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88-78B5-4105-ACD8-21EE4C20FF82}" type="datetimeFigureOut">
              <a:rPr lang="sk-SK" smtClean="0"/>
              <a:pPr/>
              <a:t>21. 1. 2012</a:t>
            </a:fld>
            <a:endParaRPr lang="sk-SK" dirty="0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F22988-C554-4737-B849-BC2E00F01F4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88-78B5-4105-ACD8-21EE4C20FF82}" type="datetimeFigureOut">
              <a:rPr lang="sk-SK" smtClean="0"/>
              <a:pPr/>
              <a:t>21. 1. 2012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2988-C554-4737-B849-BC2E00F01F4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88-78B5-4105-ACD8-21EE4C20FF82}" type="datetimeFigureOut">
              <a:rPr lang="sk-SK" smtClean="0"/>
              <a:pPr/>
              <a:t>21. 1. 2012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2988-C554-4737-B849-BC2E00F01F4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88-78B5-4105-ACD8-21EE4C20FF82}" type="datetimeFigureOut">
              <a:rPr lang="sk-SK" smtClean="0"/>
              <a:pPr/>
              <a:t>21. 1. 2012</a:t>
            </a:fld>
            <a:endParaRPr lang="sk-SK" dirty="0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F22988-C554-4737-B849-BC2E00F01F4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88-78B5-4105-ACD8-21EE4C20FF82}" type="datetimeFigureOut">
              <a:rPr lang="sk-SK" smtClean="0"/>
              <a:pPr/>
              <a:t>21. 1. 2012</a:t>
            </a:fld>
            <a:endParaRPr lang="sk-SK" dirty="0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2988-C554-4737-B849-BC2E00F01F48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88-78B5-4105-ACD8-21EE4C20FF82}" type="datetimeFigureOut">
              <a:rPr lang="sk-SK" smtClean="0"/>
              <a:pPr/>
              <a:t>21. 1. 2012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2988-C554-4737-B849-BC2E00F01F4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88-78B5-4105-ACD8-21EE4C20FF82}" type="datetimeFigureOut">
              <a:rPr lang="sk-SK" smtClean="0"/>
              <a:pPr/>
              <a:t>21. 1. 2012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F22988-C554-4737-B849-BC2E00F01F48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88-78B5-4105-ACD8-21EE4C20FF82}" type="datetimeFigureOut">
              <a:rPr lang="sk-SK" smtClean="0"/>
              <a:pPr/>
              <a:t>21. 1. 2012</a:t>
            </a:fld>
            <a:endParaRPr lang="sk-SK" dirty="0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2988-C554-4737-B849-BC2E00F01F4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88-78B5-4105-ACD8-21EE4C20FF82}" type="datetimeFigureOut">
              <a:rPr lang="sk-SK" smtClean="0"/>
              <a:pPr/>
              <a:t>21. 1. 2012</a:t>
            </a:fld>
            <a:endParaRPr lang="sk-SK" dirty="0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2988-C554-4737-B849-BC2E00F01F4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88-78B5-4105-ACD8-21EE4C20FF82}" type="datetimeFigureOut">
              <a:rPr lang="sk-SK" smtClean="0"/>
              <a:pPr/>
              <a:t>21. 1. 2012</a:t>
            </a:fld>
            <a:endParaRPr lang="sk-SK" dirty="0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2988-C554-4737-B849-BC2E00F01F4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88-78B5-4105-ACD8-21EE4C20FF82}" type="datetimeFigureOut">
              <a:rPr lang="sk-SK" smtClean="0"/>
              <a:pPr/>
              <a:t>21. 1. 2012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2988-C554-4737-B849-BC2E00F01F48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3204488-78B5-4105-ACD8-21EE4C20FF82}" type="datetimeFigureOut">
              <a:rPr lang="sk-SK" smtClean="0"/>
              <a:pPr/>
              <a:t>21. 1. 2012</a:t>
            </a:fld>
            <a:endParaRPr lang="sk-SK" dirty="0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F22988-C554-4737-B849-BC2E00F01F48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Právo na slobodný prístup k </a:t>
            </a:r>
            <a:r>
              <a:rPr lang="sk-SK" dirty="0" smtClean="0"/>
              <a:t>informáciám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Kostelanský Jozef</a:t>
            </a:r>
          </a:p>
          <a:p>
            <a:r>
              <a:rPr lang="sk-SK" dirty="0" smtClean="0"/>
              <a:t>13 PSSS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 algn="ctr"/>
            <a:r>
              <a:rPr lang="sk-SK" dirty="0" smtClean="0"/>
              <a:t>Otázky??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Právo na informácie je základným právom, bez ktorého nie je existencia skutočného demokratického zriadenia možná. Umožňuje občanom vytvoriť si názor o konaní politikov a verejných činiteľov, o činnosti úradov a o stave spoločnosti, štátu či obce. Informácie sú nazývané aj „kyslíkom demokracie“. </a:t>
            </a:r>
          </a:p>
          <a:p>
            <a:r>
              <a:rPr lang="sk-SK" dirty="0" smtClean="0"/>
              <a:t>Prístup k pravdivým, včasným a úplným informáciám je nevyhnutnou podmienkou toho, aby rozhodovanie občanov vo voľbách malo zmysel. Len informovaní občania môžu skutočne rozhodovať a kontrolovať verejnú moc alebo používanie verejných financií.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Základné princípy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Do prijatia zákona a slobode informácií, neexistovala zákonná úprava všeobecného prístupu k </a:t>
            </a:r>
            <a:r>
              <a:rPr lang="sk-SK" dirty="0" smtClean="0"/>
              <a:t>informáciám</a:t>
            </a:r>
            <a:endParaRPr lang="sk-SK" dirty="0" smtClean="0"/>
          </a:p>
          <a:p>
            <a:r>
              <a:rPr lang="sk-SK" dirty="0" smtClean="0"/>
              <a:t>Bolo možné sa informácií domáhať na základe ustanovení Listiny základných práv a slobôd alebo Ústavy SR, ktoré zakotvujú právo na informácie, avšak orgány ich zvyčajne nerešpektovali, alebo nevedeli uplatniť</a:t>
            </a:r>
          </a:p>
          <a:p>
            <a:r>
              <a:rPr lang="sk-SK" dirty="0" smtClean="0"/>
              <a:t>O sprístupňovaní informácií hovorilo viacej osobitných zákonov, avšak upravovali len sprístupňovanie informácií určitým </a:t>
            </a:r>
            <a:r>
              <a:rPr lang="sk-SK" dirty="0" smtClean="0"/>
              <a:t>osobám </a:t>
            </a:r>
            <a:r>
              <a:rPr lang="sk-SK" dirty="0" smtClean="0"/>
              <a:t>v určitých situáciách</a:t>
            </a:r>
          </a:p>
          <a:p>
            <a:pPr lvl="2"/>
            <a:r>
              <a:rPr lang="sk-SK" dirty="0" smtClean="0"/>
              <a:t>(napríklad poskytovanie informácií účastníkom správneho konania a iným vymedzeným osobám podľa zákona o správnom konaní)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Ústavné základy práva na informácie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Ako sme už spomínali, právo na informácie ako základné ústavné právo zakotvuje Ústava Slovenskej republiky (č. 460/1992 Zb.) a Listina základných práv a slobôd (ústavný zákon č. 23/1991 Zb.). Zákon o slobode informácií na ne odkazuje hneď v ustanovení § 1.</a:t>
            </a:r>
          </a:p>
          <a:p>
            <a:r>
              <a:rPr lang="sk-SK" b="1" dirty="0" smtClean="0"/>
              <a:t>Tento zákon upravuje podmienky, postup a rozsah slobodného prístupu informáciám.1)</a:t>
            </a:r>
          </a:p>
          <a:p>
            <a:r>
              <a:rPr lang="sk-SK" dirty="0" smtClean="0"/>
              <a:t>1) Čl. 26, 45 a 34 Ústavy Slovenskej republiky; čl. 17, 25 a 35 Listiny základných práv a slobôd.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Čo Je to „informácia“?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Zákon definíciu neobsahuje</a:t>
            </a:r>
          </a:p>
          <a:p>
            <a:r>
              <a:rPr lang="sk-SK" dirty="0" smtClean="0"/>
              <a:t>„každé </a:t>
            </a:r>
            <a:r>
              <a:rPr lang="sk-SK" dirty="0" smtClean="0"/>
              <a:t>oznámenie obohacujúce vedomie príjemcu“</a:t>
            </a:r>
          </a:p>
          <a:p>
            <a:r>
              <a:rPr lang="sk-SK" dirty="0" smtClean="0"/>
              <a:t>Zákon o OÚS</a:t>
            </a:r>
          </a:p>
          <a:p>
            <a:r>
              <a:rPr lang="sk-SK" dirty="0" smtClean="0"/>
              <a:t>Informácia je </a:t>
            </a:r>
            <a:r>
              <a:rPr lang="sk-SK" i="1" dirty="0" smtClean="0"/>
              <a:t>obsah písomnosti, nákresu, výkresu, mapy, fotografie, grafu alebo iného záznamu, obsah ústneho vyjadrenia alebo obsah elektrického, elektromagnetického, elektronického alebo iného fyzikálneho transportného média“.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Spôsoby </a:t>
            </a:r>
            <a:r>
              <a:rPr lang="sk-SK" dirty="0" smtClean="0"/>
              <a:t>sprístupňovania </a:t>
            </a:r>
            <a:r>
              <a:rPr lang="sk-SK" dirty="0" smtClean="0"/>
              <a:t>Informácií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základe žiadosti žiadateľa</a:t>
            </a:r>
          </a:p>
          <a:p>
            <a:r>
              <a:rPr lang="sk-SK" dirty="0" smtClean="0"/>
              <a:t>Aktívne zverejňovanie informácií</a:t>
            </a:r>
          </a:p>
          <a:p>
            <a:pPr lvl="1"/>
            <a:r>
              <a:rPr lang="sk-SK" dirty="0" smtClean="0"/>
              <a:t>Osoba je ich povinná zverejniť bez toho, aby ju o to niekto vopred požiadal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     ŽIADATEĽ               </a:t>
            </a:r>
            <a:r>
              <a:rPr lang="sk-SK" sz="4000" dirty="0" smtClean="0"/>
              <a:t>POVINNÉ OSOBY</a:t>
            </a:r>
            <a:endParaRPr lang="sk-SK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550" y="1341438"/>
            <a:ext cx="172720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dirty="0"/>
              <a:t>Fyzické osoby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42988" y="3213100"/>
            <a:ext cx="172720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dirty="0"/>
              <a:t>Občania SR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042988" y="5300663"/>
            <a:ext cx="1871662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dirty="0"/>
              <a:t>Osoby bez štátnej </a:t>
            </a:r>
          </a:p>
          <a:p>
            <a:pPr algn="ctr"/>
            <a:r>
              <a:rPr lang="sk-SK" dirty="0"/>
              <a:t>príslušnosti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42988" y="4221163"/>
            <a:ext cx="172720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dirty="0"/>
              <a:t>Cudzinci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42988" y="2276475"/>
            <a:ext cx="172720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dirty="0"/>
              <a:t>Právnické osoby</a:t>
            </a: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5003800" y="2205038"/>
            <a:ext cx="1944688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dirty="0"/>
              <a:t>Štát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5003800" y="1341438"/>
            <a:ext cx="1944688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dirty="0"/>
              <a:t>Prezident SR</a:t>
            </a: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5003800" y="3068638"/>
            <a:ext cx="1944688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dirty="0"/>
              <a:t>NR SR</a:t>
            </a: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4932363" y="3933825"/>
            <a:ext cx="1944687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dirty="0"/>
              <a:t>Vláda SR</a:t>
            </a: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4932363" y="4797425"/>
            <a:ext cx="1944687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dirty="0"/>
              <a:t>Ministerstvá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4932363" y="5734050"/>
            <a:ext cx="1944687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dirty="0"/>
              <a:t>Ústredné orgány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Princíp „čo nie je tajné, je verejné“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00600"/>
          </a:xfrm>
        </p:spPr>
        <p:txBody>
          <a:bodyPr>
            <a:normAutofit fontScale="55000" lnSpcReduction="20000"/>
          </a:bodyPr>
          <a:lstStyle/>
          <a:p>
            <a:r>
              <a:rPr lang="sk-SK" dirty="0" smtClean="0"/>
              <a:t>Požadované informácie musia byť </a:t>
            </a:r>
            <a:r>
              <a:rPr lang="sk-SK" dirty="0" smtClean="0"/>
              <a:t>sprístupnené, </a:t>
            </a:r>
            <a:r>
              <a:rPr lang="sk-SK" dirty="0" smtClean="0"/>
              <a:t>okrem tých, ktoré zákon zo sprístupnenia vylučuje.</a:t>
            </a:r>
          </a:p>
          <a:p>
            <a:r>
              <a:rPr lang="sk-SK" dirty="0" smtClean="0"/>
              <a:t>Informácie, ktoré sa </a:t>
            </a:r>
            <a:r>
              <a:rPr lang="sk-SK" dirty="0" smtClean="0"/>
              <a:t>nemôžu </a:t>
            </a:r>
            <a:r>
              <a:rPr lang="sk-SK" dirty="0" smtClean="0"/>
              <a:t>sprístupniť:</a:t>
            </a:r>
          </a:p>
          <a:p>
            <a:pPr lvl="1"/>
            <a:r>
              <a:rPr lang="sk-SK" dirty="0" smtClean="0"/>
              <a:t>utajované skutočnosti, daňové a bankové tajomstvo (§ 8),</a:t>
            </a:r>
          </a:p>
          <a:p>
            <a:pPr lvl="1"/>
            <a:r>
              <a:rPr lang="sk-SK" dirty="0" smtClean="0"/>
              <a:t>informácie dotýkajúce sa osobnosti a súkromia fyzickej osoby a osobné údaje fyzickej osoby (§ 9),</a:t>
            </a:r>
          </a:p>
          <a:p>
            <a:pPr lvl="1"/>
            <a:r>
              <a:rPr lang="sk-SK" dirty="0" smtClean="0"/>
              <a:t>obchodné tajomstvo (§ 10),</a:t>
            </a:r>
          </a:p>
          <a:p>
            <a:pPr lvl="1"/>
            <a:r>
              <a:rPr lang="sk-SK" dirty="0" smtClean="0"/>
              <a:t>informácie odovzdané povinnej osobe osobou, ktorej takú povinnosť zákon neukladá (§ 11ods. 1 písm. a),</a:t>
            </a:r>
          </a:p>
          <a:p>
            <a:pPr lvl="1"/>
            <a:r>
              <a:rPr lang="sk-SK" dirty="0" smtClean="0"/>
              <a:t>informácie zverejňované na základe osobitného zákona (§ 11 ods. 1 písm. b),</a:t>
            </a:r>
          </a:p>
          <a:p>
            <a:pPr lvl="1"/>
            <a:r>
              <a:rPr lang="sk-SK" dirty="0" smtClean="0"/>
              <a:t>informácie, ktorých sprístupnením možno porušiť ochranu duševného vlastníctva ustanovenú </a:t>
            </a:r>
            <a:r>
              <a:rPr lang="pl-PL" dirty="0" smtClean="0"/>
              <a:t>osobitným predpisom (§ 11 ods. 1 písm. c),</a:t>
            </a:r>
          </a:p>
          <a:p>
            <a:pPr lvl="1"/>
            <a:r>
              <a:rPr lang="sk-SK" dirty="0" smtClean="0"/>
              <a:t>informácie týkajúce sa rozhodovacej činnosti súdu vrátane medzinárodných súdnych orgánov alebo orgánu činného v trestnom konaní okrem informácie o rozhodnutí alebo o výsledku </a:t>
            </a:r>
            <a:r>
              <a:rPr lang="pl-PL" dirty="0" smtClean="0"/>
              <a:t>konania, ak jej sprístupnenie nezakazujú osobitné predpisy (§ 11 ods. 1 písm. d),</a:t>
            </a:r>
          </a:p>
          <a:p>
            <a:pPr lvl="1"/>
            <a:r>
              <a:rPr lang="sk-SK" dirty="0" smtClean="0"/>
              <a:t>informácie týkajúce sa miesta výskytu chránených druhov rastlín, živočíchov, nerastov </a:t>
            </a:r>
            <a:r>
              <a:rPr lang="pt-BR" dirty="0" smtClean="0"/>
              <a:t>a skamenelín (§ 11 ods. 1 písm. e),</a:t>
            </a:r>
          </a:p>
          <a:p>
            <a:pPr lvl="1"/>
            <a:r>
              <a:rPr lang="sk-SK" dirty="0" smtClean="0"/>
              <a:t>informácie, ktorých sprístupnenie by bolo v rozpore s právne záväznými aktmi Európskych spoločenstiev a Európskej únie alebo s medzinárodnou zmluvou, ktorou je Slovenská republika viazaná (§ 11 ods. 1 písm. f),</a:t>
            </a:r>
          </a:p>
          <a:p>
            <a:pPr lvl="1"/>
            <a:r>
              <a:rPr lang="sk-SK" dirty="0" smtClean="0"/>
              <a:t>informácie, ktoré sa týkajú výkonu kontroly, dohľadu alebo dozoru orgánom verejnej moci podľa osobitných predpisov okrem informácií o rozhodnutí alebo inom výsledku kontroly, dohľadu alebo </a:t>
            </a:r>
            <a:r>
              <a:rPr lang="pl-PL" dirty="0" smtClean="0"/>
              <a:t>dozoru, ak ich sprístupnenie nezakazujú osobitné predpisy (§ 11 ods. 1 písm. g),</a:t>
            </a:r>
          </a:p>
          <a:p>
            <a:pPr lvl="1"/>
            <a:r>
              <a:rPr lang="sk-SK" dirty="0" smtClean="0"/>
              <a:t>informácie získané povinnou osobou od tretej osoby na plnenie úlohy na základe osobitného zákona, ktoré priamo nesúvisia s úlohami povinnej osoby (§ 11 ods. 3).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Princíp „čo nie je tajné, je verejné“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Tieto informácie sú zo sprístupnenia vylúčené samotným zákonom o slobode informácií, ale často sú výslovne chránené aj osobitnými zákonmi</a:t>
            </a:r>
          </a:p>
          <a:p>
            <a:pPr>
              <a:lnSpc>
                <a:spcPct val="80000"/>
              </a:lnSpc>
            </a:pPr>
            <a:r>
              <a:rPr lang="sk-SK" b="1" dirty="0" smtClean="0"/>
              <a:t>Utajované skutočnosti,</a:t>
            </a:r>
            <a:endParaRPr lang="sk-SK" dirty="0" smtClean="0"/>
          </a:p>
          <a:p>
            <a:pPr lvl="1">
              <a:lnSpc>
                <a:spcPct val="80000"/>
              </a:lnSpc>
            </a:pPr>
            <a:r>
              <a:rPr lang="sk-SK" dirty="0" smtClean="0"/>
              <a:t>Zákon č. 215/2004 Z. z.</a:t>
            </a:r>
            <a:endParaRPr lang="sk-SK" b="1" dirty="0" smtClean="0"/>
          </a:p>
          <a:p>
            <a:pPr>
              <a:lnSpc>
                <a:spcPct val="80000"/>
              </a:lnSpc>
            </a:pPr>
            <a:r>
              <a:rPr lang="sk-SK" b="1" dirty="0" smtClean="0"/>
              <a:t>Bankové tajomstvo,</a:t>
            </a:r>
            <a:endParaRPr lang="sk-SK" dirty="0" smtClean="0"/>
          </a:p>
          <a:p>
            <a:pPr lvl="1">
              <a:lnSpc>
                <a:spcPct val="80000"/>
              </a:lnSpc>
            </a:pPr>
            <a:r>
              <a:rPr lang="sk-SK" dirty="0" smtClean="0"/>
              <a:t>Zákon č. 483/2001 Z. z.</a:t>
            </a:r>
            <a:endParaRPr lang="sk-SK" b="1" dirty="0" smtClean="0"/>
          </a:p>
          <a:p>
            <a:pPr>
              <a:lnSpc>
                <a:spcPct val="80000"/>
              </a:lnSpc>
            </a:pPr>
            <a:r>
              <a:rPr lang="sk-SK" b="1" dirty="0" smtClean="0"/>
              <a:t>Daňové tajomstvo,</a:t>
            </a:r>
            <a:endParaRPr lang="sk-SK" dirty="0" smtClean="0"/>
          </a:p>
          <a:p>
            <a:pPr lvl="1">
              <a:lnSpc>
                <a:spcPct val="80000"/>
              </a:lnSpc>
            </a:pPr>
            <a:r>
              <a:rPr lang="sk-SK" dirty="0" smtClean="0"/>
              <a:t>Zákon č. 511/1992 Zb.</a:t>
            </a:r>
            <a:endParaRPr lang="sk-SK" b="1" dirty="0" smtClean="0"/>
          </a:p>
          <a:p>
            <a:pPr>
              <a:lnSpc>
                <a:spcPct val="80000"/>
              </a:lnSpc>
            </a:pPr>
            <a:r>
              <a:rPr lang="sk-SK" b="1" dirty="0" smtClean="0"/>
              <a:t>Obchodné tajomstvo,</a:t>
            </a:r>
            <a:endParaRPr lang="sk-SK" dirty="0" smtClean="0"/>
          </a:p>
          <a:p>
            <a:pPr lvl="1">
              <a:lnSpc>
                <a:spcPct val="80000"/>
              </a:lnSpc>
            </a:pPr>
            <a:r>
              <a:rPr lang="sk-SK" dirty="0" smtClean="0"/>
              <a:t>Zákon č. 513/191 Zb.</a:t>
            </a:r>
            <a:endParaRPr lang="sk-SK" b="1" dirty="0" smtClean="0"/>
          </a:p>
          <a:p>
            <a:pPr>
              <a:lnSpc>
                <a:spcPct val="80000"/>
              </a:lnSpc>
            </a:pPr>
            <a:r>
              <a:rPr lang="sk-SK" b="1" dirty="0" smtClean="0"/>
              <a:t>Autorské práva,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45</TotalTime>
  <Words>742</Words>
  <Application>Microsoft Office PowerPoint</Application>
  <PresentationFormat>Prezentácia na obrazovke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Cestovanie</vt:lpstr>
      <vt:lpstr>Právo na slobodný prístup k informáciám</vt:lpstr>
      <vt:lpstr>Úvod</vt:lpstr>
      <vt:lpstr>Základné princípy</vt:lpstr>
      <vt:lpstr>Ústavné základy práva na informácie</vt:lpstr>
      <vt:lpstr>Čo Je to „informácia“?</vt:lpstr>
      <vt:lpstr>Spôsoby sprístupňovania Informácií</vt:lpstr>
      <vt:lpstr>     ŽIADATEĽ               POVINNÉ OSOBY</vt:lpstr>
      <vt:lpstr>Princíp „čo nie je tajné, je verejné“</vt:lpstr>
      <vt:lpstr>Princíp „čo nie je tajné, je verejné“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Právo na slobodný prístup k informáciam</dc:title>
  <dc:creator>Jožko Kostelanský</dc:creator>
  <cp:lastModifiedBy>Jožko Kostelanský</cp:lastModifiedBy>
  <cp:revision>6</cp:revision>
  <dcterms:created xsi:type="dcterms:W3CDTF">2012-01-21T08:17:57Z</dcterms:created>
  <dcterms:modified xsi:type="dcterms:W3CDTF">2012-01-21T09:17:37Z</dcterms:modified>
</cp:coreProperties>
</file>