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C379A3-1D4E-43FD-84CC-63D9601ABBC7}"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E0411-DCF7-4236-8217-161EA16C2997}"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379A3-1D4E-43FD-84CC-63D9601ABBC7}"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E0411-DCF7-4236-8217-161EA16C299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C379A3-1D4E-43FD-84CC-63D9601ABBC7}"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E0411-DCF7-4236-8217-161EA16C299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C379A3-1D4E-43FD-84CC-63D9601ABBC7}"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E0411-DCF7-4236-8217-161EA16C299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379A3-1D4E-43FD-84CC-63D9601ABBC7}"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E0411-DCF7-4236-8217-161EA16C299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C379A3-1D4E-43FD-84CC-63D9601ABBC7}"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E0411-DCF7-4236-8217-161EA16C299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C379A3-1D4E-43FD-84CC-63D9601ABBC7}" type="datetimeFigureOut">
              <a:rPr lang="en-US" smtClean="0"/>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E0411-DCF7-4236-8217-161EA16C299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C379A3-1D4E-43FD-84CC-63D9601ABBC7}" type="datetimeFigureOut">
              <a:rPr lang="en-US" smtClean="0"/>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E0411-DCF7-4236-8217-161EA16C299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379A3-1D4E-43FD-84CC-63D9601ABBC7}" type="datetimeFigureOut">
              <a:rPr lang="en-US" smtClean="0"/>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E0411-DCF7-4236-8217-161EA16C299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379A3-1D4E-43FD-84CC-63D9601ABBC7}"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E0411-DCF7-4236-8217-161EA16C299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379A3-1D4E-43FD-84CC-63D9601ABBC7}"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E0411-DCF7-4236-8217-161EA16C2997}"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3C379A3-1D4E-43FD-84CC-63D9601ABBC7}" type="datetimeFigureOut">
              <a:rPr lang="en-US" smtClean="0"/>
              <a:t>11/6/2013</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87E0411-DCF7-4236-8217-161EA16C29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sk-SK" dirty="0"/>
              <a:t>v</a:t>
            </a:r>
            <a:r>
              <a:rPr lang="sk-SK" dirty="0" smtClean="0"/>
              <a:t>oj. Jana Kučiaková</a:t>
            </a:r>
            <a:endParaRPr lang="en-US" dirty="0"/>
          </a:p>
        </p:txBody>
      </p:sp>
      <p:sp>
        <p:nvSpPr>
          <p:cNvPr id="2" name="Title 1"/>
          <p:cNvSpPr>
            <a:spLocks noGrp="1"/>
          </p:cNvSpPr>
          <p:nvPr>
            <p:ph type="ctrTitle"/>
          </p:nvPr>
        </p:nvSpPr>
        <p:spPr/>
        <p:txBody>
          <a:bodyPr/>
          <a:lstStyle/>
          <a:p>
            <a:r>
              <a:rPr lang="sk-SK" dirty="0" smtClean="0"/>
              <a:t>Príklad č.8</a:t>
            </a:r>
            <a:endParaRPr lang="en-US" dirty="0"/>
          </a:p>
        </p:txBody>
      </p:sp>
    </p:spTree>
    <p:extLst>
      <p:ext uri="{BB962C8B-B14F-4D97-AF65-F5344CB8AC3E}">
        <p14:creationId xmlns:p14="http://schemas.microsoft.com/office/powerpoint/2010/main" val="361512193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1143000" y="332656"/>
                <a:ext cx="6400800" cy="6336704"/>
              </a:xfrm>
            </p:spPr>
            <p:txBody>
              <a:bodyPr>
                <a:normAutofit fontScale="92500" lnSpcReduction="20000"/>
              </a:bodyPr>
              <a:lstStyle/>
              <a:p>
                <a:r>
                  <a:rPr lang="sk-SK" dirty="0"/>
                  <a:t>R</a:t>
                </a:r>
                <a:r>
                  <a:rPr lang="sk-SK" baseline="-25000" dirty="0"/>
                  <a:t>p</a:t>
                </a:r>
                <a:r>
                  <a:rPr lang="sk-SK" dirty="0"/>
                  <a:t> = odpor prívodného vedenia (Ω)</a:t>
                </a:r>
                <a:endParaRPr lang="en-US" dirty="0"/>
              </a:p>
              <a:p>
                <a:r>
                  <a:rPr lang="sk-SK" dirty="0"/>
                  <a:t>R</a:t>
                </a:r>
                <a:r>
                  <a:rPr lang="sk-SK" baseline="-25000" dirty="0"/>
                  <a:t>p </a:t>
                </a:r>
                <a:r>
                  <a:rPr lang="sk-SK" dirty="0"/>
                  <a:t>= 0,5 . 80 = 40 Ω</a:t>
                </a:r>
                <a:endParaRPr lang="en-US" dirty="0"/>
              </a:p>
              <a:p>
                <a:pPr marL="45720" indent="0">
                  <a:buNone/>
                </a:pPr>
                <a:r>
                  <a:rPr lang="sk-SK" dirty="0"/>
                  <a:t> </a:t>
                </a:r>
                <a:endParaRPr lang="en-US" dirty="0"/>
              </a:p>
              <a:p>
                <a:r>
                  <a:rPr lang="sk-SK" dirty="0"/>
                  <a:t>R</a:t>
                </a:r>
                <a:r>
                  <a:rPr lang="sk-SK" baseline="-25000" dirty="0"/>
                  <a:t>ú</a:t>
                </a:r>
                <a:r>
                  <a:rPr lang="sk-SK" dirty="0"/>
                  <a:t> = odpor úsekového vedenia (Ω)</a:t>
                </a:r>
                <a:endParaRPr lang="en-US" dirty="0"/>
              </a:p>
              <a:p>
                <a:r>
                  <a:rPr lang="sk-SK" dirty="0" smtClean="0"/>
                  <a:t>R</a:t>
                </a:r>
                <a:r>
                  <a:rPr lang="sk-SK" baseline="-25000" dirty="0" smtClean="0"/>
                  <a:t>ú</a:t>
                </a:r>
                <a:r>
                  <a:rPr lang="sk-SK" dirty="0" smtClean="0"/>
                  <a:t> </a:t>
                </a:r>
                <a:r>
                  <a:rPr lang="sk-SK" dirty="0"/>
                  <a:t>= 0,007 . </a:t>
                </a:r>
                <a14:m>
                  <m:oMath xmlns:m="http://schemas.openxmlformats.org/officeDocument/2006/math">
                    <m:f>
                      <m:fPr>
                        <m:ctrlPr>
                          <a:rPr lang="en-US" i="1"/>
                        </m:ctrlPr>
                      </m:fPr>
                      <m:num>
                        <m:r>
                          <a:rPr lang="sk-SK" i="1"/>
                          <m:t>80</m:t>
                        </m:r>
                      </m:num>
                      <m:den>
                        <m:r>
                          <a:rPr lang="sk-SK" i="1"/>
                          <m:t>2</m:t>
                        </m:r>
                      </m:den>
                    </m:f>
                  </m:oMath>
                </a14:m>
                <a:r>
                  <a:rPr lang="sk-SK" dirty="0"/>
                  <a:t> = 0,28 Ω</a:t>
                </a:r>
                <a:endParaRPr lang="en-US" dirty="0"/>
              </a:p>
              <a:p>
                <a:pPr marL="45720" indent="0">
                  <a:buNone/>
                </a:pPr>
                <a:endParaRPr lang="en-US" dirty="0"/>
              </a:p>
              <a:p>
                <a:r>
                  <a:rPr lang="sk-SK" dirty="0"/>
                  <a:t>m = počet rozbušiek zapojených v sieti</a:t>
                </a:r>
                <a:endParaRPr lang="en-US" dirty="0"/>
              </a:p>
              <a:p>
                <a:r>
                  <a:rPr lang="sk-SK" dirty="0"/>
                  <a:t>m = 4 . 2 = 8</a:t>
                </a:r>
                <a:endParaRPr lang="en-US" dirty="0"/>
              </a:p>
              <a:p>
                <a:pPr marL="45720" indent="0">
                  <a:buNone/>
                </a:pPr>
                <a:r>
                  <a:rPr lang="sk-SK" dirty="0"/>
                  <a:t> </a:t>
                </a:r>
                <a:endParaRPr lang="en-US" dirty="0"/>
              </a:p>
              <a:p>
                <a:r>
                  <a:rPr lang="sk-SK" dirty="0"/>
                  <a:t>C = kapacita kondenzátora roznetnice (F)</a:t>
                </a:r>
                <a:endParaRPr lang="en-US" dirty="0"/>
              </a:p>
              <a:p>
                <a:r>
                  <a:rPr lang="sk-SK" dirty="0"/>
                  <a:t>C = 8 . 10</a:t>
                </a:r>
                <a:r>
                  <a:rPr lang="sk-SK" baseline="30000" dirty="0"/>
                  <a:t>-6</a:t>
                </a:r>
                <a:r>
                  <a:rPr lang="sk-SK" dirty="0"/>
                  <a:t> F</a:t>
                </a:r>
                <a:endParaRPr lang="en-US" dirty="0"/>
              </a:p>
              <a:p>
                <a:pPr marL="45720" indent="0">
                  <a:buNone/>
                </a:pPr>
                <a:r>
                  <a:rPr lang="sk-SK" dirty="0"/>
                  <a:t> </a:t>
                </a:r>
                <a:endParaRPr lang="en-US" dirty="0"/>
              </a:p>
              <a:p>
                <a:r>
                  <a:rPr lang="sk-SK" dirty="0"/>
                  <a:t>n = počet paralelných vetiev s rovnakým odporom</a:t>
                </a:r>
                <a:endParaRPr lang="en-US" dirty="0"/>
              </a:p>
              <a:p>
                <a:r>
                  <a:rPr lang="sk-SK" dirty="0"/>
                  <a:t>n = 2</a:t>
                </a:r>
                <a:endParaRPr lang="en-US" dirty="0"/>
              </a:p>
              <a:p>
                <a:endParaRPr lang="sk-SK" dirty="0" smtClean="0"/>
              </a:p>
              <a:p>
                <a:r>
                  <a:rPr lang="sk-SK" dirty="0"/>
                  <a:t>N = výkon roznetnice</a:t>
                </a:r>
                <a:endParaRPr lang="en-US" dirty="0"/>
              </a:p>
              <a:p>
                <a:r>
                  <a:rPr lang="sk-SK" dirty="0"/>
                  <a:t>N = </a:t>
                </a:r>
                <a:r>
                  <a:rPr lang="sk-SK" dirty="0" smtClean="0"/>
                  <a:t>4J</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1143000" y="332656"/>
                <a:ext cx="6400800" cy="6336704"/>
              </a:xfrm>
              <a:blipFill rotWithShape="1">
                <a:blip r:embed="rId2"/>
                <a:stretch>
                  <a:fillRect l="-857" t="-2695"/>
                </a:stretch>
              </a:blipFill>
            </p:spPr>
            <p:txBody>
              <a:bodyPr/>
              <a:lstStyle/>
              <a:p>
                <a:r>
                  <a:rPr lang="en-US">
                    <a:noFill/>
                  </a:rPr>
                  <a:t> </a:t>
                </a:r>
              </a:p>
            </p:txBody>
          </p:sp>
        </mc:Fallback>
      </mc:AlternateContent>
    </p:spTree>
    <p:extLst>
      <p:ext uri="{BB962C8B-B14F-4D97-AF65-F5344CB8AC3E}">
        <p14:creationId xmlns:p14="http://schemas.microsoft.com/office/powerpoint/2010/main" val="346911223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500"/>
                                        <p:tgtEl>
                                          <p:spTgt spid="3">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animEffect transition="in" filter="fade">
                                      <p:cBhvr>
                                        <p:cTn id="50" dur="500"/>
                                        <p:tgtEl>
                                          <p:spTgt spid="3">
                                            <p:txEl>
                                              <p:pRg st="15" end="1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1115616" y="620688"/>
                <a:ext cx="7128792" cy="5832648"/>
              </a:xfrm>
            </p:spPr>
            <p:txBody>
              <a:bodyPr>
                <a:normAutofit/>
              </a:bodyPr>
              <a:lstStyle/>
              <a:p>
                <a:r>
                  <a:rPr lang="sk-SK" dirty="0" smtClean="0"/>
                  <a:t>τ = časová konštanta vybíjania kondenzátora (sek)</a:t>
                </a:r>
                <a:endParaRPr lang="en-US" dirty="0"/>
              </a:p>
              <a:p>
                <a14:m>
                  <m:oMath xmlns:m="http://schemas.openxmlformats.org/officeDocument/2006/math">
                    <m:r>
                      <a:rPr lang="sk-SK" i="1"/>
                      <m:t>𝜏</m:t>
                    </m:r>
                    <m:r>
                      <a:rPr lang="sk-SK"/>
                      <m:t>=</m:t>
                    </m:r>
                    <m:r>
                      <m:rPr>
                        <m:sty m:val="p"/>
                      </m:rPr>
                      <a:rPr lang="sk-SK"/>
                      <m:t>C</m:t>
                    </m:r>
                    <m:r>
                      <a:rPr lang="sk-SK"/>
                      <m:t> . </m:t>
                    </m:r>
                    <m:d>
                      <m:dPr>
                        <m:ctrlPr>
                          <a:rPr lang="en-US" i="1"/>
                        </m:ctrlPr>
                      </m:dPr>
                      <m:e>
                        <m:sSub>
                          <m:sSubPr>
                            <m:ctrlPr>
                              <a:rPr lang="en-US" i="1"/>
                            </m:ctrlPr>
                          </m:sSubPr>
                          <m:e>
                            <m:r>
                              <a:rPr lang="sk-SK" i="1"/>
                              <m:t>𝑅</m:t>
                            </m:r>
                          </m:e>
                          <m:sub>
                            <m:r>
                              <a:rPr lang="sk-SK" i="1"/>
                              <m:t>𝑝</m:t>
                            </m:r>
                            <m:r>
                              <a:rPr lang="sk-SK" i="1"/>
                              <m:t> </m:t>
                            </m:r>
                          </m:sub>
                        </m:sSub>
                        <m:r>
                          <a:rPr lang="sk-SK" i="1"/>
                          <m:t>+ </m:t>
                        </m:r>
                        <m:f>
                          <m:fPr>
                            <m:ctrlPr>
                              <a:rPr lang="en-US" i="1"/>
                            </m:ctrlPr>
                          </m:fPr>
                          <m:num>
                            <m:sSub>
                              <m:sSubPr>
                                <m:ctrlPr>
                                  <a:rPr lang="en-US" i="1"/>
                                </m:ctrlPr>
                              </m:sSubPr>
                              <m:e>
                                <m:r>
                                  <a:rPr lang="sk-SK" i="1"/>
                                  <m:t>𝑅</m:t>
                                </m:r>
                              </m:e>
                              <m:sub>
                                <m:r>
                                  <a:rPr lang="sk-SK" i="1"/>
                                  <m:t>ú</m:t>
                                </m:r>
                              </m:sub>
                            </m:sSub>
                            <m:r>
                              <a:rPr lang="sk-SK"/>
                              <m:t>+</m:t>
                            </m:r>
                            <m:r>
                              <m:rPr>
                                <m:sty m:val="p"/>
                              </m:rPr>
                              <a:rPr lang="sk-SK"/>
                              <m:t>m</m:t>
                            </m:r>
                            <m:r>
                              <a:rPr lang="sk-SK"/>
                              <m:t> . </m:t>
                            </m:r>
                            <m:sSub>
                              <m:sSubPr>
                                <m:ctrlPr>
                                  <a:rPr lang="en-US" i="1"/>
                                </m:ctrlPr>
                              </m:sSubPr>
                              <m:e>
                                <m:r>
                                  <a:rPr lang="sk-SK" i="1"/>
                                  <m:t>𝑅</m:t>
                                </m:r>
                              </m:e>
                              <m:sub>
                                <m:r>
                                  <a:rPr lang="sk-SK" i="1"/>
                                  <m:t>𝑟</m:t>
                                </m:r>
                              </m:sub>
                            </m:sSub>
                          </m:num>
                          <m:den>
                            <m:sSup>
                              <m:sSupPr>
                                <m:ctrlPr>
                                  <a:rPr lang="en-US" i="1"/>
                                </m:ctrlPr>
                              </m:sSupPr>
                              <m:e>
                                <m:r>
                                  <a:rPr lang="sk-SK" i="1"/>
                                  <m:t>𝑛</m:t>
                                </m:r>
                              </m:e>
                              <m:sup>
                                <m:r>
                                  <a:rPr lang="sk-SK" i="1"/>
                                  <m:t>2</m:t>
                                </m:r>
                              </m:sup>
                            </m:sSup>
                          </m:den>
                        </m:f>
                        <m:r>
                          <a:rPr lang="sk-SK" i="1"/>
                          <m:t> </m:t>
                        </m:r>
                      </m:e>
                    </m:d>
                    <m:r>
                      <a:rPr lang="sk-SK" i="1"/>
                      <m:t>=8 . </m:t>
                    </m:r>
                    <m:sSup>
                      <m:sSupPr>
                        <m:ctrlPr>
                          <a:rPr lang="en-US" i="1"/>
                        </m:ctrlPr>
                      </m:sSupPr>
                      <m:e>
                        <m:r>
                          <a:rPr lang="sk-SK" i="1"/>
                          <m:t>10</m:t>
                        </m:r>
                      </m:e>
                      <m:sup>
                        <m:r>
                          <a:rPr lang="sk-SK" i="1"/>
                          <m:t>−6</m:t>
                        </m:r>
                      </m:sup>
                    </m:sSup>
                    <m:r>
                      <a:rPr lang="sk-SK" i="1"/>
                      <m:t> . </m:t>
                    </m:r>
                    <m:d>
                      <m:dPr>
                        <m:ctrlPr>
                          <a:rPr lang="sk-SK" i="1">
                            <a:latin typeface="Cambria Math"/>
                          </a:rPr>
                        </m:ctrlPr>
                      </m:dPr>
                      <m:e>
                        <m:r>
                          <a:rPr lang="sk-SK" i="1"/>
                          <m:t> 40+ </m:t>
                        </m:r>
                        <m:f>
                          <m:fPr>
                            <m:ctrlPr>
                              <a:rPr lang="en-US" i="1"/>
                            </m:ctrlPr>
                          </m:fPr>
                          <m:num>
                            <m:r>
                              <a:rPr lang="sk-SK" i="1"/>
                              <m:t>0,28+8 . 1</m:t>
                            </m:r>
                          </m:num>
                          <m:den>
                            <m:sSup>
                              <m:sSupPr>
                                <m:ctrlPr>
                                  <a:rPr lang="en-US" i="1"/>
                                </m:ctrlPr>
                              </m:sSupPr>
                              <m:e>
                                <m:r>
                                  <a:rPr lang="sk-SK" i="1"/>
                                  <m:t>2</m:t>
                                </m:r>
                              </m:e>
                              <m:sup>
                                <m:r>
                                  <a:rPr lang="sk-SK" i="1"/>
                                  <m:t>2</m:t>
                                </m:r>
                              </m:sup>
                            </m:sSup>
                          </m:den>
                        </m:f>
                        <m:r>
                          <a:rPr lang="sk-SK" i="1"/>
                          <m:t> </m:t>
                        </m:r>
                      </m:e>
                    </m:d>
                  </m:oMath>
                </a14:m>
                <a:endParaRPr lang="sk-SK" dirty="0" smtClean="0"/>
              </a:p>
              <a:p>
                <a:endParaRPr lang="en-US" dirty="0"/>
              </a:p>
              <a:p>
                <a14:m>
                  <m:oMath xmlns:m="http://schemas.openxmlformats.org/officeDocument/2006/math">
                    <m:r>
                      <a:rPr lang="sk-SK" i="1"/>
                      <m:t>𝜏</m:t>
                    </m:r>
                    <m:r>
                      <a:rPr lang="sk-SK" i="1"/>
                      <m:t>=0,00034≪0,002 </m:t>
                    </m:r>
                    <m:r>
                      <a:rPr lang="sk-SK" i="1"/>
                      <m:t>𝑠𝑒𝑘</m:t>
                    </m:r>
                  </m:oMath>
                </a14:m>
                <a:endParaRPr lang="en-US" dirty="0"/>
              </a:p>
              <a:p>
                <a:pPr marL="45720" indent="0">
                  <a:buNone/>
                </a:pPr>
                <a:endParaRPr lang="en-US" dirty="0"/>
              </a:p>
              <a:p>
                <a:pPr marL="45720" indent="0">
                  <a:buNone/>
                </a:pPr>
                <a:endParaRPr lang="en-US" dirty="0"/>
              </a:p>
              <a:p>
                <a:r>
                  <a:rPr lang="sk-SK" dirty="0"/>
                  <a:t>E = zážihový impulz dodaný roznetnicou do siete (</a:t>
                </a:r>
                <a14:m>
                  <m:oMath xmlns:m="http://schemas.openxmlformats.org/officeDocument/2006/math">
                    <m:r>
                      <a:rPr lang="sk-SK" i="1"/>
                      <m:t> </m:t>
                    </m:r>
                    <m:f>
                      <m:fPr>
                        <m:ctrlPr>
                          <a:rPr lang="en-US" i="1"/>
                        </m:ctrlPr>
                      </m:fPr>
                      <m:num>
                        <m:r>
                          <a:rPr lang="sk-SK" i="1"/>
                          <m:t>𝐽</m:t>
                        </m:r>
                      </m:num>
                      <m:den>
                        <m:r>
                          <a:rPr lang="sk-SK" i="1"/>
                          <m:t>Ω</m:t>
                        </m:r>
                      </m:den>
                    </m:f>
                    <m:r>
                      <a:rPr lang="sk-SK" i="1"/>
                      <m:t> )</m:t>
                    </m:r>
                  </m:oMath>
                </a14:m>
                <a:endParaRPr lang="en-US" dirty="0"/>
              </a:p>
              <a:p>
                <a14:m>
                  <m:oMath xmlns:m="http://schemas.openxmlformats.org/officeDocument/2006/math">
                    <m:r>
                      <a:rPr lang="sk-SK" i="1"/>
                      <m:t>𝐸</m:t>
                    </m:r>
                    <m:r>
                      <a:rPr lang="sk-SK" i="1"/>
                      <m:t>=</m:t>
                    </m:r>
                    <m:f>
                      <m:fPr>
                        <m:ctrlPr>
                          <a:rPr lang="en-US" i="1"/>
                        </m:ctrlPr>
                      </m:fPr>
                      <m:num>
                        <m:r>
                          <a:rPr lang="sk-SK" i="1"/>
                          <m:t>𝑁</m:t>
                        </m:r>
                        <m:r>
                          <a:rPr lang="sk-SK" i="1"/>
                          <m:t> .  </m:t>
                        </m:r>
                        <m:sSup>
                          <m:sSupPr>
                            <m:ctrlPr>
                              <a:rPr lang="en-US" i="1"/>
                            </m:ctrlPr>
                          </m:sSupPr>
                          <m:e>
                            <m:r>
                              <a:rPr lang="sk-SK" i="1"/>
                              <m:t>10</m:t>
                            </m:r>
                          </m:e>
                          <m:sup>
                            <m:r>
                              <a:rPr lang="sk-SK" i="1"/>
                              <m:t>3</m:t>
                            </m:r>
                          </m:sup>
                        </m:sSup>
                      </m:num>
                      <m:den>
                        <m:sSup>
                          <m:sSupPr>
                            <m:ctrlPr>
                              <a:rPr lang="en-US" i="1"/>
                            </m:ctrlPr>
                          </m:sSupPr>
                          <m:e>
                            <m:r>
                              <a:rPr lang="sk-SK" i="1"/>
                              <m:t>𝑛</m:t>
                            </m:r>
                          </m:e>
                          <m:sup>
                            <m:r>
                              <a:rPr lang="sk-SK" i="1"/>
                              <m:t>2</m:t>
                            </m:r>
                          </m:sup>
                        </m:sSup>
                        <m:r>
                          <a:rPr lang="sk-SK" i="1"/>
                          <m:t> .  </m:t>
                        </m:r>
                        <m:sSub>
                          <m:sSubPr>
                            <m:ctrlPr>
                              <a:rPr lang="en-US" i="1"/>
                            </m:ctrlPr>
                          </m:sSubPr>
                          <m:e>
                            <m:r>
                              <a:rPr lang="sk-SK" i="1"/>
                              <m:t>𝑅</m:t>
                            </m:r>
                          </m:e>
                          <m:sub>
                            <m:r>
                              <a:rPr lang="sk-SK" i="1"/>
                              <m:t>𝑝</m:t>
                            </m:r>
                          </m:sub>
                        </m:sSub>
                        <m:r>
                          <a:rPr lang="sk-SK" i="1"/>
                          <m:t>+ </m:t>
                        </m:r>
                        <m:sSub>
                          <m:sSubPr>
                            <m:ctrlPr>
                              <a:rPr lang="en-US" i="1"/>
                            </m:ctrlPr>
                          </m:sSubPr>
                          <m:e>
                            <m:r>
                              <a:rPr lang="sk-SK" i="1"/>
                              <m:t>𝑅</m:t>
                            </m:r>
                          </m:e>
                          <m:sub>
                            <m:r>
                              <a:rPr lang="sk-SK" i="1"/>
                              <m:t>ú</m:t>
                            </m:r>
                          </m:sub>
                        </m:sSub>
                        <m:r>
                          <a:rPr lang="sk-SK" i="1"/>
                          <m:t>+</m:t>
                        </m:r>
                        <m:r>
                          <a:rPr lang="sk-SK" i="1"/>
                          <m:t>𝑚</m:t>
                        </m:r>
                        <m:r>
                          <a:rPr lang="sk-SK" i="1"/>
                          <m:t> . </m:t>
                        </m:r>
                        <m:sSub>
                          <m:sSubPr>
                            <m:ctrlPr>
                              <a:rPr lang="en-US" i="1"/>
                            </m:ctrlPr>
                          </m:sSubPr>
                          <m:e>
                            <m:r>
                              <a:rPr lang="sk-SK" i="1"/>
                              <m:t>𝑅</m:t>
                            </m:r>
                          </m:e>
                          <m:sub>
                            <m:r>
                              <a:rPr lang="sk-SK" i="1"/>
                              <m:t>𝑟</m:t>
                            </m:r>
                          </m:sub>
                        </m:sSub>
                      </m:den>
                    </m:f>
                    <m:r>
                      <a:rPr lang="sk-SK" i="1"/>
                      <m:t>= </m:t>
                    </m:r>
                    <m:f>
                      <m:fPr>
                        <m:ctrlPr>
                          <a:rPr lang="en-US" i="1"/>
                        </m:ctrlPr>
                      </m:fPr>
                      <m:num>
                        <m:r>
                          <a:rPr lang="sk-SK" i="1"/>
                          <m:t>4 .  </m:t>
                        </m:r>
                        <m:sSup>
                          <m:sSupPr>
                            <m:ctrlPr>
                              <a:rPr lang="en-US" i="1"/>
                            </m:ctrlPr>
                          </m:sSupPr>
                          <m:e>
                            <m:r>
                              <a:rPr lang="sk-SK" i="1"/>
                              <m:t>10</m:t>
                            </m:r>
                          </m:e>
                          <m:sup>
                            <m:r>
                              <a:rPr lang="sk-SK" i="1"/>
                              <m:t>3</m:t>
                            </m:r>
                          </m:sup>
                        </m:sSup>
                      </m:num>
                      <m:den>
                        <m:sSup>
                          <m:sSupPr>
                            <m:ctrlPr>
                              <a:rPr lang="en-US" i="1"/>
                            </m:ctrlPr>
                          </m:sSupPr>
                          <m:e>
                            <m:r>
                              <a:rPr lang="sk-SK" i="1"/>
                              <m:t>2</m:t>
                            </m:r>
                          </m:e>
                          <m:sup>
                            <m:r>
                              <a:rPr lang="sk-SK" i="1"/>
                              <m:t>2</m:t>
                            </m:r>
                          </m:sup>
                        </m:sSup>
                        <m:r>
                          <a:rPr lang="sk-SK" i="1"/>
                          <m:t> .  40+0,28+8 .  1</m:t>
                        </m:r>
                      </m:den>
                    </m:f>
                  </m:oMath>
                </a14:m>
                <a:endParaRPr lang="en-US" dirty="0"/>
              </a:p>
              <a:p>
                <a14:m>
                  <m:oMath xmlns:m="http://schemas.openxmlformats.org/officeDocument/2006/math">
                    <m:r>
                      <a:rPr lang="sk-SK" i="1"/>
                      <m:t>𝐸</m:t>
                    </m:r>
                    <m:r>
                      <a:rPr lang="sk-SK" i="1"/>
                      <m:t>=23,77&gt;</m:t>
                    </m:r>
                    <m:sSub>
                      <m:sSubPr>
                        <m:ctrlPr>
                          <a:rPr lang="en-US" i="1"/>
                        </m:ctrlPr>
                      </m:sSubPr>
                      <m:e>
                        <m:r>
                          <a:rPr lang="sk-SK" i="1"/>
                          <m:t>𝐸</m:t>
                        </m:r>
                      </m:e>
                      <m:sub>
                        <m:r>
                          <a:rPr lang="sk-SK" i="1"/>
                          <m:t>𝑧</m:t>
                        </m:r>
                      </m:sub>
                    </m:sSub>
                    <m:r>
                      <a:rPr lang="sk-SK" i="1"/>
                      <m:t>=18 </m:t>
                    </m:r>
                    <m:f>
                      <m:fPr>
                        <m:ctrlPr>
                          <a:rPr lang="en-US" i="1"/>
                        </m:ctrlPr>
                      </m:fPr>
                      <m:num>
                        <m:r>
                          <a:rPr lang="sk-SK" i="1"/>
                          <m:t>𝑚𝐽</m:t>
                        </m:r>
                      </m:num>
                      <m:den>
                        <m:r>
                          <a:rPr lang="sk-SK" i="1"/>
                          <m:t>Ω</m:t>
                        </m:r>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1115616" y="620688"/>
                <a:ext cx="7128792" cy="5832648"/>
              </a:xfrm>
              <a:blipFill rotWithShape="1">
                <a:blip r:embed="rId2"/>
                <a:stretch>
                  <a:fillRect l="-941" t="-2194"/>
                </a:stretch>
              </a:blipFill>
            </p:spPr>
            <p:txBody>
              <a:bodyPr/>
              <a:lstStyle/>
              <a:p>
                <a:r>
                  <a:rPr lang="en-US">
                    <a:noFill/>
                  </a:rPr>
                  <a:t> </a:t>
                </a:r>
              </a:p>
            </p:txBody>
          </p:sp>
        </mc:Fallback>
      </mc:AlternateContent>
    </p:spTree>
    <p:extLst>
      <p:ext uri="{BB962C8B-B14F-4D97-AF65-F5344CB8AC3E}">
        <p14:creationId xmlns:p14="http://schemas.microsoft.com/office/powerpoint/2010/main" val="219072866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Záver</a:t>
            </a:r>
            <a:endParaRPr lang="en-US" dirty="0"/>
          </a:p>
        </p:txBody>
      </p:sp>
      <p:sp>
        <p:nvSpPr>
          <p:cNvPr id="3" name="Content Placeholder 2"/>
          <p:cNvSpPr>
            <a:spLocks noGrp="1"/>
          </p:cNvSpPr>
          <p:nvPr>
            <p:ph sz="quarter" idx="13"/>
          </p:nvPr>
        </p:nvSpPr>
        <p:spPr/>
        <p:txBody>
          <a:bodyPr>
            <a:normAutofit/>
          </a:bodyPr>
          <a:lstStyle/>
          <a:p>
            <a:r>
              <a:rPr lang="sk-SK" sz="2800" dirty="0"/>
              <a:t>Roznetnica RKA zabezpečí </a:t>
            </a:r>
            <a:endParaRPr lang="sk-SK" sz="2800" dirty="0" smtClean="0"/>
          </a:p>
          <a:p>
            <a:pPr marL="45720" indent="0">
              <a:buNone/>
            </a:pPr>
            <a:r>
              <a:rPr lang="sk-SK" sz="2800" dirty="0"/>
              <a:t> </a:t>
            </a:r>
            <a:r>
              <a:rPr lang="sk-SK" sz="2800" dirty="0" smtClean="0"/>
              <a:t> roznet </a:t>
            </a:r>
            <a:r>
              <a:rPr lang="sk-SK" sz="2800" dirty="0"/>
              <a:t>siete.</a:t>
            </a:r>
            <a:endParaRPr lang="en-US" sz="2800" dirty="0"/>
          </a:p>
          <a:p>
            <a:endParaRPr lang="en-US" sz="2800" dirty="0"/>
          </a:p>
        </p:txBody>
      </p:sp>
    </p:spTree>
    <p:extLst>
      <p:ext uri="{BB962C8B-B14F-4D97-AF65-F5344CB8AC3E}">
        <p14:creationId xmlns:p14="http://schemas.microsoft.com/office/powerpoint/2010/main" val="391411280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lstStyle/>
              <a:p>
                <a:r>
                  <a:rPr lang="sk-SK" dirty="0" smtClean="0"/>
                  <a:t>Pred strojným hĺbením stavebnej jamy je potrebné odstrániť pomocou trhavín tri pne. Stanovte, či roznetnica RKA postačuje na odpálenie použitej paralelnej elektrickej siete. Dĺžka prívodného vedenia je 280m, celková dĺžka úsekového vedenia na predĺženie vodičov rozbušiek je 12m. Použitá je terénna dvojžilová šnúra s odporom obidvoch žíl 80</a:t>
                </a:r>
                <a14:m>
                  <m:oMath xmlns:m="http://schemas.openxmlformats.org/officeDocument/2006/math">
                    <m:f>
                      <m:fPr>
                        <m:ctrlPr>
                          <a:rPr lang="sk-SK" i="1" smtClean="0">
                            <a:latin typeface="Cambria Math"/>
                          </a:rPr>
                        </m:ctrlPr>
                      </m:fPr>
                      <m:num>
                        <m:r>
                          <a:rPr lang="el-GR" b="0" i="1" smtClean="0">
                            <a:latin typeface="Cambria Math"/>
                          </a:rPr>
                          <m:t>Ω</m:t>
                        </m:r>
                      </m:num>
                      <m:den>
                        <m:r>
                          <a:rPr lang="sk-SK" b="0" i="1" smtClean="0">
                            <a:latin typeface="Cambria Math"/>
                          </a:rPr>
                          <m:t>𝑘𝑚</m:t>
                        </m:r>
                      </m:den>
                    </m:f>
                  </m:oMath>
                </a14:m>
                <a:r>
                  <a:rPr lang="sk-SK" dirty="0" smtClean="0"/>
                  <a:t>. V sieti sú zapojené rozbušky Že-B s odporom 1,3</a:t>
                </a:r>
                <a:r>
                  <a:rPr lang="el-GR" dirty="0" smtClean="0"/>
                  <a:t>Ω</a:t>
                </a:r>
                <a:r>
                  <a:rPr lang="sk-SK" dirty="0" smtClean="0"/>
                  <a:t>.</a:t>
                </a: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rotWithShape="1">
                <a:blip r:embed="rId2"/>
                <a:stretch>
                  <a:fillRect l="-1143" t="-3684" r="-2286"/>
                </a:stretch>
              </a:blipFill>
            </p:spPr>
            <p:txBody>
              <a:bodyPr/>
              <a:lstStyle/>
              <a:p>
                <a:r>
                  <a:rPr lang="en-US">
                    <a:noFill/>
                  </a:rPr>
                  <a:t> </a:t>
                </a:r>
              </a:p>
            </p:txBody>
          </p:sp>
        </mc:Fallback>
      </mc:AlternateContent>
    </p:spTree>
    <p:extLst>
      <p:ext uri="{BB962C8B-B14F-4D97-AF65-F5344CB8AC3E}">
        <p14:creationId xmlns:p14="http://schemas.microsoft.com/office/powerpoint/2010/main" val="793036262"/>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dirty="0"/>
          </a:p>
        </p:txBody>
      </p:sp>
      <p:pic>
        <p:nvPicPr>
          <p:cNvPr id="1027" name="Picture 3" descr="C:\Documents and Settings\Administrator\Desktop\schéma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74" y="1196752"/>
            <a:ext cx="9205101" cy="450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443142"/>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400800" cy="5433784"/>
          </a:xfrm>
        </p:spPr>
        <p:txBody>
          <a:bodyPr>
            <a:normAutofit/>
          </a:bodyPr>
          <a:lstStyle/>
          <a:p>
            <a:r>
              <a:rPr lang="sk-SK" dirty="0"/>
              <a:t>R</a:t>
            </a:r>
            <a:r>
              <a:rPr lang="sk-SK" baseline="-25000" dirty="0"/>
              <a:t>p</a:t>
            </a:r>
            <a:r>
              <a:rPr lang="sk-SK" dirty="0"/>
              <a:t> = odpor prívodného vedenia (Ω)</a:t>
            </a:r>
            <a:endParaRPr lang="en-US" dirty="0"/>
          </a:p>
          <a:p>
            <a:r>
              <a:rPr lang="sk-SK" dirty="0"/>
              <a:t>R</a:t>
            </a:r>
            <a:r>
              <a:rPr lang="sk-SK" baseline="-25000" dirty="0"/>
              <a:t>p </a:t>
            </a:r>
            <a:r>
              <a:rPr lang="sk-SK" dirty="0"/>
              <a:t>= 0,28 . 80 = 22,4 Ω</a:t>
            </a:r>
            <a:endParaRPr lang="en-US" dirty="0"/>
          </a:p>
          <a:p>
            <a:pPr marL="45720" indent="0">
              <a:buNone/>
            </a:pPr>
            <a:r>
              <a:rPr lang="sk-SK" dirty="0"/>
              <a:t> </a:t>
            </a:r>
            <a:endParaRPr lang="en-US" dirty="0"/>
          </a:p>
          <a:p>
            <a:r>
              <a:rPr lang="sk-SK" dirty="0"/>
              <a:t>R</a:t>
            </a:r>
            <a:r>
              <a:rPr lang="sk-SK" baseline="-25000" dirty="0"/>
              <a:t>ú</a:t>
            </a:r>
            <a:r>
              <a:rPr lang="sk-SK" dirty="0"/>
              <a:t> = odpor úsekového vedenia (Ω)</a:t>
            </a:r>
            <a:endParaRPr lang="en-US" dirty="0"/>
          </a:p>
          <a:p>
            <a:r>
              <a:rPr lang="sk-SK" dirty="0" smtClean="0"/>
              <a:t>R</a:t>
            </a:r>
            <a:r>
              <a:rPr lang="sk-SK" baseline="-25000" dirty="0" smtClean="0"/>
              <a:t>ú</a:t>
            </a:r>
            <a:r>
              <a:rPr lang="sk-SK" dirty="0" smtClean="0"/>
              <a:t> </a:t>
            </a:r>
            <a:r>
              <a:rPr lang="sk-SK" dirty="0"/>
              <a:t>= 0,012 . 80 = 0,96 Ω</a:t>
            </a:r>
            <a:endParaRPr lang="en-US" dirty="0"/>
          </a:p>
          <a:p>
            <a:pPr marL="45720" indent="0">
              <a:buNone/>
            </a:pPr>
            <a:endParaRPr lang="en-US" dirty="0"/>
          </a:p>
          <a:p>
            <a:r>
              <a:rPr lang="sk-SK" dirty="0"/>
              <a:t>C = kapacita kondenzátora roznetnice (F)</a:t>
            </a:r>
            <a:endParaRPr lang="en-US" dirty="0"/>
          </a:p>
          <a:p>
            <a:r>
              <a:rPr lang="sk-SK" dirty="0"/>
              <a:t>C = 8 . 10</a:t>
            </a:r>
            <a:r>
              <a:rPr lang="sk-SK" baseline="30000" dirty="0"/>
              <a:t>-6</a:t>
            </a:r>
            <a:r>
              <a:rPr lang="sk-SK" dirty="0"/>
              <a:t> F</a:t>
            </a:r>
            <a:endParaRPr lang="en-US" dirty="0"/>
          </a:p>
          <a:p>
            <a:pPr marL="45720" indent="0">
              <a:buNone/>
            </a:pPr>
            <a:endParaRPr lang="en-US" dirty="0"/>
          </a:p>
          <a:p>
            <a:r>
              <a:rPr lang="sk-SK" dirty="0"/>
              <a:t>N = výkon roznetnice</a:t>
            </a:r>
            <a:endParaRPr lang="en-US" dirty="0"/>
          </a:p>
          <a:p>
            <a:r>
              <a:rPr lang="sk-SK" dirty="0"/>
              <a:t>N = 4 J</a:t>
            </a:r>
            <a:endParaRPr lang="en-US" dirty="0"/>
          </a:p>
          <a:p>
            <a:endParaRPr lang="en-US" dirty="0"/>
          </a:p>
        </p:txBody>
      </p:sp>
    </p:spTree>
    <p:extLst>
      <p:ext uri="{BB962C8B-B14F-4D97-AF65-F5344CB8AC3E}">
        <p14:creationId xmlns:p14="http://schemas.microsoft.com/office/powerpoint/2010/main" val="64145099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1143000" y="731520"/>
                <a:ext cx="6957392" cy="5145752"/>
              </a:xfrm>
            </p:spPr>
            <p:txBody>
              <a:bodyPr>
                <a:normAutofit fontScale="92500"/>
              </a:bodyPr>
              <a:lstStyle/>
              <a:p>
                <a:r>
                  <a:rPr lang="en-US" dirty="0"/>
                  <a:t> </a:t>
                </a:r>
                <a:r>
                  <a:rPr lang="sk-SK" dirty="0"/>
                  <a:t>τ = časová konštanta vybíjania kondenzátora (sek)</a:t>
                </a:r>
                <a:endParaRPr lang="en-US" dirty="0"/>
              </a:p>
              <a:p>
                <a14:m>
                  <m:oMath xmlns:m="http://schemas.openxmlformats.org/officeDocument/2006/math">
                    <m:r>
                      <a:rPr lang="sk-SK" i="1"/>
                      <m:t>𝜏</m:t>
                    </m:r>
                    <m:r>
                      <a:rPr lang="sk-SK"/>
                      <m:t>=</m:t>
                    </m:r>
                    <m:r>
                      <m:rPr>
                        <m:sty m:val="p"/>
                      </m:rPr>
                      <a:rPr lang="sk-SK"/>
                      <m:t>C</m:t>
                    </m:r>
                    <m:r>
                      <a:rPr lang="sk-SK"/>
                      <m:t> . </m:t>
                    </m:r>
                    <m:d>
                      <m:dPr>
                        <m:ctrlPr>
                          <a:rPr lang="en-US" i="1"/>
                        </m:ctrlPr>
                      </m:dPr>
                      <m:e>
                        <m:sSub>
                          <m:sSubPr>
                            <m:ctrlPr>
                              <a:rPr lang="en-US" i="1"/>
                            </m:ctrlPr>
                          </m:sSubPr>
                          <m:e>
                            <m:r>
                              <a:rPr lang="sk-SK" i="1"/>
                              <m:t>𝑅</m:t>
                            </m:r>
                          </m:e>
                          <m:sub>
                            <m:r>
                              <a:rPr lang="sk-SK" i="1"/>
                              <m:t>𝑝</m:t>
                            </m:r>
                            <m:r>
                              <a:rPr lang="sk-SK" i="1"/>
                              <m:t> </m:t>
                            </m:r>
                          </m:sub>
                        </m:sSub>
                        <m:r>
                          <a:rPr lang="sk-SK" i="1"/>
                          <m:t>+ </m:t>
                        </m:r>
                        <m:f>
                          <m:fPr>
                            <m:ctrlPr>
                              <a:rPr lang="en-US" i="1"/>
                            </m:ctrlPr>
                          </m:fPr>
                          <m:num>
                            <m:sSub>
                              <m:sSubPr>
                                <m:ctrlPr>
                                  <a:rPr lang="en-US" i="1"/>
                                </m:ctrlPr>
                              </m:sSubPr>
                              <m:e>
                                <m:r>
                                  <a:rPr lang="sk-SK" i="1"/>
                                  <m:t>𝑅</m:t>
                                </m:r>
                              </m:e>
                              <m:sub>
                                <m:r>
                                  <a:rPr lang="sk-SK" i="1"/>
                                  <m:t>ú</m:t>
                                </m:r>
                              </m:sub>
                            </m:sSub>
                            <m:r>
                              <a:rPr lang="sk-SK"/>
                              <m:t>+</m:t>
                            </m:r>
                            <m:r>
                              <m:rPr>
                                <m:sty m:val="p"/>
                              </m:rPr>
                              <a:rPr lang="sk-SK"/>
                              <m:t>m</m:t>
                            </m:r>
                            <m:r>
                              <a:rPr lang="sk-SK"/>
                              <m:t> . </m:t>
                            </m:r>
                            <m:sSub>
                              <m:sSubPr>
                                <m:ctrlPr>
                                  <a:rPr lang="en-US" i="1"/>
                                </m:ctrlPr>
                              </m:sSubPr>
                              <m:e>
                                <m:r>
                                  <a:rPr lang="sk-SK" i="1"/>
                                  <m:t>𝑅</m:t>
                                </m:r>
                              </m:e>
                              <m:sub>
                                <m:r>
                                  <a:rPr lang="sk-SK" i="1"/>
                                  <m:t>𝑟</m:t>
                                </m:r>
                              </m:sub>
                            </m:sSub>
                          </m:num>
                          <m:den>
                            <m:sSup>
                              <m:sSupPr>
                                <m:ctrlPr>
                                  <a:rPr lang="en-US" i="1"/>
                                </m:ctrlPr>
                              </m:sSupPr>
                              <m:e>
                                <m:r>
                                  <a:rPr lang="sk-SK" i="1"/>
                                  <m:t>𝑛</m:t>
                                </m:r>
                              </m:e>
                              <m:sup>
                                <m:r>
                                  <a:rPr lang="sk-SK" i="1"/>
                                  <m:t>2</m:t>
                                </m:r>
                              </m:sup>
                            </m:sSup>
                          </m:den>
                        </m:f>
                        <m:r>
                          <a:rPr lang="sk-SK" i="1"/>
                          <m:t> </m:t>
                        </m:r>
                      </m:e>
                    </m:d>
                    <m:r>
                      <a:rPr lang="sk-SK" i="1"/>
                      <m:t>=8 . </m:t>
                    </m:r>
                    <m:sSup>
                      <m:sSupPr>
                        <m:ctrlPr>
                          <a:rPr lang="en-US" i="1"/>
                        </m:ctrlPr>
                      </m:sSupPr>
                      <m:e>
                        <m:r>
                          <a:rPr lang="sk-SK" i="1"/>
                          <m:t>10</m:t>
                        </m:r>
                      </m:e>
                      <m:sup>
                        <m:r>
                          <a:rPr lang="sk-SK" i="1"/>
                          <m:t>−6</m:t>
                        </m:r>
                      </m:sup>
                    </m:sSup>
                    <m:r>
                      <a:rPr lang="sk-SK" i="1"/>
                      <m:t> . ( 22,4+ </m:t>
                    </m:r>
                    <m:f>
                      <m:fPr>
                        <m:ctrlPr>
                          <a:rPr lang="en-US" i="1"/>
                        </m:ctrlPr>
                      </m:fPr>
                      <m:num>
                        <m:r>
                          <a:rPr lang="sk-SK" i="1"/>
                          <m:t>0,96+3 . 1,3</m:t>
                        </m:r>
                      </m:num>
                      <m:den>
                        <m:sSup>
                          <m:sSupPr>
                            <m:ctrlPr>
                              <a:rPr lang="en-US" i="1"/>
                            </m:ctrlPr>
                          </m:sSupPr>
                          <m:e>
                            <m:r>
                              <a:rPr lang="sk-SK" i="1"/>
                              <m:t>3</m:t>
                            </m:r>
                          </m:e>
                          <m:sup>
                            <m:r>
                              <a:rPr lang="sk-SK" i="1"/>
                              <m:t>2</m:t>
                            </m:r>
                          </m:sup>
                        </m:sSup>
                      </m:den>
                    </m:f>
                    <m:r>
                      <a:rPr lang="sk-SK" i="1"/>
                      <m:t> )</m:t>
                    </m:r>
                  </m:oMath>
                </a14:m>
                <a:endParaRPr lang="en-US" dirty="0"/>
              </a:p>
              <a:p>
                <a:pPr marL="45720" indent="0">
                  <a:buNone/>
                </a:pPr>
                <a:endParaRPr lang="en-US" dirty="0"/>
              </a:p>
              <a:p>
                <a14:m>
                  <m:oMath xmlns:m="http://schemas.openxmlformats.org/officeDocument/2006/math">
                    <m:r>
                      <a:rPr lang="sk-SK" i="1"/>
                      <m:t>𝜏</m:t>
                    </m:r>
                    <m:r>
                      <a:rPr lang="sk-SK" i="1"/>
                      <m:t>=0,000001≪0,002 </m:t>
                    </m:r>
                    <m:r>
                      <a:rPr lang="sk-SK" i="1"/>
                      <m:t>𝑠𝑒𝑘</m:t>
                    </m:r>
                  </m:oMath>
                </a14:m>
                <a:endParaRPr lang="en-US" dirty="0"/>
              </a:p>
              <a:p>
                <a:pPr marL="45720" indent="0">
                  <a:buNone/>
                </a:pPr>
                <a:r>
                  <a:rPr lang="sk-SK" baseline="30000" dirty="0" smtClean="0"/>
                  <a:t> </a:t>
                </a:r>
              </a:p>
              <a:p>
                <a:pPr marL="45720" indent="0">
                  <a:buNone/>
                </a:pPr>
                <a:endParaRPr lang="en-US" dirty="0" smtClean="0"/>
              </a:p>
              <a:p>
                <a:pPr marL="45720" indent="0">
                  <a:buNone/>
                </a:pPr>
                <a:r>
                  <a:rPr lang="sk-SK" baseline="30000" dirty="0" smtClean="0"/>
                  <a:t> </a:t>
                </a:r>
                <a:endParaRPr lang="en-US" dirty="0" smtClean="0"/>
              </a:p>
              <a:p>
                <a:r>
                  <a:rPr lang="sk-SK" dirty="0" smtClean="0"/>
                  <a:t>E </a:t>
                </a:r>
                <a:r>
                  <a:rPr lang="sk-SK" dirty="0"/>
                  <a:t>= zážihový impulz dodaný roznetnicou do siete (</a:t>
                </a:r>
                <a14:m>
                  <m:oMath xmlns:m="http://schemas.openxmlformats.org/officeDocument/2006/math">
                    <m:r>
                      <a:rPr lang="sk-SK" i="1"/>
                      <m:t> </m:t>
                    </m:r>
                    <m:f>
                      <m:fPr>
                        <m:ctrlPr>
                          <a:rPr lang="en-US" i="1"/>
                        </m:ctrlPr>
                      </m:fPr>
                      <m:num>
                        <m:r>
                          <a:rPr lang="sk-SK" i="1"/>
                          <m:t>𝐽</m:t>
                        </m:r>
                      </m:num>
                      <m:den>
                        <m:r>
                          <a:rPr lang="sk-SK" i="1"/>
                          <m:t>Ω</m:t>
                        </m:r>
                      </m:den>
                    </m:f>
                    <m:r>
                      <a:rPr lang="sk-SK" i="1"/>
                      <m:t> )</m:t>
                    </m:r>
                  </m:oMath>
                </a14:m>
                <a:endParaRPr lang="en-US" dirty="0"/>
              </a:p>
              <a:p>
                <a14:m>
                  <m:oMath xmlns:m="http://schemas.openxmlformats.org/officeDocument/2006/math">
                    <m:r>
                      <a:rPr lang="sk-SK" i="1"/>
                      <m:t>𝐸</m:t>
                    </m:r>
                    <m:r>
                      <a:rPr lang="sk-SK" i="1"/>
                      <m:t>=</m:t>
                    </m:r>
                    <m:f>
                      <m:fPr>
                        <m:ctrlPr>
                          <a:rPr lang="en-US" i="1"/>
                        </m:ctrlPr>
                      </m:fPr>
                      <m:num>
                        <m:r>
                          <a:rPr lang="sk-SK" i="1"/>
                          <m:t>𝑁</m:t>
                        </m:r>
                        <m:r>
                          <a:rPr lang="sk-SK" i="1"/>
                          <m:t> .  </m:t>
                        </m:r>
                        <m:sSup>
                          <m:sSupPr>
                            <m:ctrlPr>
                              <a:rPr lang="en-US" i="1"/>
                            </m:ctrlPr>
                          </m:sSupPr>
                          <m:e>
                            <m:r>
                              <a:rPr lang="sk-SK" i="1"/>
                              <m:t>10</m:t>
                            </m:r>
                          </m:e>
                          <m:sup>
                            <m:r>
                              <a:rPr lang="sk-SK" i="1"/>
                              <m:t>3</m:t>
                            </m:r>
                          </m:sup>
                        </m:sSup>
                      </m:num>
                      <m:den>
                        <m:sSup>
                          <m:sSupPr>
                            <m:ctrlPr>
                              <a:rPr lang="en-US" i="1"/>
                            </m:ctrlPr>
                          </m:sSupPr>
                          <m:e>
                            <m:r>
                              <a:rPr lang="sk-SK" i="1"/>
                              <m:t>𝑛</m:t>
                            </m:r>
                          </m:e>
                          <m:sup>
                            <m:r>
                              <a:rPr lang="sk-SK" i="1"/>
                              <m:t>2</m:t>
                            </m:r>
                          </m:sup>
                        </m:sSup>
                        <m:r>
                          <a:rPr lang="sk-SK" i="1"/>
                          <m:t> .  </m:t>
                        </m:r>
                        <m:sSub>
                          <m:sSubPr>
                            <m:ctrlPr>
                              <a:rPr lang="en-US" i="1"/>
                            </m:ctrlPr>
                          </m:sSubPr>
                          <m:e>
                            <m:r>
                              <a:rPr lang="sk-SK" i="1"/>
                              <m:t>𝑅</m:t>
                            </m:r>
                          </m:e>
                          <m:sub>
                            <m:r>
                              <a:rPr lang="sk-SK" i="1"/>
                              <m:t>𝑝</m:t>
                            </m:r>
                          </m:sub>
                        </m:sSub>
                        <m:r>
                          <a:rPr lang="sk-SK" i="1"/>
                          <m:t>+ </m:t>
                        </m:r>
                        <m:sSub>
                          <m:sSubPr>
                            <m:ctrlPr>
                              <a:rPr lang="en-US" i="1"/>
                            </m:ctrlPr>
                          </m:sSubPr>
                          <m:e>
                            <m:r>
                              <a:rPr lang="sk-SK" i="1"/>
                              <m:t>𝑅</m:t>
                            </m:r>
                          </m:e>
                          <m:sub>
                            <m:r>
                              <a:rPr lang="sk-SK" i="1"/>
                              <m:t>ú</m:t>
                            </m:r>
                          </m:sub>
                        </m:sSub>
                        <m:r>
                          <a:rPr lang="sk-SK" i="1"/>
                          <m:t>+</m:t>
                        </m:r>
                        <m:r>
                          <a:rPr lang="sk-SK" i="1"/>
                          <m:t>𝑚</m:t>
                        </m:r>
                        <m:r>
                          <a:rPr lang="sk-SK" i="1"/>
                          <m:t> . </m:t>
                        </m:r>
                        <m:sSub>
                          <m:sSubPr>
                            <m:ctrlPr>
                              <a:rPr lang="en-US" i="1"/>
                            </m:ctrlPr>
                          </m:sSubPr>
                          <m:e>
                            <m:r>
                              <a:rPr lang="sk-SK" i="1"/>
                              <m:t>𝑅</m:t>
                            </m:r>
                          </m:e>
                          <m:sub>
                            <m:r>
                              <a:rPr lang="sk-SK" i="1"/>
                              <m:t>𝑟</m:t>
                            </m:r>
                          </m:sub>
                        </m:sSub>
                      </m:den>
                    </m:f>
                    <m:r>
                      <a:rPr lang="sk-SK" i="1"/>
                      <m:t>= </m:t>
                    </m:r>
                    <m:f>
                      <m:fPr>
                        <m:ctrlPr>
                          <a:rPr lang="en-US" i="1"/>
                        </m:ctrlPr>
                      </m:fPr>
                      <m:num>
                        <m:r>
                          <a:rPr lang="sk-SK" i="1"/>
                          <m:t>4 .  </m:t>
                        </m:r>
                        <m:sSup>
                          <m:sSupPr>
                            <m:ctrlPr>
                              <a:rPr lang="en-US" i="1"/>
                            </m:ctrlPr>
                          </m:sSupPr>
                          <m:e>
                            <m:r>
                              <a:rPr lang="sk-SK" i="1"/>
                              <m:t>10</m:t>
                            </m:r>
                          </m:e>
                          <m:sup>
                            <m:r>
                              <a:rPr lang="sk-SK" i="1"/>
                              <m:t>3</m:t>
                            </m:r>
                          </m:sup>
                        </m:sSup>
                      </m:num>
                      <m:den>
                        <m:sSup>
                          <m:sSupPr>
                            <m:ctrlPr>
                              <a:rPr lang="en-US" i="1"/>
                            </m:ctrlPr>
                          </m:sSupPr>
                          <m:e>
                            <m:r>
                              <a:rPr lang="sk-SK" i="1"/>
                              <m:t>3</m:t>
                            </m:r>
                          </m:e>
                          <m:sup>
                            <m:r>
                              <a:rPr lang="sk-SK" i="1"/>
                              <m:t>2</m:t>
                            </m:r>
                          </m:sup>
                        </m:sSup>
                        <m:r>
                          <a:rPr lang="sk-SK" i="1"/>
                          <m:t> .  22,4+0,96+3 .  1,3</m:t>
                        </m:r>
                      </m:den>
                    </m:f>
                  </m:oMath>
                </a14:m>
                <a:endParaRPr lang="en-US" dirty="0"/>
              </a:p>
              <a:p>
                <a14:m>
                  <m:oMath xmlns:m="http://schemas.openxmlformats.org/officeDocument/2006/math">
                    <m:r>
                      <a:rPr lang="sk-SK" i="1"/>
                      <m:t>𝐸</m:t>
                    </m:r>
                    <m:r>
                      <a:rPr lang="sk-SK" i="1"/>
                      <m:t>=19,37&gt;</m:t>
                    </m:r>
                    <m:sSub>
                      <m:sSubPr>
                        <m:ctrlPr>
                          <a:rPr lang="en-US" i="1"/>
                        </m:ctrlPr>
                      </m:sSubPr>
                      <m:e>
                        <m:r>
                          <a:rPr lang="sk-SK" i="1"/>
                          <m:t>𝐸</m:t>
                        </m:r>
                      </m:e>
                      <m:sub>
                        <m:r>
                          <a:rPr lang="sk-SK" i="1"/>
                          <m:t>𝑧</m:t>
                        </m:r>
                      </m:sub>
                    </m:sSub>
                    <m:r>
                      <a:rPr lang="sk-SK" i="1"/>
                      <m:t>=18 </m:t>
                    </m:r>
                    <m:f>
                      <m:fPr>
                        <m:ctrlPr>
                          <a:rPr lang="en-US" i="1"/>
                        </m:ctrlPr>
                      </m:fPr>
                      <m:num>
                        <m:r>
                          <a:rPr lang="sk-SK" i="1"/>
                          <m:t>𝑚𝐽</m:t>
                        </m:r>
                      </m:num>
                      <m:den>
                        <m:r>
                          <a:rPr lang="sk-SK" i="1"/>
                          <m:t>Ω</m:t>
                        </m:r>
                      </m:den>
                    </m:f>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1143000" y="731520"/>
                <a:ext cx="6957392" cy="5145752"/>
              </a:xfrm>
              <a:blipFill rotWithShape="1">
                <a:blip r:embed="rId2"/>
                <a:stretch>
                  <a:fillRect l="-789" t="-2133"/>
                </a:stretch>
              </a:blipFill>
            </p:spPr>
            <p:txBody>
              <a:bodyPr/>
              <a:lstStyle/>
              <a:p>
                <a:r>
                  <a:rPr lang="en-US">
                    <a:noFill/>
                  </a:rPr>
                  <a:t> </a:t>
                </a:r>
              </a:p>
            </p:txBody>
          </p:sp>
        </mc:Fallback>
      </mc:AlternateContent>
    </p:spTree>
    <p:extLst>
      <p:ext uri="{BB962C8B-B14F-4D97-AF65-F5344CB8AC3E}">
        <p14:creationId xmlns:p14="http://schemas.microsoft.com/office/powerpoint/2010/main" val="35528583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Záver</a:t>
            </a:r>
            <a:endParaRPr lang="en-US" dirty="0"/>
          </a:p>
        </p:txBody>
      </p:sp>
      <p:sp>
        <p:nvSpPr>
          <p:cNvPr id="3" name="Content Placeholder 2"/>
          <p:cNvSpPr>
            <a:spLocks noGrp="1"/>
          </p:cNvSpPr>
          <p:nvPr>
            <p:ph sz="quarter" idx="13"/>
          </p:nvPr>
        </p:nvSpPr>
        <p:spPr/>
        <p:txBody>
          <a:bodyPr/>
          <a:lstStyle/>
          <a:p>
            <a:r>
              <a:rPr lang="sk-SK" sz="2800" dirty="0" smtClean="0"/>
              <a:t>Roznetnica </a:t>
            </a:r>
            <a:r>
              <a:rPr lang="sk-SK" sz="2800" dirty="0"/>
              <a:t>RKA postačuje na odpálenie roznetovej siete.</a:t>
            </a:r>
            <a:endParaRPr lang="en-US" sz="2800" dirty="0"/>
          </a:p>
          <a:p>
            <a:endParaRPr lang="en-US" dirty="0"/>
          </a:p>
        </p:txBody>
      </p:sp>
    </p:spTree>
    <p:extLst>
      <p:ext uri="{BB962C8B-B14F-4D97-AF65-F5344CB8AC3E}">
        <p14:creationId xmlns:p14="http://schemas.microsoft.com/office/powerpoint/2010/main" val="3064413408"/>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sk-SK" dirty="0"/>
              <a:t>v</a:t>
            </a:r>
            <a:r>
              <a:rPr lang="sk-SK" dirty="0" smtClean="0"/>
              <a:t>oj. Jana Kučiaková</a:t>
            </a:r>
            <a:endParaRPr lang="en-US" dirty="0"/>
          </a:p>
        </p:txBody>
      </p:sp>
      <p:sp>
        <p:nvSpPr>
          <p:cNvPr id="2" name="Title 1"/>
          <p:cNvSpPr>
            <a:spLocks noGrp="1"/>
          </p:cNvSpPr>
          <p:nvPr>
            <p:ph type="ctrTitle"/>
          </p:nvPr>
        </p:nvSpPr>
        <p:spPr/>
        <p:txBody>
          <a:bodyPr/>
          <a:lstStyle/>
          <a:p>
            <a:r>
              <a:rPr lang="sk-SK" dirty="0" smtClean="0"/>
              <a:t>Príklad č.9</a:t>
            </a:r>
            <a:endParaRPr lang="en-US" dirty="0"/>
          </a:p>
        </p:txBody>
      </p:sp>
    </p:spTree>
    <p:extLst>
      <p:ext uri="{BB962C8B-B14F-4D97-AF65-F5344CB8AC3E}">
        <p14:creationId xmlns:p14="http://schemas.microsoft.com/office/powerpoint/2010/main" val="17717885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lstStyle/>
              <a:p>
                <a:r>
                  <a:rPr lang="sk-SK" dirty="0" smtClean="0"/>
                  <a:t>Pri trhaní dvoch samostatne stojacihc betónových stien je použitá elektrická párová paralelná sieť. Stanovište roznetu je vzdialené 500m. Na roznet zapustených náloží sú použité rozbušky Že-B s odporom 1</a:t>
                </a:r>
                <a:r>
                  <a:rPr lang="el-GR" dirty="0" smtClean="0"/>
                  <a:t>Ω</a:t>
                </a:r>
                <a:r>
                  <a:rPr lang="sk-SK" dirty="0" smtClean="0"/>
                  <a:t>. Na zostavenie siete je použitá dvojžilová terénna šnúra s odporom (obidvoch žíl) 80</a:t>
                </a:r>
                <a14:m>
                  <m:oMath xmlns:m="http://schemas.openxmlformats.org/officeDocument/2006/math">
                    <m:f>
                      <m:fPr>
                        <m:ctrlPr>
                          <a:rPr lang="sk-SK" i="1" smtClean="0">
                            <a:latin typeface="Cambria Math"/>
                          </a:rPr>
                        </m:ctrlPr>
                      </m:fPr>
                      <m:num>
                        <m:r>
                          <m:rPr>
                            <m:nor/>
                          </m:rPr>
                          <a:rPr lang="el-GR" dirty="0"/>
                          <m:t>Ω</m:t>
                        </m:r>
                      </m:num>
                      <m:den>
                        <m:r>
                          <a:rPr lang="sk-SK" b="0" i="1" smtClean="0">
                            <a:latin typeface="Cambria Math"/>
                          </a:rPr>
                          <m:t>𝑘𝑚</m:t>
                        </m:r>
                      </m:den>
                    </m:f>
                  </m:oMath>
                </a14:m>
                <a:r>
                  <a:rPr lang="sk-SK" dirty="0" smtClean="0"/>
                  <a:t>. Vypočítajte, či roznetnica RKA zabezpečí spoľahlivý roznet siete.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rotWithShape="1">
                <a:blip r:embed="rId2"/>
                <a:stretch>
                  <a:fillRect l="-1143" t="-3684" r="-1143"/>
                </a:stretch>
              </a:blipFill>
            </p:spPr>
            <p:txBody>
              <a:bodyPr/>
              <a:lstStyle/>
              <a:p>
                <a:r>
                  <a:rPr lang="en-US">
                    <a:noFill/>
                  </a:rPr>
                  <a:t> </a:t>
                </a:r>
              </a:p>
            </p:txBody>
          </p:sp>
        </mc:Fallback>
      </mc:AlternateContent>
    </p:spTree>
    <p:extLst>
      <p:ext uri="{BB962C8B-B14F-4D97-AF65-F5344CB8AC3E}">
        <p14:creationId xmlns:p14="http://schemas.microsoft.com/office/powerpoint/2010/main" val="94168573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2050" name="Picture 2" descr="C:\Documents and Settings\Administrator\Desktop\schéma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746" y="1196752"/>
            <a:ext cx="10550464"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72885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212</TotalTime>
  <Words>405</Words>
  <Application>Microsoft Office PowerPoint</Application>
  <PresentationFormat>On-screen Show (4:3)</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Slipstream</vt:lpstr>
      <vt:lpstr>Príklad č.8</vt:lpstr>
      <vt:lpstr>PowerPoint Presentation</vt:lpstr>
      <vt:lpstr>PowerPoint Presentation</vt:lpstr>
      <vt:lpstr>PowerPoint Presentation</vt:lpstr>
      <vt:lpstr>PowerPoint Presentation</vt:lpstr>
      <vt:lpstr>Záver</vt:lpstr>
      <vt:lpstr>Príklad č.9</vt:lpstr>
      <vt:lpstr>PowerPoint Presentation</vt:lpstr>
      <vt:lpstr>PowerPoint Presentation</vt:lpstr>
      <vt:lpstr>PowerPoint Presentation</vt:lpstr>
      <vt:lpstr>PowerPoint Presentation</vt:lpstr>
      <vt:lpstr>Záver</vt:lpstr>
    </vt:vector>
  </TitlesOfParts>
  <Company>Heaven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Janulka</dc:creator>
  <cp:lastModifiedBy>Janulka</cp:lastModifiedBy>
  <cp:revision>12</cp:revision>
  <dcterms:created xsi:type="dcterms:W3CDTF">2013-11-06T17:45:56Z</dcterms:created>
  <dcterms:modified xsi:type="dcterms:W3CDTF">2013-11-06T21:17:59Z</dcterms:modified>
</cp:coreProperties>
</file>