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>
      <p:cViewPr varScale="1">
        <p:scale>
          <a:sx n="68" d="100"/>
          <a:sy n="68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Nadpis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6" name="Zástupný symbol dátumu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F885-2D24-4F13-B360-738FF78E73D8}" type="datetimeFigureOut">
              <a:rPr lang="sk-SK" smtClean="0"/>
              <a:pPr/>
              <a:t>29. 11. 2010</a:t>
            </a:fld>
            <a:endParaRPr lang="sk-SK"/>
          </a:p>
        </p:txBody>
      </p:sp>
      <p:sp>
        <p:nvSpPr>
          <p:cNvPr id="2" name="Zástupný symbol päty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63C81E2-CB41-4E31-AB03-026ACDE8FE3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F885-2D24-4F13-B360-738FF78E73D8}" type="datetimeFigureOut">
              <a:rPr lang="sk-SK" smtClean="0"/>
              <a:pPr/>
              <a:t>29. 11. 2010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81E2-CB41-4E31-AB03-026ACDE8FE3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F885-2D24-4F13-B360-738FF78E73D8}" type="datetimeFigureOut">
              <a:rPr lang="sk-SK" smtClean="0"/>
              <a:pPr/>
              <a:t>29. 11. 2010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81E2-CB41-4E31-AB03-026ACDE8FE3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7" name="Zástupný symbol obsahu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F885-2D24-4F13-B360-738FF78E73D8}" type="datetimeFigureOut">
              <a:rPr lang="sk-SK" smtClean="0"/>
              <a:pPr/>
              <a:t>29. 11. 2010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63C81E2-CB41-4E31-AB03-026ACDE8FE3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textu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F885-2D24-4F13-B360-738FF78E73D8}" type="datetimeFigureOut">
              <a:rPr lang="sk-SK" smtClean="0"/>
              <a:pPr/>
              <a:t>29. 11. 2010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81E2-CB41-4E31-AB03-026ACDE8FE30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F885-2D24-4F13-B360-738FF78E73D8}" type="datetimeFigureOut">
              <a:rPr lang="sk-SK" smtClean="0"/>
              <a:pPr/>
              <a:t>29. 11. 2010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81E2-CB41-4E31-AB03-026ACDE8FE3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Nadpis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25" name="Zástupný symbol textu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8" name="Zástupný symbol obsahu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F885-2D24-4F13-B360-738FF78E73D8}" type="datetimeFigureOut">
              <a:rPr lang="sk-SK" smtClean="0"/>
              <a:pPr/>
              <a:t>29. 11. 2010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663C81E2-CB41-4E31-AB03-026ACDE8FE30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Nadpis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2" name="Zástupný symbol dátumu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F885-2D24-4F13-B360-738FF78E73D8}" type="datetimeFigureOut">
              <a:rPr lang="sk-SK" smtClean="0"/>
              <a:pPr/>
              <a:t>29. 11. 2010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81E2-CB41-4E31-AB03-026ACDE8FE3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F885-2D24-4F13-B360-738FF78E73D8}" type="datetimeFigureOut">
              <a:rPr lang="sk-SK" smtClean="0"/>
              <a:pPr/>
              <a:t>29. 11. 2010</a:t>
            </a:fld>
            <a:endParaRPr lang="sk-SK"/>
          </a:p>
        </p:txBody>
      </p:sp>
      <p:sp>
        <p:nvSpPr>
          <p:cNvPr id="24" name="Zástupný symbol päty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81E2-CB41-4E31-AB03-026ACDE8FE3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F885-2D24-4F13-B360-738FF78E73D8}" type="datetimeFigureOut">
              <a:rPr lang="sk-SK" smtClean="0"/>
              <a:pPr/>
              <a:t>29. 11. 2010</a:t>
            </a:fld>
            <a:endParaRPr lang="sk-SK"/>
          </a:p>
        </p:txBody>
      </p:sp>
      <p:sp>
        <p:nvSpPr>
          <p:cNvPr id="29" name="Zástupný symbol päty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81E2-CB41-4E31-AB03-026ACDE8FE3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F885-2D24-4F13-B360-738FF78E73D8}" type="datetimeFigureOut">
              <a:rPr lang="sk-SK" smtClean="0"/>
              <a:pPr/>
              <a:t>29. 11. 2010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81E2-CB41-4E31-AB03-026ACDE8FE30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Zástupný symbol textu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1" name="Zástupný symbol dátumu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335F885-2D24-4F13-B360-738FF78E73D8}" type="datetimeFigureOut">
              <a:rPr lang="sk-SK" smtClean="0"/>
              <a:pPr/>
              <a:t>29. 11. 2010</a:t>
            </a:fld>
            <a:endParaRPr lang="sk-SK"/>
          </a:p>
        </p:txBody>
      </p:sp>
      <p:sp>
        <p:nvSpPr>
          <p:cNvPr id="28" name="Zástupný symbol päty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63C81E2-CB41-4E31-AB03-026ACDE8FE30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nadpisu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avovojaka.sk/index.php?option=com_content&amp;view=article&amp;id=892&amp;Itemid=703" TargetMode="External"/><Relationship Id="rId2" Type="http://schemas.openxmlformats.org/officeDocument/2006/relationships/hyperlink" Target="http://www.mosr.sk/data/files/606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vyvlastnenie.sk/predpisy/zakon-o-priestupkoch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81000" y="500042"/>
            <a:ext cx="8405842" cy="4714908"/>
          </a:xfrm>
        </p:spPr>
        <p:txBody>
          <a:bodyPr>
            <a:normAutofit fontScale="90000"/>
          </a:bodyPr>
          <a:lstStyle/>
          <a:p>
            <a:r>
              <a:rPr lang="sk-SK" sz="3300" b="1" dirty="0" smtClean="0">
                <a:latin typeface="Times New Roman" pitchFamily="18" charset="0"/>
                <a:cs typeface="Times New Roman" pitchFamily="18" charset="0"/>
              </a:rPr>
              <a:t>procesný postup veliteľa útvaru v procese prejednávania priestupkov podľa osobitných zákonov ( </a:t>
            </a:r>
            <a:r>
              <a:rPr lang="sk-SK" sz="3300" b="1" cap="none" dirty="0" smtClean="0">
                <a:latin typeface="Times New Roman" pitchFamily="18" charset="0"/>
                <a:cs typeface="Times New Roman" pitchFamily="18" charset="0"/>
              </a:rPr>
              <a:t>t.j. od prijatia podnetu – oznámenia, až po vyhlásenie rozhodnutia vo veci priestupku, </a:t>
            </a:r>
            <a:r>
              <a:rPr lang="sk-SK" sz="3300" b="1" cap="none" dirty="0" err="1" smtClean="0">
                <a:latin typeface="Times New Roman" pitchFamily="18" charset="0"/>
                <a:cs typeface="Times New Roman" pitchFamily="18" charset="0"/>
              </a:rPr>
              <a:t>priestupcu</a:t>
            </a:r>
            <a:r>
              <a:rPr lang="sk-SK" sz="3300" b="1" cap="none" dirty="0" smtClean="0">
                <a:latin typeface="Times New Roman" pitchFamily="18" charset="0"/>
                <a:cs typeface="Times New Roman" pitchFamily="18" charset="0"/>
              </a:rPr>
              <a:t> -  profesionálneho vojaka v prípravnej službe – kadeta )</a:t>
            </a:r>
            <a:r>
              <a:rPr lang="sk-SK" sz="3300" b="1" cap="none" dirty="0" smtClean="0"/>
              <a:t>.</a:t>
            </a:r>
            <a:r>
              <a:rPr lang="sk-SK" b="1" cap="none" dirty="0" smtClean="0"/>
              <a:t/>
            </a:r>
            <a:br>
              <a:rPr lang="sk-SK" b="1" cap="none" dirty="0" smtClean="0"/>
            </a:br>
            <a:r>
              <a:rPr lang="sk-SK" b="1" cap="none" dirty="0" smtClean="0"/>
              <a:t/>
            </a:r>
            <a:br>
              <a:rPr lang="sk-SK" b="1" cap="none" dirty="0" smtClean="0"/>
            </a:br>
            <a:r>
              <a:rPr lang="sk-SK" sz="2000" b="1" cap="none" dirty="0" smtClean="0"/>
              <a:t>( Koreferát )</a:t>
            </a:r>
            <a:r>
              <a:rPr lang="sk-SK" b="1" cap="none" dirty="0" smtClean="0"/>
              <a:t/>
            </a:r>
            <a:br>
              <a:rPr lang="sk-SK" b="1" cap="none" dirty="0" smtClean="0"/>
            </a:br>
            <a:endParaRPr lang="sk-SK" dirty="0"/>
          </a:p>
        </p:txBody>
      </p:sp>
      <p:sp>
        <p:nvSpPr>
          <p:cNvPr id="4" name="Podnadpis 3"/>
          <p:cNvSpPr>
            <a:spLocks noGrp="1"/>
          </p:cNvSpPr>
          <p:nvPr>
            <p:ph type="subTitle" idx="1"/>
          </p:nvPr>
        </p:nvSpPr>
        <p:spPr>
          <a:xfrm>
            <a:off x="381000" y="5286388"/>
            <a:ext cx="8458200" cy="1071570"/>
          </a:xfrm>
        </p:spPr>
        <p:txBody>
          <a:bodyPr>
            <a:normAutofit/>
          </a:bodyPr>
          <a:lstStyle/>
          <a:p>
            <a:r>
              <a:rPr lang="sk-SK" sz="1800" dirty="0" smtClean="0"/>
              <a:t>Vypracovala: kadetka voj. 1. st. Nikola </a:t>
            </a:r>
            <a:r>
              <a:rPr lang="sk-SK" sz="1800" dirty="0" err="1" smtClean="0"/>
              <a:t>Bezoušková</a:t>
            </a:r>
            <a:endParaRPr lang="sk-SK" sz="1800" dirty="0" smtClean="0"/>
          </a:p>
          <a:p>
            <a:r>
              <a:rPr lang="sk-SK" sz="1800" dirty="0" smtClean="0"/>
              <a:t>Skupina:        13 MVO</a:t>
            </a:r>
            <a:endParaRPr lang="sk-SK" sz="1800" dirty="0"/>
          </a:p>
        </p:txBody>
      </p:sp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186766" cy="642942"/>
          </a:xfrm>
        </p:spPr>
        <p:txBody>
          <a:bodyPr>
            <a:normAutofit/>
          </a:bodyPr>
          <a:lstStyle/>
          <a:p>
            <a:r>
              <a:rPr lang="sk-SK" dirty="0" smtClean="0"/>
              <a:t>Úvod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85720" y="1000108"/>
            <a:ext cx="8686800" cy="5311781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sk-SK" dirty="0" smtClean="0"/>
              <a:t>        </a:t>
            </a:r>
          </a:p>
          <a:p>
            <a:pPr algn="just">
              <a:buNone/>
            </a:pPr>
            <a:r>
              <a:rPr lang="sk-SK" dirty="0" smtClean="0"/>
              <a:t> </a:t>
            </a:r>
            <a:r>
              <a:rPr lang="sk-SK" dirty="0" smtClean="0"/>
              <a:t>       </a:t>
            </a:r>
            <a:r>
              <a:rPr lang="sk-SK" dirty="0" smtClean="0"/>
              <a:t>   </a:t>
            </a:r>
            <a:r>
              <a:rPr lang="sk-SK" dirty="0" smtClean="0"/>
              <a:t>V</a:t>
            </a:r>
            <a:r>
              <a:rPr lang="sk-SK" dirty="0" smtClean="0"/>
              <a:t>eliteľ </a:t>
            </a:r>
            <a:r>
              <a:rPr lang="sk-SK" dirty="0"/>
              <a:t>útvaru pri prejednávaní priestupkov profesionálnych vojakov, potrebujeme poznať pramene </a:t>
            </a:r>
            <a:r>
              <a:rPr lang="sk-SK" dirty="0" smtClean="0"/>
              <a:t>právnych </a:t>
            </a:r>
            <a:r>
              <a:rPr lang="sk-SK" dirty="0" smtClean="0"/>
              <a:t>predpisov. </a:t>
            </a:r>
            <a:r>
              <a:rPr lang="sk-SK" dirty="0"/>
              <a:t>Vzťah profesionálny vojak </a:t>
            </a:r>
            <a:r>
              <a:rPr lang="sk-SK" dirty="0" err="1"/>
              <a:t>vs</a:t>
            </a:r>
            <a:r>
              <a:rPr lang="sk-SK" dirty="0"/>
              <a:t>. štát SR je upravený v Ústave SR a bližšie v </a:t>
            </a:r>
            <a:r>
              <a:rPr lang="sk-SK" b="1" dirty="0"/>
              <a:t>zákon</a:t>
            </a:r>
            <a:r>
              <a:rPr lang="sk-SK" dirty="0"/>
              <a:t>e </a:t>
            </a:r>
            <a:r>
              <a:rPr lang="sk-SK" b="1" dirty="0"/>
              <a:t>č. 346/2005 – Z. o štátnej službe profesionálnych vojakov ozbrojených síl Slovenskej republiky </a:t>
            </a:r>
            <a:r>
              <a:rPr lang="sk-SK" dirty="0"/>
              <a:t>a v ďalších služobných predpisoch vydaných </a:t>
            </a:r>
            <a:r>
              <a:rPr lang="sk-SK" dirty="0" smtClean="0"/>
              <a:t>MO SR.</a:t>
            </a:r>
          </a:p>
          <a:p>
            <a:pPr algn="just">
              <a:buNone/>
            </a:pPr>
            <a:r>
              <a:rPr lang="sk-SK" dirty="0" smtClean="0"/>
              <a:t>    </a:t>
            </a:r>
          </a:p>
          <a:p>
            <a:pPr algn="just"/>
            <a:r>
              <a:rPr lang="sk-SK" dirty="0" smtClean="0"/>
              <a:t>  </a:t>
            </a:r>
            <a:r>
              <a:rPr lang="sk-SK" b="1" dirty="0" smtClean="0"/>
              <a:t>ZÁKLADNÉ POJMY</a:t>
            </a:r>
            <a:r>
              <a:rPr lang="sk-SK" dirty="0" smtClean="0"/>
              <a:t>, </a:t>
            </a:r>
            <a:r>
              <a:rPr lang="sk-SK" dirty="0"/>
              <a:t>ktoré by sme mali poznať z hľadiska prejednávania priestupkov v procesnom postupe</a:t>
            </a:r>
            <a:r>
              <a:rPr lang="sk-SK" dirty="0" smtClean="0"/>
              <a:t>:</a:t>
            </a:r>
          </a:p>
          <a:p>
            <a:pPr algn="just">
              <a:buNone/>
            </a:pPr>
            <a:endParaRPr lang="sk-SK" b="1" dirty="0"/>
          </a:p>
          <a:p>
            <a:pPr lvl="0" algn="just"/>
            <a:r>
              <a:rPr lang="sk-SK" b="1" dirty="0" smtClean="0"/>
              <a:t>      </a:t>
            </a:r>
            <a:r>
              <a:rPr lang="sk-SK" b="1" u="sng" dirty="0" smtClean="0"/>
              <a:t>Disciplinárna </a:t>
            </a:r>
            <a:r>
              <a:rPr lang="sk-SK" b="1" u="sng" dirty="0"/>
              <a:t>právomoc </a:t>
            </a:r>
            <a:r>
              <a:rPr lang="sk-SK" b="1" dirty="0"/>
              <a:t>– </a:t>
            </a:r>
            <a:r>
              <a:rPr lang="sk-SK" b="1" dirty="0" smtClean="0"/>
              <a:t>profesionálny vojak jej podlieha p</a:t>
            </a:r>
            <a:r>
              <a:rPr lang="sk-SK" b="1" dirty="0" smtClean="0"/>
              <a:t>očas výkonu štátnej služby</a:t>
            </a:r>
            <a:r>
              <a:rPr lang="sk-SK" dirty="0" smtClean="0"/>
              <a:t>. </a:t>
            </a:r>
            <a:r>
              <a:rPr lang="sk-SK" dirty="0" smtClean="0"/>
              <a:t>Jej r</a:t>
            </a:r>
            <a:r>
              <a:rPr lang="sk-SK" dirty="0" smtClean="0"/>
              <a:t>ozsah a </a:t>
            </a:r>
            <a:r>
              <a:rPr lang="sk-SK" dirty="0"/>
              <a:t>podrobnosti o udeľovaní disciplinárnych odmien a ukladaní disciplinárnych opatrení ustanoví služobný predpis, ktorý vydá hlavný veliteľ </a:t>
            </a:r>
            <a:r>
              <a:rPr lang="sk-SK" dirty="0" smtClean="0"/>
              <a:t>OS SR.</a:t>
            </a:r>
            <a:endParaRPr lang="sk-SK" dirty="0" smtClean="0"/>
          </a:p>
          <a:p>
            <a:pPr lvl="0" algn="just">
              <a:buNone/>
            </a:pPr>
            <a:r>
              <a:rPr lang="sk-SK" dirty="0"/>
              <a:t> </a:t>
            </a:r>
          </a:p>
          <a:p>
            <a:pPr lvl="0" algn="just"/>
            <a:r>
              <a:rPr lang="sk-SK" b="1" dirty="0" smtClean="0"/>
              <a:t>       </a:t>
            </a:r>
            <a:r>
              <a:rPr lang="sk-SK" b="1" u="sng" dirty="0" smtClean="0"/>
              <a:t>Disciplinárna </a:t>
            </a:r>
            <a:r>
              <a:rPr lang="sk-SK" b="1" u="sng" dirty="0"/>
              <a:t>zodpovednosť </a:t>
            </a:r>
            <a:r>
              <a:rPr lang="sk-SK" b="1" dirty="0"/>
              <a:t>–  </a:t>
            </a:r>
            <a:r>
              <a:rPr lang="sk-SK" dirty="0"/>
              <a:t>Profesionálny vojak je </a:t>
            </a:r>
            <a:r>
              <a:rPr lang="sk-SK" b="1" dirty="0"/>
              <a:t>disciplinárne zodpovedný za disciplinárne previnenie alebo za konanie, ktoré má znaky priestupku</a:t>
            </a:r>
            <a:r>
              <a:rPr lang="sk-SK" dirty="0"/>
              <a:t> podľa osobitných predpisov. </a:t>
            </a:r>
            <a:r>
              <a:rPr lang="sk-SK" dirty="0" smtClean="0"/>
              <a:t>Takéto konanie  prehodnotí </a:t>
            </a:r>
            <a:r>
              <a:rPr lang="sk-SK" b="1" dirty="0"/>
              <a:t>vedúci služobného úradu alebo veliteľ</a:t>
            </a:r>
            <a:r>
              <a:rPr lang="sk-SK" dirty="0"/>
              <a:t> podľa osobitného predpisu. Za priestupok môže </a:t>
            </a:r>
            <a:r>
              <a:rPr lang="sk-SK" b="1" dirty="0"/>
              <a:t>vedúci služobného úradu</a:t>
            </a:r>
            <a:r>
              <a:rPr lang="sk-SK" dirty="0"/>
              <a:t> </a:t>
            </a:r>
            <a:r>
              <a:rPr lang="sk-SK" b="1" dirty="0"/>
              <a:t>alebo veliteľ</a:t>
            </a:r>
            <a:r>
              <a:rPr lang="sk-SK" dirty="0"/>
              <a:t> uložiť profesionálnemu </a:t>
            </a:r>
            <a:r>
              <a:rPr lang="sk-SK" dirty="0" smtClean="0"/>
              <a:t>vojakovi </a:t>
            </a:r>
            <a:r>
              <a:rPr lang="sk-SK" u="sng" dirty="0" smtClean="0"/>
              <a:t>sankcie </a:t>
            </a:r>
            <a:r>
              <a:rPr lang="sk-SK" u="sng" dirty="0"/>
              <a:t>a ochranné opatrenia podľa osobitných predpisov</a:t>
            </a:r>
            <a:r>
              <a:rPr lang="sk-SK" dirty="0" smtClean="0"/>
              <a:t>.</a:t>
            </a:r>
          </a:p>
          <a:p>
            <a:pPr lvl="0" algn="just">
              <a:buNone/>
            </a:pPr>
            <a:r>
              <a:rPr lang="sk-SK" dirty="0" smtClean="0"/>
              <a:t> </a:t>
            </a:r>
            <a:endParaRPr lang="sk-SK" u="sng" dirty="0"/>
          </a:p>
          <a:p>
            <a:pPr algn="just"/>
            <a:r>
              <a:rPr lang="sk-SK" dirty="0" smtClean="0"/>
              <a:t>       </a:t>
            </a:r>
            <a:r>
              <a:rPr lang="sk-SK" u="sng" dirty="0"/>
              <a:t> </a:t>
            </a:r>
            <a:r>
              <a:rPr lang="sk-SK" b="1" u="sng" dirty="0" smtClean="0"/>
              <a:t>Disciplinárne </a:t>
            </a:r>
            <a:r>
              <a:rPr lang="sk-SK" b="1" u="sng" dirty="0"/>
              <a:t>previnenie</a:t>
            </a:r>
            <a:r>
              <a:rPr lang="sk-SK" b="1" dirty="0"/>
              <a:t> </a:t>
            </a:r>
            <a:r>
              <a:rPr lang="sk-SK" b="1" dirty="0" smtClean="0"/>
              <a:t>– zavinené </a:t>
            </a:r>
            <a:r>
              <a:rPr lang="sk-SK" b="1" dirty="0"/>
              <a:t>nesplnenie alebo porušenie povinností profesionálneho vojaka, </a:t>
            </a:r>
            <a:r>
              <a:rPr lang="sk-SK" dirty="0"/>
              <a:t>pokiaľ nie je trestným činom alebo priestupkom</a:t>
            </a:r>
            <a:r>
              <a:rPr lang="sk-SK" dirty="0" smtClean="0"/>
              <a:t>;</a:t>
            </a:r>
          </a:p>
          <a:p>
            <a:pPr algn="just">
              <a:buNone/>
            </a:pPr>
            <a:r>
              <a:rPr lang="sk-SK" dirty="0" smtClean="0"/>
              <a:t> </a:t>
            </a:r>
            <a:r>
              <a:rPr lang="sk-SK" dirty="0" smtClean="0"/>
              <a:t>     - </a:t>
            </a:r>
            <a:r>
              <a:rPr lang="sk-SK" dirty="0" smtClean="0"/>
              <a:t> zavineným, </a:t>
            </a:r>
            <a:r>
              <a:rPr lang="sk-SK" dirty="0"/>
              <a:t>nesplnením alebo porušením povinností </a:t>
            </a:r>
            <a:r>
              <a:rPr lang="sk-SK" u="sng" dirty="0"/>
              <a:t>sa rozumie úmyselné alebo nedbalostné </a:t>
            </a:r>
            <a:endParaRPr lang="sk-SK" u="sng" dirty="0" smtClean="0"/>
          </a:p>
          <a:p>
            <a:pPr algn="just">
              <a:buNone/>
            </a:pPr>
            <a:r>
              <a:rPr lang="sk-SK" dirty="0" smtClean="0"/>
              <a:t> </a:t>
            </a:r>
            <a:r>
              <a:rPr lang="sk-SK" dirty="0" smtClean="0"/>
              <a:t>        </a:t>
            </a:r>
            <a:r>
              <a:rPr lang="sk-SK" u="sng" dirty="0" smtClean="0"/>
              <a:t>konanie </a:t>
            </a:r>
            <a:r>
              <a:rPr lang="sk-SK" u="sng" dirty="0"/>
              <a:t>profesionálneho vojaka</a:t>
            </a:r>
            <a:r>
              <a:rPr lang="sk-SK" dirty="0"/>
              <a:t>. Za disciplinárne previnenie možno uložiť disciplinárne </a:t>
            </a:r>
            <a:endParaRPr lang="sk-SK" dirty="0" smtClean="0"/>
          </a:p>
          <a:p>
            <a:pPr algn="just">
              <a:buNone/>
            </a:pPr>
            <a:r>
              <a:rPr lang="sk-SK" dirty="0" smtClean="0"/>
              <a:t> </a:t>
            </a:r>
            <a:r>
              <a:rPr lang="sk-SK" dirty="0" smtClean="0"/>
              <a:t>        </a:t>
            </a:r>
            <a:r>
              <a:rPr lang="sk-SK" dirty="0" smtClean="0"/>
              <a:t>opatrenie</a:t>
            </a:r>
            <a:r>
              <a:rPr lang="sk-SK" dirty="0" smtClean="0"/>
              <a:t>.</a:t>
            </a:r>
            <a:endParaRPr lang="sk-SK" dirty="0"/>
          </a:p>
        </p:txBody>
      </p:sp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800" y="285728"/>
            <a:ext cx="8686800" cy="571504"/>
          </a:xfrm>
        </p:spPr>
        <p:txBody>
          <a:bodyPr>
            <a:normAutofit/>
          </a:bodyPr>
          <a:lstStyle/>
          <a:p>
            <a:r>
              <a:rPr lang="sk-SK" sz="2400" b="1" dirty="0" smtClean="0"/>
              <a:t>Disciplinárne opatrenie</a:t>
            </a:r>
            <a:endParaRPr lang="sk-SK" sz="24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1000108"/>
            <a:ext cx="8686800" cy="5715040"/>
          </a:xfrm>
        </p:spPr>
        <p:txBody>
          <a:bodyPr>
            <a:noAutofit/>
          </a:bodyPr>
          <a:lstStyle/>
          <a:p>
            <a:pPr lvl="0" algn="just">
              <a:buNone/>
            </a:pPr>
            <a:r>
              <a:rPr lang="sk-SK" sz="1600" dirty="0" smtClean="0"/>
              <a:t>Disciplinárnym opatrením je:</a:t>
            </a:r>
          </a:p>
          <a:p>
            <a:pPr algn="just">
              <a:buNone/>
            </a:pPr>
            <a:r>
              <a:rPr lang="sk-SK" sz="1600" b="1" dirty="0" smtClean="0"/>
              <a:t>-  písomné pokarhanie</a:t>
            </a:r>
            <a:r>
              <a:rPr lang="sk-SK" sz="1600" dirty="0" smtClean="0"/>
              <a:t>, </a:t>
            </a:r>
          </a:p>
          <a:p>
            <a:pPr algn="just">
              <a:buFontTx/>
              <a:buChar char="-"/>
            </a:pPr>
            <a:r>
              <a:rPr lang="sk-SK" sz="1600" dirty="0" smtClean="0"/>
              <a:t>zníženie </a:t>
            </a:r>
            <a:r>
              <a:rPr lang="sk-SK" sz="1600" dirty="0" smtClean="0"/>
              <a:t>služobného platu až o 15 % najdlhšie na tri mesiace z posledného </a:t>
            </a:r>
            <a:r>
              <a:rPr lang="sk-SK" sz="1600" dirty="0" smtClean="0"/>
              <a:t>priznaného</a:t>
            </a:r>
          </a:p>
          <a:p>
            <a:pPr algn="just">
              <a:buNone/>
            </a:pPr>
            <a:r>
              <a:rPr lang="sk-SK" sz="1600" dirty="0" smtClean="0"/>
              <a:t> </a:t>
            </a:r>
            <a:r>
              <a:rPr lang="sk-SK" sz="1600" dirty="0" smtClean="0"/>
              <a:t>     </a:t>
            </a:r>
            <a:r>
              <a:rPr lang="sk-SK" sz="1600" dirty="0" smtClean="0"/>
              <a:t>služobného </a:t>
            </a:r>
            <a:r>
              <a:rPr lang="sk-SK" sz="1600" dirty="0" smtClean="0"/>
              <a:t>platu.</a:t>
            </a:r>
          </a:p>
          <a:p>
            <a:pPr>
              <a:buNone/>
            </a:pPr>
            <a:endParaRPr lang="sk-SK" sz="1600" dirty="0" smtClean="0"/>
          </a:p>
          <a:p>
            <a:pPr algn="just"/>
            <a:r>
              <a:rPr lang="sk-SK" sz="1600" b="1" dirty="0" smtClean="0"/>
              <a:t>     Za disciplinárne previnenie</a:t>
            </a:r>
            <a:r>
              <a:rPr lang="sk-SK" sz="1600" dirty="0" smtClean="0"/>
              <a:t> môže vedúci služobného úradu alebo veliteľ uložiť </a:t>
            </a:r>
            <a:r>
              <a:rPr lang="sk-SK" sz="1600" b="1" dirty="0" smtClean="0"/>
              <a:t>len jedno disciplinárne opatrenie. </a:t>
            </a:r>
            <a:r>
              <a:rPr lang="sk-SK" sz="1600" dirty="0" smtClean="0"/>
              <a:t>Pred jeho uložením musí byť vždy objektívne zistený skutočný stav. </a:t>
            </a:r>
            <a:r>
              <a:rPr lang="sk-SK" sz="1600" u="sng" dirty="0" smtClean="0"/>
              <a:t>Profesionálnemu vojakovi musí byť pred uložením disciplinárneho opatrenia daná možnosť vyjadriť sa k veci, navrhovať dôkazy a obhajovať sa</a:t>
            </a:r>
            <a:r>
              <a:rPr lang="sk-SK" sz="1600" dirty="0" smtClean="0"/>
              <a:t>. </a:t>
            </a:r>
          </a:p>
          <a:p>
            <a:pPr algn="just">
              <a:buNone/>
            </a:pPr>
            <a:endParaRPr lang="sk-SK" sz="1600" dirty="0" smtClean="0"/>
          </a:p>
          <a:p>
            <a:pPr algn="just">
              <a:buNone/>
            </a:pPr>
            <a:r>
              <a:rPr lang="sk-SK" sz="1600" dirty="0" smtClean="0"/>
              <a:t> </a:t>
            </a:r>
            <a:r>
              <a:rPr lang="sk-SK" sz="1600" dirty="0" smtClean="0"/>
              <a:t>  - možno zaň </a:t>
            </a:r>
            <a:r>
              <a:rPr lang="sk-SK" sz="1600" u="sng" dirty="0" smtClean="0"/>
              <a:t>uložiť </a:t>
            </a:r>
            <a:r>
              <a:rPr lang="sk-SK" sz="1600" u="sng" dirty="0" smtClean="0"/>
              <a:t>disciplinárne opatrenie do 30 dní</a:t>
            </a:r>
            <a:r>
              <a:rPr lang="sk-SK" sz="1600" dirty="0" smtClean="0"/>
              <a:t> odo dňa, keď sa vedúci služobného úradu alebo veliteľ o spáchaní disciplinárneho previnenia dozvedel, </a:t>
            </a:r>
            <a:r>
              <a:rPr lang="sk-SK" sz="1600" u="sng" dirty="0" smtClean="0"/>
              <a:t>najneskôr však do jedného roka odo dňa spáchania disciplinárneho previnenia</a:t>
            </a:r>
            <a:r>
              <a:rPr lang="sk-SK" sz="1600" dirty="0" smtClean="0"/>
              <a:t>. </a:t>
            </a:r>
          </a:p>
          <a:p>
            <a:pPr>
              <a:buNone/>
            </a:pPr>
            <a:endParaRPr lang="sk-SK" sz="1600" dirty="0" smtClean="0"/>
          </a:p>
          <a:p>
            <a:pPr algn="just">
              <a:buNone/>
            </a:pPr>
            <a:r>
              <a:rPr lang="sk-SK" sz="1600" dirty="0" smtClean="0"/>
              <a:t>   -  ak </a:t>
            </a:r>
            <a:r>
              <a:rPr lang="sk-SK" sz="1600" dirty="0" smtClean="0"/>
              <a:t>bolo disciplinárne previnenie profesionálneho vojaka vyšetrované iným orgánom, lehota 30 dní na uloženie disciplinárneho opatrenia sa začína odo dňa, keď sa oprávnený vedúci služobného úradu alebo oprávnený veliteľ dozvedel o výsledku tohto prešetrovania. </a:t>
            </a:r>
          </a:p>
          <a:p>
            <a:pPr algn="just">
              <a:buNone/>
            </a:pPr>
            <a:endParaRPr lang="sk-SK" sz="1600" dirty="0" smtClean="0"/>
          </a:p>
          <a:p>
            <a:pPr algn="just">
              <a:buNone/>
            </a:pPr>
            <a:r>
              <a:rPr lang="sk-SK" sz="1600" dirty="0" smtClean="0"/>
              <a:t>           </a:t>
            </a:r>
            <a:r>
              <a:rPr lang="sk-SK" sz="1600" dirty="0" smtClean="0"/>
              <a:t>Iným orgánom </a:t>
            </a:r>
            <a:r>
              <a:rPr lang="sk-SK" sz="1600" dirty="0" smtClean="0"/>
              <a:t>(odsek 2) </a:t>
            </a:r>
            <a:r>
              <a:rPr lang="sk-SK" sz="1600" dirty="0" smtClean="0"/>
              <a:t>sa rozumie orgán činný v trestnom konaní, správny orgán a </a:t>
            </a:r>
            <a:r>
              <a:rPr lang="sk-SK" sz="1600" dirty="0" smtClean="0"/>
              <a:t>orgán oprávnený </a:t>
            </a:r>
            <a:r>
              <a:rPr lang="sk-SK" sz="1600" dirty="0" smtClean="0"/>
              <a:t>vykonávať príslušné prešetrovanie alebo kontrolnú činnosť podľa osobitných predpisov. </a:t>
            </a:r>
          </a:p>
        </p:txBody>
      </p:sp>
    </p:spTree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800" y="260648"/>
            <a:ext cx="8686800" cy="288032"/>
          </a:xfrm>
        </p:spPr>
        <p:txBody>
          <a:bodyPr>
            <a:normAutofit fontScale="90000"/>
          </a:bodyPr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692696"/>
            <a:ext cx="8686800" cy="5688632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sk-SK" dirty="0" smtClean="0"/>
              <a:t> </a:t>
            </a:r>
            <a:endParaRPr lang="sk-SK" dirty="0" smtClean="0"/>
          </a:p>
          <a:p>
            <a:pPr>
              <a:buNone/>
            </a:pPr>
            <a:r>
              <a:rPr lang="sk-SK" dirty="0" smtClean="0"/>
              <a:t> </a:t>
            </a:r>
          </a:p>
          <a:p>
            <a:r>
              <a:rPr lang="sk-SK" dirty="0" smtClean="0"/>
              <a:t>   </a:t>
            </a:r>
            <a:r>
              <a:rPr lang="sk-SK" dirty="0" smtClean="0"/>
              <a:t>Ak sa profesionálny vojak dopustil </a:t>
            </a:r>
            <a:r>
              <a:rPr lang="sk-SK" u="sng" dirty="0" smtClean="0"/>
              <a:t>previnenia </a:t>
            </a:r>
            <a:r>
              <a:rPr lang="sk-SK" u="sng" dirty="0" smtClean="0"/>
              <a:t>mimo územia </a:t>
            </a:r>
            <a:r>
              <a:rPr lang="sk-SK" u="sng" dirty="0" smtClean="0"/>
              <a:t>SR</a:t>
            </a:r>
            <a:r>
              <a:rPr lang="sk-SK" dirty="0" smtClean="0"/>
              <a:t>, lehota </a:t>
            </a:r>
            <a:r>
              <a:rPr lang="sk-SK" dirty="0" smtClean="0"/>
              <a:t>30 dní na uloženie disciplinárneho opatrenia </a:t>
            </a:r>
            <a:r>
              <a:rPr lang="sk-SK" dirty="0" smtClean="0"/>
              <a:t>začína </a:t>
            </a:r>
            <a:r>
              <a:rPr lang="sk-SK" dirty="0" smtClean="0"/>
              <a:t>plynúť odo dňa nasledujúceho po dni návratu profesionálneho vojaka na územie </a:t>
            </a:r>
            <a:r>
              <a:rPr lang="sk-SK" dirty="0" smtClean="0"/>
              <a:t>SR, </a:t>
            </a:r>
            <a:r>
              <a:rPr lang="sk-SK" dirty="0" smtClean="0"/>
              <a:t>ak sa vedúci služobného úradu alebo veliteľ o tomto konaní dozvedel v čase, keď sa profesionálny vojak zdržiaval v cudzine. </a:t>
            </a:r>
          </a:p>
          <a:p>
            <a:pPr>
              <a:buNone/>
            </a:pPr>
            <a:endParaRPr lang="sk-SK" dirty="0" smtClean="0"/>
          </a:p>
          <a:p>
            <a:r>
              <a:rPr lang="sk-SK" b="1" dirty="0" smtClean="0"/>
              <a:t>Disciplinárny rozkaz</a:t>
            </a:r>
            <a:r>
              <a:rPr lang="sk-SK" dirty="0" smtClean="0"/>
              <a:t> </a:t>
            </a:r>
            <a:r>
              <a:rPr lang="sk-SK" b="1" dirty="0" smtClean="0"/>
              <a:t>o uložení disciplinárneho opatrenia</a:t>
            </a:r>
            <a:r>
              <a:rPr lang="sk-SK" dirty="0" smtClean="0"/>
              <a:t> doručí profesionálnemu vojakovi vedúci služobného úradu alebo veliteľ. Proti disciplinárnemu rozkazu o uložení disciplinárneho opatrenia môže profesionálny vojak podať do </a:t>
            </a:r>
            <a:r>
              <a:rPr lang="sk-SK" dirty="0" smtClean="0"/>
              <a:t>8 </a:t>
            </a:r>
            <a:r>
              <a:rPr lang="sk-SK" dirty="0" smtClean="0"/>
              <a:t>dní odo dňa oznámenia rozhodnutia odvolanie (rozklad).</a:t>
            </a:r>
          </a:p>
          <a:p>
            <a:pPr>
              <a:buNone/>
            </a:pPr>
            <a:endParaRPr lang="sk-SK" dirty="0" smtClean="0"/>
          </a:p>
          <a:p>
            <a:pPr algn="just"/>
            <a:r>
              <a:rPr lang="sk-SK" b="1" u="sng" dirty="0" smtClean="0"/>
              <a:t>Zahladenie disciplinárneho opatrenia</a:t>
            </a:r>
          </a:p>
          <a:p>
            <a:pPr algn="just">
              <a:buNone/>
            </a:pPr>
            <a:endParaRPr lang="sk-SK" dirty="0" smtClean="0"/>
          </a:p>
          <a:p>
            <a:pPr algn="just"/>
            <a:r>
              <a:rPr lang="sk-SK" dirty="0" smtClean="0"/>
              <a:t>     Po uplynutí </a:t>
            </a:r>
            <a:r>
              <a:rPr lang="sk-SK" dirty="0" smtClean="0"/>
              <a:t>1 roka </a:t>
            </a:r>
            <a:r>
              <a:rPr lang="sk-SK" dirty="0" smtClean="0"/>
              <a:t>od právoplatne uloženého disciplinárneho opatrenia sa disciplinárne opatrenie zahladzuje a profesionálny vojak sa posudzuje, akoby mu disciplinárne opatrenie nebolo uložené. </a:t>
            </a:r>
          </a:p>
          <a:p>
            <a:pPr algn="just">
              <a:buNone/>
            </a:pPr>
            <a:endParaRPr lang="sk-SK" dirty="0" smtClean="0"/>
          </a:p>
          <a:p>
            <a:pPr algn="just"/>
            <a:r>
              <a:rPr lang="sk-SK" dirty="0" smtClean="0"/>
              <a:t>     Vedúci služobného úradu alebo veliteľ, ktorý o disciplinárnom opatrení rozhodol, môže rozhodnúť o zahladení vykonaného disciplinárneho opatrenia pred uplynutím doby 1 roka. </a:t>
            </a:r>
          </a:p>
          <a:p>
            <a:pPr algn="just">
              <a:buNone/>
            </a:pPr>
            <a:endParaRPr lang="sk-SK" dirty="0" smtClean="0"/>
          </a:p>
          <a:p>
            <a:pPr algn="just"/>
            <a:r>
              <a:rPr lang="sk-SK" b="1" dirty="0" smtClean="0"/>
              <a:t>     Disciplinárny rozkaz o zahladení disciplinárneho opatrenia</a:t>
            </a:r>
            <a:r>
              <a:rPr lang="sk-SK" dirty="0" smtClean="0"/>
              <a:t> doručí profesionálnemu vojakovi vedúci služobného úradu alebo veliteľ. Disciplinárne opatrenia, ktoré boli zahladené, sa </a:t>
            </a:r>
            <a:r>
              <a:rPr lang="sk-SK" u="sng" dirty="0" smtClean="0"/>
              <a:t>neuvádzajú v služobnom hodnotení ani v posudku o služobnej činnosti</a:t>
            </a:r>
            <a:r>
              <a:rPr lang="sk-SK" dirty="0" smtClean="0"/>
              <a:t>.</a:t>
            </a:r>
          </a:p>
          <a:p>
            <a:pPr algn="just"/>
            <a:endParaRPr lang="sk-SK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2400" b="1" dirty="0" smtClean="0"/>
              <a:t>Zo zákona č. 372/1990 Zb. o priestupkoch</a:t>
            </a:r>
            <a:endParaRPr lang="sk-SK" sz="24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endParaRPr lang="sk-SK" dirty="0" smtClean="0"/>
          </a:p>
          <a:p>
            <a:r>
              <a:rPr lang="sk-SK" dirty="0" smtClean="0"/>
              <a:t>     Podkladom na začatie konania o priestupku je správa o výsledku objasňovania priestupku, oznámenie štátneho orgánu obce, organizácie alebo občana o priestupku, </a:t>
            </a:r>
            <a:r>
              <a:rPr lang="sk-SK" b="1" dirty="0" smtClean="0"/>
              <a:t>poznatok z vlastnej činnosti správneho orgánu alebo postúpenie veci orgánom činným v trestnom konaní.</a:t>
            </a:r>
            <a:r>
              <a:rPr lang="sk-SK" dirty="0" smtClean="0"/>
              <a:t> Ak správny orgán vec neodloží, ani nezistí dôvod pre postúpenie veci inému orgánu, začne konanie o priestupku bezodkladne, najneskôr do 30 dní.</a:t>
            </a:r>
          </a:p>
          <a:p>
            <a:endParaRPr lang="sk-SK" dirty="0" smtClean="0"/>
          </a:p>
          <a:p>
            <a:r>
              <a:rPr lang="sk-SK" dirty="0" smtClean="0"/>
              <a:t>     Výrok rozhodnutia o priestupku, ktorým je obvinený z priestupku uznaný vinným, musí obsahovať tiež </a:t>
            </a:r>
            <a:r>
              <a:rPr lang="sk-SK" dirty="0" err="1" smtClean="0"/>
              <a:t>a</a:t>
            </a:r>
            <a:r>
              <a:rPr lang="sk-SK" u="sng" dirty="0" err="1" smtClean="0"/>
              <a:t>popis</a:t>
            </a:r>
            <a:r>
              <a:rPr lang="sk-SK" u="sng" dirty="0" smtClean="0"/>
              <a:t> </a:t>
            </a:r>
            <a:r>
              <a:rPr lang="sk-SK" u="sng" dirty="0" smtClean="0"/>
              <a:t>skutku s označením miesta </a:t>
            </a:r>
            <a:r>
              <a:rPr lang="sk-SK" u="sng" dirty="0" smtClean="0"/>
              <a:t> </a:t>
            </a:r>
            <a:r>
              <a:rPr lang="sk-SK" u="sng" dirty="0" smtClean="0"/>
              <a:t>času spáchania priestupku, vyslovenie viny, druh a výšku sankcie</a:t>
            </a:r>
            <a:r>
              <a:rPr lang="sk-SK" dirty="0" smtClean="0"/>
              <a:t>, prípadne rozhodnutie o upustení od uloženia sankcie, o započítaní času do času zákazu činnosti, o uložení ochranného opatrenia, o nároku na náhradu škody a o trovách konania.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614346"/>
          </a:xfrm>
        </p:spPr>
        <p:txBody>
          <a:bodyPr>
            <a:normAutofit/>
          </a:bodyPr>
          <a:lstStyle/>
          <a:p>
            <a:r>
              <a:rPr lang="sk-SK" sz="2400" dirty="0" smtClean="0"/>
              <a:t>Zoznam literatúry</a:t>
            </a:r>
            <a:endParaRPr lang="sk-SK" sz="24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1285861"/>
            <a:ext cx="8686800" cy="3071833"/>
          </a:xfrm>
        </p:spPr>
        <p:txBody>
          <a:bodyPr>
            <a:normAutofit fontScale="85000" lnSpcReduction="20000"/>
          </a:bodyPr>
          <a:lstStyle/>
          <a:p>
            <a:r>
              <a:rPr lang="sk-SK" sz="1900" b="1" dirty="0" smtClean="0"/>
              <a:t>Internetové odkazy:</a:t>
            </a:r>
            <a:endParaRPr lang="sk-SK" sz="1900" dirty="0" smtClean="0"/>
          </a:p>
          <a:p>
            <a:pPr>
              <a:buNone/>
            </a:pPr>
            <a:r>
              <a:rPr lang="sk-SK" sz="1900" dirty="0" smtClean="0"/>
              <a:t> </a:t>
            </a:r>
          </a:p>
          <a:p>
            <a:pPr>
              <a:buNone/>
            </a:pPr>
            <a:r>
              <a:rPr lang="sk-SK" sz="1900" u="sng" dirty="0" smtClean="0">
                <a:hlinkClick r:id="rId2"/>
              </a:rPr>
              <a:t>http://www.mosr.sk/data/files/606.pdf</a:t>
            </a:r>
            <a:endParaRPr lang="sk-SK" sz="1900" dirty="0" smtClean="0"/>
          </a:p>
          <a:p>
            <a:pPr>
              <a:buNone/>
            </a:pPr>
            <a:r>
              <a:rPr lang="sk-SK" sz="1900" dirty="0" smtClean="0"/>
              <a:t> </a:t>
            </a:r>
          </a:p>
          <a:p>
            <a:pPr>
              <a:buNone/>
            </a:pPr>
            <a:r>
              <a:rPr lang="sk-SK" sz="1900" u="sng" dirty="0" smtClean="0">
                <a:hlinkClick r:id="rId3"/>
              </a:rPr>
              <a:t>http://www.pravovojaka.sk/index.php?option=com_content&amp;view=article&amp;id=892&amp;Itemid=703</a:t>
            </a:r>
            <a:endParaRPr lang="sk-SK" sz="1900" dirty="0" smtClean="0"/>
          </a:p>
          <a:p>
            <a:pPr>
              <a:buNone/>
            </a:pPr>
            <a:r>
              <a:rPr lang="sk-SK" sz="1900" dirty="0" smtClean="0"/>
              <a:t> </a:t>
            </a:r>
          </a:p>
          <a:p>
            <a:pPr>
              <a:buNone/>
            </a:pPr>
            <a:r>
              <a:rPr lang="sk-SK" sz="1900" u="sng" dirty="0" smtClean="0">
                <a:hlinkClick r:id="rId4"/>
              </a:rPr>
              <a:t>http://www.vyvlastnenie.sk/predpisy/zakon-o-priestupkoch/</a:t>
            </a:r>
            <a:endParaRPr lang="sk-SK" sz="1900" dirty="0" smtClean="0"/>
          </a:p>
          <a:p>
            <a:pPr>
              <a:buNone/>
            </a:pPr>
            <a:r>
              <a:rPr lang="sk-SK" sz="1900" dirty="0" smtClean="0"/>
              <a:t> </a:t>
            </a:r>
          </a:p>
          <a:p>
            <a:r>
              <a:rPr lang="sk-SK" sz="1900" b="1" dirty="0" smtClean="0"/>
              <a:t>Z. č. 346/2005 Z. o štátnej službe profesionálnych vojakov ozbrojených síl Slovenskej republiky, Z. č. 372/1990 Zb. o priestupkoch.</a:t>
            </a:r>
            <a:endParaRPr lang="sk-SK" sz="1900" dirty="0" smtClean="0"/>
          </a:p>
          <a:p>
            <a:endParaRPr lang="sk-SK" sz="1900" b="1" dirty="0" smtClean="0"/>
          </a:p>
          <a:p>
            <a:r>
              <a:rPr lang="sk-SK" sz="1900" b="1" dirty="0" smtClean="0"/>
              <a:t>Poznámky z prednášky z dňa: 26.10.2010</a:t>
            </a:r>
            <a:endParaRPr lang="sk-SK" sz="1900" dirty="0" smtClean="0"/>
          </a:p>
        </p:txBody>
      </p:sp>
    </p:spTree>
  </p:cSld>
  <p:clrMapOvr>
    <a:masterClrMapping/>
  </p:clrMapOvr>
  <p:transition>
    <p:dissolve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stovanie">
  <a:themeElements>
    <a:clrScheme name="Cestovani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stovanie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Cestovani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138</TotalTime>
  <Words>557</Words>
  <Application>Microsoft Office PowerPoint</Application>
  <PresentationFormat>Prezentácia na obrazovke (4:3)</PresentationFormat>
  <Paragraphs>60</Paragraphs>
  <Slides>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7" baseType="lpstr">
      <vt:lpstr>Cestovanie</vt:lpstr>
      <vt:lpstr>procesný postup veliteľa útvaru v procese prejednávania priestupkov podľa osobitných zákonov ( t.j. od prijatia podnetu – oznámenia, až po vyhlásenie rozhodnutia vo veci priestupku, priestupcu -  profesionálneho vojaka v prípravnej službe – kadeta ).  ( Koreferát ) </vt:lpstr>
      <vt:lpstr>Úvod</vt:lpstr>
      <vt:lpstr>Disciplinárne opatrenie</vt:lpstr>
      <vt:lpstr>Snímka 4</vt:lpstr>
      <vt:lpstr>Zo zákona č. 372/1990 Zb. o priestupkoch</vt:lpstr>
      <vt:lpstr>Zoznam literatúry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procesný postup veliteľa útvaru v procese prejednávania priestupkov podľa osobitných zákonov ( t.j. od prijatia podnetu – oznámenia, až po vyhlásenie rozhodnutia vo veci priestupku, priestupcu -  profesionálneho vojaka v prípravnej službe – kadeta ).  ( Koreferát )</dc:title>
  <dc:creator>Bezoušková</dc:creator>
  <cp:lastModifiedBy>Bezoušková</cp:lastModifiedBy>
  <cp:revision>17</cp:revision>
  <dcterms:created xsi:type="dcterms:W3CDTF">2010-10-26T19:15:16Z</dcterms:created>
  <dcterms:modified xsi:type="dcterms:W3CDTF">2010-11-29T18:51:21Z</dcterms:modified>
</cp:coreProperties>
</file>