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E801A-6C9D-4C12-9629-E5FC15EA41FC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A364-89B9-4C08-B1C6-69CE0630DA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407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A364-89B9-4C08-B1C6-69CE0630DAA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60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620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84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84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004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319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990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860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51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11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44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43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19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1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2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80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248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40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FD1237-C6A8-4FD5-9151-C93C6F56EDA6}" type="datetimeFigureOut">
              <a:rPr lang="sk-SK" smtClean="0"/>
              <a:t>25.11.2013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B3C4F9-A89B-49BE-BF97-7BDA6BF556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1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Zásady pracovného práva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sk-SK" dirty="0" smtClean="0"/>
              <a:t>Terézia </a:t>
            </a:r>
            <a:r>
              <a:rPr lang="sk-SK" dirty="0" err="1" smtClean="0"/>
              <a:t>Švajlenová</a:t>
            </a:r>
            <a:endParaRPr lang="sk-SK" dirty="0" smtClean="0"/>
          </a:p>
          <a:p>
            <a:pPr algn="l"/>
            <a:r>
              <a:rPr lang="sk-SK" dirty="0" smtClean="0"/>
              <a:t>B12b MVO</a:t>
            </a:r>
          </a:p>
          <a:p>
            <a:pPr algn="r"/>
            <a:r>
              <a:rPr lang="sk-SK" dirty="0" smtClean="0"/>
              <a:t>26.11.2013</a:t>
            </a:r>
          </a:p>
          <a:p>
            <a:pPr algn="r"/>
            <a:endParaRPr lang="sk-SK" dirty="0" smtClean="0"/>
          </a:p>
          <a:p>
            <a:pPr algn="r"/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6F24-37F4-4CBF-9AB6-16D4371B3601}" type="datetime1">
              <a:rPr lang="sk-SK" smtClean="0"/>
              <a:t>25.11.2013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C4F9-A89B-49BE-BF97-7BDA6BF556CC}" type="slidenum">
              <a:rPr lang="sk-SK" smtClean="0"/>
              <a:t>1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3040017"/>
            <a:ext cx="3672774" cy="404005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4695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6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Ženy </a:t>
            </a:r>
            <a:r>
              <a:rPr lang="sk-SK" dirty="0"/>
              <a:t>a muži majú právo na rovnaké zaobchádzanie, ak ide </a:t>
            </a:r>
            <a:r>
              <a:rPr lang="sk-SK" dirty="0" smtClean="0"/>
              <a:t>o: </a:t>
            </a:r>
          </a:p>
          <a:p>
            <a:pPr lvl="1"/>
            <a:r>
              <a:rPr lang="sk-SK" dirty="0" smtClean="0"/>
              <a:t>prístup </a:t>
            </a:r>
            <a:r>
              <a:rPr lang="sk-SK" dirty="0"/>
              <a:t>k zamestnaniu, </a:t>
            </a:r>
            <a:endParaRPr lang="sk-SK" dirty="0" smtClean="0"/>
          </a:p>
          <a:p>
            <a:pPr lvl="1"/>
            <a:r>
              <a:rPr lang="sk-SK" dirty="0" smtClean="0"/>
              <a:t>odmeňovanie </a:t>
            </a:r>
            <a:r>
              <a:rPr lang="sk-SK" dirty="0"/>
              <a:t>a pracovný postup, </a:t>
            </a:r>
            <a:endParaRPr lang="sk-SK" dirty="0" smtClean="0"/>
          </a:p>
          <a:p>
            <a:pPr lvl="1"/>
            <a:r>
              <a:rPr lang="sk-SK" dirty="0" smtClean="0"/>
              <a:t>odborné vzdelávanie, </a:t>
            </a:r>
          </a:p>
          <a:p>
            <a:pPr lvl="1"/>
            <a:r>
              <a:rPr lang="sk-SK" dirty="0" smtClean="0"/>
              <a:t>pracovné </a:t>
            </a:r>
            <a:r>
              <a:rPr lang="sk-SK" dirty="0"/>
              <a:t>podmienky. </a:t>
            </a:r>
            <a:endParaRPr lang="sk-SK" dirty="0" smtClean="0"/>
          </a:p>
          <a:p>
            <a:r>
              <a:rPr lang="sk-SK" dirty="0" smtClean="0"/>
              <a:t>Ženám </a:t>
            </a:r>
            <a:r>
              <a:rPr lang="sk-SK" dirty="0"/>
              <a:t>sa zabezpečujú pracovné podmienky umožňujúce im účasť na práci s ohľadom na ich  fyziologické predpoklady a s ohľadom na ich spoločenskú funkciu v materstve a ženám a mužom s ohľadom na ich rodinné povinnosti pri výchove detí a starostlivosti o </a:t>
            </a:r>
            <a:r>
              <a:rPr lang="sk-SK" dirty="0" err="1"/>
              <a:t>ne</a:t>
            </a:r>
            <a:r>
              <a:rPr lang="sk-SK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70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Mladiství </a:t>
            </a:r>
            <a:r>
              <a:rPr lang="sk-SK" dirty="0"/>
              <a:t>majú právo na prípravu na povolanie a zabezpečenie pracovných podmienok umožňujúcich rozvoj ich telesných a duševných schopností.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9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8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smtClean="0"/>
              <a:t>Zamestnávatelia </a:t>
            </a:r>
            <a:r>
              <a:rPr lang="sk-SK" b="1" dirty="0"/>
              <a:t>sú povinní</a:t>
            </a:r>
            <a:r>
              <a:rPr lang="sk-SK" dirty="0"/>
              <a:t> robiť opatrenia v záujme ochrany života a zdravia zamestnancov pri práci a zodpovedajú podľa tohto zákona za škody spôsobené zamestnancom pracovným úrazom alebo chorobou z povolania. </a:t>
            </a:r>
            <a:endParaRPr lang="sk-SK" dirty="0" smtClean="0"/>
          </a:p>
          <a:p>
            <a:r>
              <a:rPr lang="sk-SK" b="1" dirty="0" smtClean="0"/>
              <a:t>Zamestnanci </a:t>
            </a:r>
            <a:r>
              <a:rPr lang="sk-SK" b="1" dirty="0"/>
              <a:t>majú právo </a:t>
            </a:r>
            <a:r>
              <a:rPr lang="sk-SK" dirty="0"/>
              <a:t>na hmotné zabezpečenie pri neschopnosti na prácu, v starobe a v súvislosti s tehotenstvom a rodičovstvom na </a:t>
            </a:r>
            <a:r>
              <a:rPr lang="sk-SK" dirty="0" smtClean="0"/>
              <a:t>základe predpisov </a:t>
            </a:r>
            <a:r>
              <a:rPr lang="sk-SK" dirty="0"/>
              <a:t>o sociálnom zabezpečení. </a:t>
            </a:r>
            <a:endParaRPr lang="sk-SK" dirty="0" smtClean="0"/>
          </a:p>
          <a:p>
            <a:r>
              <a:rPr lang="sk-SK" dirty="0" smtClean="0"/>
              <a:t>Zamestnancom </a:t>
            </a:r>
            <a:r>
              <a:rPr lang="sk-SK" dirty="0"/>
              <a:t>so zdravotným postihnutím zamestnávateľ zabezpečuje pracovné podmienky umožňujúce im uplatniť a </a:t>
            </a:r>
            <a:r>
              <a:rPr lang="sk-SK" dirty="0" smtClean="0"/>
              <a:t>rozvíjať ich </a:t>
            </a:r>
            <a:r>
              <a:rPr lang="sk-SK" dirty="0"/>
              <a:t>schopnosti na prácu s ohľadom na ich zdravotný stav. </a:t>
            </a:r>
            <a:endParaRPr lang="sk-SK" dirty="0" smtClean="0"/>
          </a:p>
          <a:p>
            <a:r>
              <a:rPr lang="sk-SK" dirty="0" smtClean="0"/>
              <a:t>Pracovnoprávne </a:t>
            </a:r>
            <a:r>
              <a:rPr lang="sk-SK" dirty="0"/>
              <a:t>vzťahy sú v čase neschopnosti zamestnancov na prácu z dôvodov choroby, úrazu, tehotenstva alebo materstva a rodičovstva vo zvýšenej miere chránené zákonom.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42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9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Zamestnanci </a:t>
            </a:r>
            <a:r>
              <a:rPr lang="sk-SK" dirty="0"/>
              <a:t>a zamestnávatelia, ktorí sú poškodení porušením povinností vyplývajúcich z pracovnoprávnych vzťahov, môžu svoje práva uplatniť na súde. </a:t>
            </a:r>
            <a:endParaRPr lang="sk-SK" dirty="0" smtClean="0"/>
          </a:p>
          <a:p>
            <a:r>
              <a:rPr lang="sk-SK" dirty="0" smtClean="0"/>
              <a:t>Zamestnávatelia </a:t>
            </a:r>
            <a:r>
              <a:rPr lang="sk-SK" dirty="0"/>
              <a:t>nesmú znevýhodňovať a poškodzovať zamestnancov preto, že zamestnanci uplatňujú svoje práva vyplývajúce z pracovnoprávnych vzťahov.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36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10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Zamestnanci </a:t>
            </a:r>
            <a:r>
              <a:rPr lang="sk-SK" dirty="0"/>
              <a:t>a zamestnávatelia majú právo na kolektívne vyjednávanie; v prípade rozporu ich záujmov zamestnanci majú právo na štrajk a zamestnávatelia majú právo na výluku. </a:t>
            </a:r>
            <a:endParaRPr lang="sk-SK" dirty="0" smtClean="0"/>
          </a:p>
          <a:p>
            <a:r>
              <a:rPr lang="sk-SK" dirty="0" smtClean="0"/>
              <a:t>Odborové </a:t>
            </a:r>
            <a:r>
              <a:rPr lang="sk-SK" dirty="0"/>
              <a:t>orgány sa zúčastňujú na pracovnoprávnych vzťahoch vrátane </a:t>
            </a:r>
            <a:r>
              <a:rPr lang="sk-SK" dirty="0" smtClean="0"/>
              <a:t>kolektívneho vyjednávania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Zamestnanecká </a:t>
            </a:r>
            <a:r>
              <a:rPr lang="sk-SK" dirty="0"/>
              <a:t>rada alebo zamestnanecký dôverník sa zúčastňujú na pracovnoprávnych vzťahoch za podmienok ustanovených zákonom</a:t>
            </a:r>
            <a:r>
              <a:rPr lang="sk-SK" dirty="0" smtClean="0"/>
              <a:t>.</a:t>
            </a:r>
          </a:p>
          <a:p>
            <a:r>
              <a:rPr lang="sk-SK" dirty="0" smtClean="0"/>
              <a:t>Zamestnávateľ </a:t>
            </a:r>
            <a:r>
              <a:rPr lang="sk-SK" dirty="0"/>
              <a:t>je povinný umožniť odborovému orgánu, zamestnaneckej rade alebo zamestnaneckému dôverníkovi pôsobiť na pracoviskách.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39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15345"/>
            <a:ext cx="10018713" cy="859664"/>
          </a:xfrm>
        </p:spPr>
        <p:txBody>
          <a:bodyPr/>
          <a:lstStyle/>
          <a:p>
            <a:r>
              <a:rPr lang="sk-SK" dirty="0" smtClean="0"/>
              <a:t>Čl. 11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45464"/>
            <a:ext cx="10515600" cy="4855335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Zamestnávateľ </a:t>
            </a:r>
            <a:r>
              <a:rPr lang="sk-SK" dirty="0"/>
              <a:t>môže o zamestnancovi </a:t>
            </a:r>
            <a:r>
              <a:rPr lang="sk-SK" dirty="0" smtClean="0"/>
              <a:t>zhromažďovať len: </a:t>
            </a:r>
          </a:p>
          <a:p>
            <a:pPr lvl="1"/>
            <a:r>
              <a:rPr lang="sk-SK" dirty="0" smtClean="0"/>
              <a:t>osobné </a:t>
            </a:r>
            <a:r>
              <a:rPr lang="sk-SK" dirty="0"/>
              <a:t>údaje súvisiace s kvalifikáciou a </a:t>
            </a:r>
            <a:r>
              <a:rPr lang="sk-SK" dirty="0" smtClean="0"/>
              <a:t>profesionálnymi skúsenosťami zamestnanca </a:t>
            </a:r>
          </a:p>
          <a:p>
            <a:pPr lvl="1"/>
            <a:r>
              <a:rPr lang="sk-SK" dirty="0" smtClean="0"/>
              <a:t>údaje</a:t>
            </a:r>
            <a:r>
              <a:rPr lang="sk-SK" dirty="0"/>
              <a:t>, </a:t>
            </a:r>
            <a:r>
              <a:rPr lang="sk-SK" dirty="0" smtClean="0"/>
              <a:t>ktoré môžu </a:t>
            </a:r>
            <a:r>
              <a:rPr lang="sk-SK" dirty="0"/>
              <a:t>byť významné z hľadiska práce, ktorú </a:t>
            </a:r>
            <a:r>
              <a:rPr lang="sk-SK" dirty="0" smtClean="0"/>
              <a:t>zamestnanec má </a:t>
            </a:r>
            <a:r>
              <a:rPr lang="sk-SK" dirty="0"/>
              <a:t>vykonávať, vykonáva alebo vykonával. </a:t>
            </a:r>
            <a:endParaRPr lang="sk-SK" dirty="0" smtClean="0"/>
          </a:p>
          <a:p>
            <a:r>
              <a:rPr lang="sk-SK" dirty="0" smtClean="0"/>
              <a:t>Zamestnávateľ nesmie </a:t>
            </a:r>
            <a:r>
              <a:rPr lang="sk-SK" dirty="0"/>
              <a:t>bez vážnych dôvodov </a:t>
            </a:r>
            <a:r>
              <a:rPr lang="sk-SK" dirty="0" smtClean="0"/>
              <a:t>spočívajúcich v </a:t>
            </a:r>
            <a:r>
              <a:rPr lang="sk-SK" dirty="0"/>
              <a:t>osobitnej povahe činností zamestnávateľa </a:t>
            </a:r>
            <a:r>
              <a:rPr lang="sk-SK" dirty="0" smtClean="0"/>
              <a:t>narúšať súkromie </a:t>
            </a:r>
            <a:r>
              <a:rPr lang="sk-SK" dirty="0"/>
              <a:t>zamestnanca na pracovisku a v </a:t>
            </a:r>
            <a:r>
              <a:rPr lang="sk-SK" dirty="0" smtClean="0"/>
              <a:t>spoločných priestoroch </a:t>
            </a:r>
            <a:r>
              <a:rPr lang="sk-SK" dirty="0"/>
              <a:t>zamestnávateľa tým, že ho sleduje </a:t>
            </a:r>
            <a:r>
              <a:rPr lang="sk-SK" dirty="0" smtClean="0"/>
              <a:t>bez toho</a:t>
            </a:r>
            <a:r>
              <a:rPr lang="sk-SK" dirty="0"/>
              <a:t>, aby bol na to upozornený, alebo kontroluje </a:t>
            </a:r>
            <a:r>
              <a:rPr lang="sk-SK" dirty="0" smtClean="0"/>
              <a:t>listové zásielky </a:t>
            </a:r>
            <a:r>
              <a:rPr lang="sk-SK" dirty="0"/>
              <a:t>adresované zamestnancovi ako </a:t>
            </a:r>
            <a:r>
              <a:rPr lang="sk-SK" dirty="0" smtClean="0"/>
              <a:t>súkromnej osobe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dirty="0" smtClean="0"/>
              <a:t>Ak </a:t>
            </a:r>
            <a:r>
              <a:rPr lang="sk-SK" dirty="0"/>
              <a:t>je u zamestnávateľa zavedený kontrolný </a:t>
            </a:r>
            <a:r>
              <a:rPr lang="sk-SK" dirty="0" smtClean="0"/>
              <a:t>mechanizmus, je </a:t>
            </a:r>
            <a:r>
              <a:rPr lang="sk-SK" dirty="0"/>
              <a:t>zamestnávateľ povinný informovať </a:t>
            </a:r>
            <a:r>
              <a:rPr lang="sk-SK" dirty="0" smtClean="0"/>
              <a:t>zamestnanca o </a:t>
            </a:r>
          </a:p>
          <a:p>
            <a:pPr lvl="1"/>
            <a:r>
              <a:rPr lang="sk-SK" dirty="0" smtClean="0"/>
              <a:t>rozsahu </a:t>
            </a:r>
            <a:r>
              <a:rPr lang="sk-SK" dirty="0"/>
              <a:t>kontroly </a:t>
            </a:r>
          </a:p>
          <a:p>
            <a:pPr lvl="1"/>
            <a:r>
              <a:rPr lang="sk-SK" dirty="0" smtClean="0"/>
              <a:t>spôsoboch </a:t>
            </a:r>
            <a:r>
              <a:rPr lang="sk-SK" dirty="0"/>
              <a:t>jej uskutočňovania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1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www.wikipedia.sk</a:t>
            </a:r>
          </a:p>
          <a:p>
            <a:r>
              <a:rPr lang="sk-SK" dirty="0" smtClean="0"/>
              <a:t>Zákonník práce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20" y="2209073"/>
            <a:ext cx="3672774" cy="404005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252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r>
              <a:rPr lang="sk-SK" sz="4800" dirty="0" smtClean="0"/>
              <a:t>Ďakujem za pozornosť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32415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sk-SK" dirty="0" smtClean="0"/>
              <a:t>Pracovné právo</a:t>
            </a:r>
          </a:p>
          <a:p>
            <a:r>
              <a:rPr lang="sk-SK" dirty="0" smtClean="0"/>
              <a:t>Individuálne a</a:t>
            </a:r>
            <a:r>
              <a:rPr lang="sk-SK" dirty="0"/>
              <a:t> </a:t>
            </a:r>
            <a:r>
              <a:rPr lang="sk-SK" dirty="0" smtClean="0"/>
              <a:t>kolektívne pracovné právo</a:t>
            </a:r>
          </a:p>
          <a:p>
            <a:r>
              <a:rPr lang="sk-SK" dirty="0" smtClean="0"/>
              <a:t>Čl. 1</a:t>
            </a:r>
          </a:p>
          <a:p>
            <a:r>
              <a:rPr lang="sk-SK" dirty="0" smtClean="0"/>
              <a:t>Čl. 2</a:t>
            </a:r>
          </a:p>
          <a:p>
            <a:r>
              <a:rPr lang="sk-SK" dirty="0" smtClean="0"/>
              <a:t>Čl. 3</a:t>
            </a:r>
          </a:p>
          <a:p>
            <a:r>
              <a:rPr lang="sk-SK" dirty="0" smtClean="0"/>
              <a:t>Čl. 4</a:t>
            </a:r>
          </a:p>
          <a:p>
            <a:r>
              <a:rPr lang="sk-SK" dirty="0" smtClean="0"/>
              <a:t>Čl. 5</a:t>
            </a:r>
          </a:p>
          <a:p>
            <a:r>
              <a:rPr lang="sk-SK" dirty="0" smtClean="0"/>
              <a:t>Čl. 6</a:t>
            </a:r>
          </a:p>
          <a:p>
            <a:r>
              <a:rPr lang="sk-SK" dirty="0" smtClean="0"/>
              <a:t>Čl. 7</a:t>
            </a:r>
          </a:p>
          <a:p>
            <a:r>
              <a:rPr lang="sk-SK" dirty="0" smtClean="0"/>
              <a:t>Čl. 8</a:t>
            </a:r>
          </a:p>
          <a:p>
            <a:r>
              <a:rPr lang="sk-SK" dirty="0" smtClean="0"/>
              <a:t>Čl. 9</a:t>
            </a:r>
          </a:p>
          <a:p>
            <a:r>
              <a:rPr lang="sk-SK" dirty="0" smtClean="0"/>
              <a:t>Čl. 10</a:t>
            </a:r>
          </a:p>
          <a:p>
            <a:r>
              <a:rPr lang="sk-SK" dirty="0" smtClean="0"/>
              <a:t>Čl. 11</a:t>
            </a:r>
            <a:endParaRPr lang="sk-SK" dirty="0"/>
          </a:p>
          <a:p>
            <a:r>
              <a:rPr lang="sk-SK" dirty="0" smtClean="0"/>
              <a:t>Zdroje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06" y="2438399"/>
            <a:ext cx="3672774" cy="404005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3510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4363"/>
          </a:xfrm>
        </p:spPr>
        <p:txBody>
          <a:bodyPr/>
          <a:lstStyle/>
          <a:p>
            <a:r>
              <a:rPr lang="sk-SK" dirty="0" smtClean="0"/>
              <a:t>Pracovné právo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0" y="1918953"/>
            <a:ext cx="10018713" cy="387224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je </a:t>
            </a:r>
            <a:r>
              <a:rPr lang="sk-SK" dirty="0"/>
              <a:t>odvetvie práva upravujúce vzťahy medzi ľuďmi pri uskutočňovaní ľudskej </a:t>
            </a:r>
            <a:r>
              <a:rPr lang="sk-SK" dirty="0" smtClean="0"/>
              <a:t>práce</a:t>
            </a:r>
          </a:p>
          <a:p>
            <a:r>
              <a:rPr lang="sk-SK" dirty="0"/>
              <a:t>o</a:t>
            </a:r>
            <a:r>
              <a:rPr lang="sk-SK" dirty="0" smtClean="0"/>
              <a:t>byčajne </a:t>
            </a:r>
            <a:r>
              <a:rPr lang="sk-SK" dirty="0"/>
              <a:t>zaraďuje do </a:t>
            </a:r>
            <a:r>
              <a:rPr lang="sk-SK" dirty="0" smtClean="0"/>
              <a:t>systému súkromného </a:t>
            </a:r>
            <a:r>
              <a:rPr lang="sk-SK" dirty="0"/>
              <a:t>práva, ale má skôr zmiešaný </a:t>
            </a:r>
            <a:r>
              <a:rPr lang="sk-SK" dirty="0" smtClean="0"/>
              <a:t>charakter </a:t>
            </a:r>
          </a:p>
          <a:p>
            <a:r>
              <a:rPr lang="sk-SK" dirty="0"/>
              <a:t>z</a:t>
            </a:r>
            <a:r>
              <a:rPr lang="sk-SK" dirty="0" smtClean="0"/>
              <a:t>ákladná </a:t>
            </a:r>
            <a:r>
              <a:rPr lang="sk-SK" dirty="0"/>
              <a:t>premisa súkromno-právneho vzťahu -rovnocennosť- je tak narušená ochrannými normami, ktoré v Európe tradične chránia najmä </a:t>
            </a:r>
            <a:r>
              <a:rPr lang="sk-SK" dirty="0" smtClean="0"/>
              <a:t>zamestnanca </a:t>
            </a:r>
          </a:p>
          <a:p>
            <a:r>
              <a:rPr lang="sk-SK" dirty="0"/>
              <a:t>p</a:t>
            </a:r>
            <a:r>
              <a:rPr lang="sk-SK" dirty="0" smtClean="0"/>
              <a:t>racovné právo sa najčastejšie rozdeľuje na: </a:t>
            </a:r>
          </a:p>
          <a:p>
            <a:pPr lvl="1"/>
            <a:r>
              <a:rPr lang="sk-SK" dirty="0" smtClean="0"/>
              <a:t>individuálne </a:t>
            </a:r>
          </a:p>
          <a:p>
            <a:pPr lvl="1"/>
            <a:r>
              <a:rPr lang="sk-SK" dirty="0" smtClean="0"/>
              <a:t>kolektívne 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40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592764"/>
            <a:ext cx="5157787" cy="1442097"/>
          </a:xfrm>
        </p:spPr>
        <p:txBody>
          <a:bodyPr>
            <a:noAutofit/>
          </a:bodyPr>
          <a:lstStyle/>
          <a:p>
            <a:r>
              <a:rPr lang="sk-SK" sz="4000" dirty="0" smtClean="0"/>
              <a:t>Individuálne pracovné právo</a:t>
            </a:r>
            <a:endParaRPr lang="sk-SK" sz="40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7" y="2131588"/>
            <a:ext cx="5157787" cy="3684588"/>
          </a:xfrm>
        </p:spPr>
        <p:txBody>
          <a:bodyPr/>
          <a:lstStyle/>
          <a:p>
            <a:r>
              <a:rPr lang="sk-SK" sz="2000" dirty="0" smtClean="0"/>
              <a:t>sa zaoberá najmä pracovným pomerom s dôrazom na práva a povinnosti zamestnanca a zamestnávateľa pri jeho založení a zániku </a:t>
            </a:r>
          </a:p>
          <a:p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997575" y="592765"/>
            <a:ext cx="5183188" cy="1442096"/>
          </a:xfrm>
        </p:spPr>
        <p:txBody>
          <a:bodyPr>
            <a:noAutofit/>
          </a:bodyPr>
          <a:lstStyle/>
          <a:p>
            <a:r>
              <a:rPr lang="sk-SK" sz="4000" dirty="0" smtClean="0"/>
              <a:t>Kolektívne pracovné právo</a:t>
            </a:r>
            <a:endParaRPr lang="sk-SK" sz="4000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131588"/>
            <a:ext cx="5183188" cy="3684588"/>
          </a:xfrm>
        </p:spPr>
        <p:txBody>
          <a:bodyPr/>
          <a:lstStyle/>
          <a:p>
            <a:r>
              <a:rPr lang="sk-SK" sz="2000" dirty="0" smtClean="0"/>
              <a:t>upravuje vzťahy medzi kolektívom zamestnancov (organizáciou zamestnancov) a zamestnávateľom (alebo organizáciou zamestnávateľov). Pričom ide najmä o úpravu</a:t>
            </a:r>
          </a:p>
          <a:p>
            <a:pPr lvl="1"/>
            <a:r>
              <a:rPr lang="sk-SK" sz="2000" dirty="0" smtClean="0"/>
              <a:t>kolektívnych zmlúv</a:t>
            </a:r>
          </a:p>
          <a:p>
            <a:pPr lvl="1"/>
            <a:r>
              <a:rPr lang="sk-SK" sz="2000" dirty="0" smtClean="0"/>
              <a:t>kolektívneho vyjednávania</a:t>
            </a:r>
          </a:p>
          <a:p>
            <a:pPr lvl="1"/>
            <a:r>
              <a:rPr lang="sk-SK" sz="2000" dirty="0" smtClean="0"/>
              <a:t>štrajku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63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09" y="235039"/>
            <a:ext cx="10018713" cy="1194515"/>
          </a:xfrm>
        </p:spPr>
        <p:txBody>
          <a:bodyPr/>
          <a:lstStyle/>
          <a:p>
            <a:r>
              <a:rPr lang="sk-SK" dirty="0" smtClean="0"/>
              <a:t>Čl. 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09" y="1803042"/>
            <a:ext cx="10018713" cy="4181341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Fyzické </a:t>
            </a:r>
            <a:r>
              <a:rPr lang="sk-SK" dirty="0"/>
              <a:t>osoby majú právo </a:t>
            </a:r>
            <a:r>
              <a:rPr lang="sk-SK" dirty="0" smtClean="0"/>
              <a:t>na: </a:t>
            </a:r>
          </a:p>
          <a:p>
            <a:pPr lvl="1"/>
            <a:r>
              <a:rPr lang="sk-SK" dirty="0" smtClean="0"/>
              <a:t>prácu </a:t>
            </a:r>
            <a:r>
              <a:rPr lang="sk-SK" dirty="0"/>
              <a:t>a na slobodnú voľbu zamestnania, </a:t>
            </a:r>
          </a:p>
          <a:p>
            <a:pPr lvl="1"/>
            <a:r>
              <a:rPr lang="sk-SK" dirty="0" smtClean="0"/>
              <a:t>spravodlivé </a:t>
            </a:r>
            <a:r>
              <a:rPr lang="sk-SK" dirty="0"/>
              <a:t>a uspokojivé pracovné podmienky </a:t>
            </a:r>
          </a:p>
          <a:p>
            <a:pPr lvl="1"/>
            <a:r>
              <a:rPr lang="sk-SK" dirty="0" smtClean="0"/>
              <a:t>na </a:t>
            </a:r>
            <a:r>
              <a:rPr lang="sk-SK" dirty="0"/>
              <a:t>ochranu proti nezamestnanosti. </a:t>
            </a:r>
            <a:endParaRPr lang="sk-SK" dirty="0" smtClean="0"/>
          </a:p>
          <a:p>
            <a:r>
              <a:rPr lang="sk-SK" dirty="0" smtClean="0"/>
              <a:t>Tieto </a:t>
            </a:r>
            <a:r>
              <a:rPr lang="sk-SK" dirty="0"/>
              <a:t>práva im patria bez </a:t>
            </a:r>
            <a:endParaRPr lang="sk-SK" dirty="0" smtClean="0"/>
          </a:p>
          <a:p>
            <a:pPr lvl="1"/>
            <a:r>
              <a:rPr lang="sk-SK" dirty="0" smtClean="0"/>
              <a:t>akýchkoľvek </a:t>
            </a:r>
            <a:r>
              <a:rPr lang="sk-SK" dirty="0"/>
              <a:t>obmedzení 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priamej </a:t>
            </a:r>
            <a:r>
              <a:rPr lang="sk-SK" dirty="0"/>
              <a:t>diskriminácie </a:t>
            </a:r>
            <a:endParaRPr lang="sk-SK" dirty="0" smtClean="0"/>
          </a:p>
          <a:p>
            <a:pPr lvl="1"/>
            <a:r>
              <a:rPr lang="sk-SK" dirty="0" smtClean="0"/>
              <a:t>nepriamej diskriminácie. </a:t>
            </a:r>
          </a:p>
          <a:p>
            <a:r>
              <a:rPr lang="sk-SK" dirty="0" smtClean="0"/>
              <a:t>ak </a:t>
            </a:r>
            <a:r>
              <a:rPr lang="sk-SK" dirty="0"/>
              <a:t>to ustanovuje zákon alebo ak je na výkon prác vecný dôvod, ktorý spočíva v </a:t>
            </a:r>
            <a:r>
              <a:rPr lang="sk-SK" dirty="0" smtClean="0"/>
              <a:t>predpokladoch </a:t>
            </a:r>
            <a:r>
              <a:rPr lang="sk-SK" dirty="0"/>
              <a:t>alebo požiadavkách a v povahe práce, ktorú má zamestnanec </a:t>
            </a:r>
            <a:r>
              <a:rPr lang="sk-SK" dirty="0" smtClean="0"/>
              <a:t>vykonávať</a:t>
            </a:r>
            <a:r>
              <a:rPr lang="sk-SK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03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Pracovnoprávne </a:t>
            </a:r>
            <a:r>
              <a:rPr lang="sk-SK" dirty="0"/>
              <a:t>vzťahy podľa tohto zákona môžu vznikať len so súhlasom fyzickej osoby a </a:t>
            </a:r>
            <a:r>
              <a:rPr lang="sk-SK" dirty="0" smtClean="0"/>
              <a:t>zamestnávateľa </a:t>
            </a:r>
          </a:p>
          <a:p>
            <a:r>
              <a:rPr lang="sk-SK" dirty="0" smtClean="0"/>
              <a:t>Výkon </a:t>
            </a:r>
            <a:r>
              <a:rPr lang="sk-SK" dirty="0"/>
              <a:t>práv a povinností vyplývajúcich z pracovnoprávnych vzťahov musí byť v súlade s dobrými mravmi; nikto nesmie tieto práva a povinnosti zneužívať na </a:t>
            </a:r>
            <a:r>
              <a:rPr lang="sk-SK" dirty="0" smtClean="0"/>
              <a:t>škodu druhého </a:t>
            </a:r>
            <a:r>
              <a:rPr lang="sk-SK" dirty="0"/>
              <a:t>účastníka pracovnoprávneho vzťahu alebo </a:t>
            </a:r>
            <a:r>
              <a:rPr lang="sk-SK" dirty="0" smtClean="0"/>
              <a:t>spoluzamestnancov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49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6246"/>
          </a:xfrm>
        </p:spPr>
        <p:txBody>
          <a:bodyPr/>
          <a:lstStyle/>
          <a:p>
            <a:r>
              <a:rPr lang="sk-SK" dirty="0" smtClean="0"/>
              <a:t>Čl. 3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0" y="2246811"/>
            <a:ext cx="10018713" cy="3544389"/>
          </a:xfrm>
        </p:spPr>
        <p:txBody>
          <a:bodyPr>
            <a:normAutofit fontScale="85000" lnSpcReduction="20000"/>
          </a:bodyPr>
          <a:lstStyle/>
          <a:p>
            <a:r>
              <a:rPr lang="sk-SK" b="1" dirty="0" smtClean="0"/>
              <a:t>Zamestnanci </a:t>
            </a:r>
            <a:r>
              <a:rPr lang="sk-SK" b="1" dirty="0"/>
              <a:t>majú </a:t>
            </a:r>
            <a:r>
              <a:rPr lang="sk-SK" b="1" dirty="0" smtClean="0"/>
              <a:t>právo</a:t>
            </a:r>
            <a:r>
              <a:rPr lang="sk-SK" dirty="0" smtClean="0"/>
              <a:t>: </a:t>
            </a:r>
          </a:p>
          <a:p>
            <a:pPr lvl="1"/>
            <a:r>
              <a:rPr lang="sk-SK" dirty="0" smtClean="0"/>
              <a:t>na </a:t>
            </a:r>
            <a:r>
              <a:rPr lang="sk-SK" dirty="0"/>
              <a:t>mzdu za vykonanú prácu, </a:t>
            </a:r>
            <a:endParaRPr lang="sk-SK" dirty="0" smtClean="0"/>
          </a:p>
          <a:p>
            <a:pPr lvl="1"/>
            <a:r>
              <a:rPr lang="sk-SK" dirty="0" smtClean="0"/>
              <a:t>na </a:t>
            </a:r>
            <a:r>
              <a:rPr lang="sk-SK" dirty="0"/>
              <a:t>zaistenie bezpečnosti a ochrany zdravia pri práci, </a:t>
            </a:r>
            <a:endParaRPr lang="sk-SK" dirty="0" smtClean="0"/>
          </a:p>
          <a:p>
            <a:pPr lvl="1"/>
            <a:r>
              <a:rPr lang="sk-SK" dirty="0" smtClean="0"/>
              <a:t>na </a:t>
            </a:r>
            <a:r>
              <a:rPr lang="sk-SK" dirty="0"/>
              <a:t>odpočinok a zotavenie po práci. </a:t>
            </a:r>
            <a:endParaRPr lang="sk-SK" dirty="0" smtClean="0"/>
          </a:p>
          <a:p>
            <a:r>
              <a:rPr lang="sk-SK" b="1" dirty="0" smtClean="0"/>
              <a:t>Zamestnávatelia </a:t>
            </a:r>
            <a:r>
              <a:rPr lang="sk-SK" b="1" dirty="0"/>
              <a:t>sú povinní </a:t>
            </a:r>
            <a:r>
              <a:rPr lang="sk-SK" dirty="0"/>
              <a:t>poskytovať </a:t>
            </a:r>
            <a:r>
              <a:rPr lang="sk-SK" dirty="0" smtClean="0"/>
              <a:t>zamestnancom: </a:t>
            </a:r>
          </a:p>
          <a:p>
            <a:pPr lvl="1"/>
            <a:r>
              <a:rPr lang="sk-SK" dirty="0" smtClean="0"/>
              <a:t>mzdu </a:t>
            </a:r>
            <a:endParaRPr lang="sk-SK" dirty="0" smtClean="0"/>
          </a:p>
          <a:p>
            <a:pPr lvl="1"/>
            <a:r>
              <a:rPr lang="sk-SK" dirty="0" smtClean="0"/>
              <a:t>utvárať </a:t>
            </a:r>
            <a:r>
              <a:rPr lang="sk-SK" dirty="0"/>
              <a:t>pracovné podmienky, ktoré zamestnancom umožňujú čo najlepší výkon práce podľa </a:t>
            </a:r>
            <a:r>
              <a:rPr lang="sk-SK" dirty="0" smtClean="0"/>
              <a:t>ich schopností </a:t>
            </a:r>
            <a:r>
              <a:rPr lang="sk-SK" dirty="0"/>
              <a:t>a vedomostí, </a:t>
            </a:r>
            <a:endParaRPr lang="sk-SK" dirty="0" smtClean="0"/>
          </a:p>
          <a:p>
            <a:pPr lvl="1"/>
            <a:r>
              <a:rPr lang="sk-SK" dirty="0" smtClean="0"/>
              <a:t>rozvoj </a:t>
            </a:r>
            <a:r>
              <a:rPr lang="sk-SK" dirty="0"/>
              <a:t>tvorivej </a:t>
            </a:r>
            <a:r>
              <a:rPr lang="sk-SK" dirty="0" smtClean="0"/>
              <a:t>iniciatívy </a:t>
            </a:r>
          </a:p>
          <a:p>
            <a:pPr lvl="1"/>
            <a:r>
              <a:rPr lang="sk-SK" dirty="0" smtClean="0"/>
              <a:t>prehlbovanie </a:t>
            </a:r>
            <a:r>
              <a:rPr lang="sk-SK" dirty="0"/>
              <a:t>kvalifikácie.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5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4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Zamestnanci </a:t>
            </a:r>
            <a:r>
              <a:rPr lang="sk-SK" dirty="0"/>
              <a:t>alebo zástupcovia zamestnancov majú </a:t>
            </a:r>
            <a:r>
              <a:rPr lang="sk-SK" dirty="0" smtClean="0"/>
              <a:t>právo na </a:t>
            </a:r>
            <a:r>
              <a:rPr lang="sk-SK" dirty="0"/>
              <a:t>poskytovanie informácií o hospodárskej a finančnej situácii zamestnávateľa a o predpokladanom vývoji jeho činnosti, a to zrozumiteľným spôsobom a vo vhodnom čase. </a:t>
            </a:r>
            <a:endParaRPr lang="sk-SK" dirty="0" smtClean="0"/>
          </a:p>
          <a:p>
            <a:r>
              <a:rPr lang="sk-SK" dirty="0" smtClean="0"/>
              <a:t>Zamestnanci </a:t>
            </a:r>
            <a:r>
              <a:rPr lang="sk-SK" dirty="0"/>
              <a:t>sa môžu vyjadrovať a predkladať svoje návrhy k pripravovaným rozhodnutiam zamestnávateľa, ktoré môžu ovplyvniť ich postavenie v pracovnoprávnych </a:t>
            </a:r>
            <a:r>
              <a:rPr lang="sk-SK" dirty="0" smtClean="0"/>
              <a:t>vzťahoch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Čl. 5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Zamestnanci </a:t>
            </a:r>
            <a:r>
              <a:rPr lang="sk-SK" dirty="0"/>
              <a:t>a zamestnávatelia sú povinní riadne plniť svoje povinnosti vyplývajúce z pracovnoprávnych vzťahov.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71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149</TotalTime>
  <Words>510</Words>
  <Application>Microsoft Office PowerPoint</Application>
  <PresentationFormat>Širokouhlá</PresentationFormat>
  <Paragraphs>100</Paragraphs>
  <Slides>17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Paralaxa</vt:lpstr>
      <vt:lpstr>Zásady pracovného práva</vt:lpstr>
      <vt:lpstr>Obsah</vt:lpstr>
      <vt:lpstr>Pracovné právo</vt:lpstr>
      <vt:lpstr>Prezentácia programu PowerPoint</vt:lpstr>
      <vt:lpstr>Čl. 1</vt:lpstr>
      <vt:lpstr>Čl. 2</vt:lpstr>
      <vt:lpstr>Čl. 3</vt:lpstr>
      <vt:lpstr>Čl. 4</vt:lpstr>
      <vt:lpstr>Čl. 5</vt:lpstr>
      <vt:lpstr>Čl. 6</vt:lpstr>
      <vt:lpstr>Čl. 7</vt:lpstr>
      <vt:lpstr>Čl. 8</vt:lpstr>
      <vt:lpstr>Čl. 9</vt:lpstr>
      <vt:lpstr>Čl. 10</vt:lpstr>
      <vt:lpstr>Čl. 11</vt:lpstr>
      <vt:lpstr>Zdroje</vt:lpstr>
      <vt:lpstr>Otázky???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Zásady pracovného práva</dc:title>
  <dc:creator>Terézia Švajlenová</dc:creator>
  <cp:lastModifiedBy>Terézia Švajlenová</cp:lastModifiedBy>
  <cp:revision>12</cp:revision>
  <dcterms:created xsi:type="dcterms:W3CDTF">2013-11-25T17:44:51Z</dcterms:created>
  <dcterms:modified xsi:type="dcterms:W3CDTF">2013-11-25T20:18:15Z</dcterms:modified>
</cp:coreProperties>
</file>