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2" r:id="rId9"/>
    <p:sldId id="268" r:id="rId10"/>
    <p:sldId id="264" r:id="rId11"/>
    <p:sldId id="269" r:id="rId12"/>
    <p:sldId id="263" r:id="rId13"/>
    <p:sldId id="257" r:id="rId14"/>
    <p:sldId id="265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EC57E-DCD9-4DB8-86F7-56F292D28AE4}" type="datetimeFigureOut">
              <a:rPr lang="sk-SK" smtClean="0"/>
              <a:t>19.1.2014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8EA19-E3A6-486B-84C7-C4A081B76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05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8EA19-E3A6-486B-84C7-C4A081B76291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982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1B3F-6C33-411C-A2D8-D0006D6F4A8D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26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8A84-B53A-45AD-AB74-030CD4502E56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090836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8A84-B53A-45AD-AB74-030CD4502E56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001572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8A84-B53A-45AD-AB74-030CD4502E56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6634114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8A84-B53A-45AD-AB74-030CD4502E56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707836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8A84-B53A-45AD-AB74-030CD4502E56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8698089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067-57D9-4B3C-B8AC-3FDE9B448ABB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977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6D55-0172-4DC4-8381-4BF29771CBB5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8A84-B53A-45AD-AB74-030CD4502E56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35702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0F6E-8234-4E02-9186-7A976CF0F028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373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1D-B9A1-4FC3-BCB9-EA96B078D1BA}" type="datetime1">
              <a:rPr lang="sk-SK" smtClean="0"/>
              <a:t>19.1.2014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027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E3AE-B428-4B94-A9C2-F9B13C3323C6}" type="datetime1">
              <a:rPr lang="sk-SK" smtClean="0"/>
              <a:t>19.1.2014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68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D8A7-5CCE-440E-9113-B6A4371D7615}" type="datetime1">
              <a:rPr lang="sk-SK" smtClean="0"/>
              <a:t>19.1.2014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018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432C-5E9F-4709-BB9D-BBBF591403AA}" type="datetime1">
              <a:rPr lang="sk-SK" smtClean="0"/>
              <a:t>19.1.2014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001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3297-27E2-44F3-9A54-40F1C2AA6BE0}" type="datetime1">
              <a:rPr lang="sk-SK" smtClean="0"/>
              <a:t>19.1.2014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04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B3F8-B458-4DF7-A69F-D4C84EF14070}" type="datetime1">
              <a:rPr lang="sk-SK" smtClean="0"/>
              <a:t>19.1.2014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98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8A84-B53A-45AD-AB74-030CD4502E56}" type="datetime1">
              <a:rPr lang="sk-SK" smtClean="0"/>
              <a:t>19.1.2014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00A997-A0B1-4608-B0D6-10E9A326E1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888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13386" y="431972"/>
            <a:ext cx="9144000" cy="3947844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P</a:t>
            </a:r>
            <a:r>
              <a:rPr lang="sk-SK" b="1" dirty="0" smtClean="0"/>
              <a:t>rávne </a:t>
            </a:r>
            <a:r>
              <a:rPr lang="sk-SK" b="1" dirty="0"/>
              <a:t>zakotvenie OS SR, </a:t>
            </a: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organizačn</a:t>
            </a:r>
            <a:r>
              <a:rPr lang="sk-SK" b="1" dirty="0"/>
              <a:t>á</a:t>
            </a:r>
            <a:r>
              <a:rPr lang="sk-SK" b="1" dirty="0" smtClean="0"/>
              <a:t> štruktúra OS SR, </a:t>
            </a:r>
            <a:r>
              <a:rPr lang="sk-SK" b="1" dirty="0"/>
              <a:t>úlohy a </a:t>
            </a:r>
            <a:r>
              <a:rPr lang="sk-SK" b="1" dirty="0" smtClean="0"/>
              <a:t>použitie OS SR, </a:t>
            </a:r>
            <a:br>
              <a:rPr lang="sk-SK" b="1" dirty="0" smtClean="0"/>
            </a:br>
            <a:r>
              <a:rPr lang="sk-SK" b="1" dirty="0" smtClean="0"/>
              <a:t>riadenie </a:t>
            </a:r>
            <a:r>
              <a:rPr lang="sk-SK" b="1" dirty="0"/>
              <a:t>a velenie v OS SR, </a:t>
            </a:r>
            <a:r>
              <a:rPr lang="sk-SK" b="1" dirty="0" smtClean="0"/>
              <a:t>vojenská </a:t>
            </a:r>
            <a:r>
              <a:rPr lang="sk-SK" b="1" dirty="0"/>
              <a:t>zbraň a jej </a:t>
            </a:r>
            <a:r>
              <a:rPr lang="sk-SK" b="1" dirty="0" smtClean="0"/>
              <a:t>použite</a:t>
            </a:r>
            <a:r>
              <a:rPr lang="sk-SK" b="1" dirty="0"/>
              <a:t>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645227"/>
            <a:ext cx="7933386" cy="1655762"/>
          </a:xfrm>
        </p:spPr>
        <p:txBody>
          <a:bodyPr/>
          <a:lstStyle/>
          <a:p>
            <a:r>
              <a:rPr lang="sk-SK" dirty="0" smtClean="0"/>
              <a:t>Terézia Švajlenová</a:t>
            </a:r>
          </a:p>
          <a:p>
            <a:r>
              <a:rPr lang="sk-SK" dirty="0" smtClean="0"/>
              <a:t>B 12b MVO</a:t>
            </a:r>
          </a:p>
          <a:p>
            <a:r>
              <a:rPr lang="sk-SK" dirty="0" smtClean="0"/>
              <a:t>20.1.2014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37C-DF14-445F-A265-8871914AC841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Náčelník generálneho štábu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 čele generálneho štábu je náčelník generálneho štábu, ktorý velí ozbrojeným silám. </a:t>
            </a:r>
            <a:endParaRPr lang="sk-SK" dirty="0" smtClean="0"/>
          </a:p>
          <a:p>
            <a:r>
              <a:rPr lang="sk-SK" dirty="0" smtClean="0"/>
              <a:t>Náčelníka </a:t>
            </a:r>
            <a:r>
              <a:rPr lang="sk-SK" dirty="0"/>
              <a:t>generálneho štábu vymenúva a odvoláva prezident Slovenskej republiky na návrh vlády. </a:t>
            </a:r>
            <a:endParaRPr lang="sk-SK" dirty="0" smtClean="0"/>
          </a:p>
          <a:p>
            <a:r>
              <a:rPr lang="sk-SK" dirty="0" smtClean="0"/>
              <a:t>Je </a:t>
            </a:r>
            <a:r>
              <a:rPr lang="sk-SK" dirty="0"/>
              <a:t>podriadený ministrovi obrany, ktorému zodpovedá za výkon svojej </a:t>
            </a:r>
            <a:r>
              <a:rPr lang="sk-SK" dirty="0" smtClean="0"/>
              <a:t>funkcie.</a:t>
            </a:r>
          </a:p>
          <a:p>
            <a:r>
              <a:rPr lang="sk-SK" dirty="0" smtClean="0"/>
              <a:t>Náčelník </a:t>
            </a:r>
            <a:r>
              <a:rPr lang="sk-SK" dirty="0"/>
              <a:t>generálneho štábu je vymenovaný na štyri roky; vymenovanie je obmedzené naviac na dve funkčné obdobia nasledujúce za sebou.</a:t>
            </a: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57AE-4199-4A05-ABCB-92E9F2180ED5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627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867401"/>
            <a:ext cx="10515600" cy="2172013"/>
          </a:xfrm>
        </p:spPr>
        <p:txBody>
          <a:bodyPr/>
          <a:lstStyle/>
          <a:p>
            <a:r>
              <a:rPr lang="sk-SK" dirty="0" smtClean="0"/>
              <a:t>Veliteľ organizácie vzájomnej kolektívnej bezpečnosti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2537137"/>
            <a:ext cx="9001259" cy="3639825"/>
          </a:xfrm>
        </p:spPr>
        <p:txBody>
          <a:bodyPr/>
          <a:lstStyle/>
          <a:p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sk-SK" sz="2400" dirty="0" smtClean="0"/>
              <a:t>Velí </a:t>
            </a:r>
            <a:r>
              <a:rPr lang="sk-SK" sz="2400" dirty="0"/>
              <a:t>ozbrojeným silám, ktoré sú určené na plnenie úloh zabezpečovania nedotknuteľnosti vzdušného priestoru Slovenskej republiky</a:t>
            </a: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62BA-CFB2-47CF-A0EB-A209F74D728E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14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Vojenská zbraň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palná </a:t>
            </a:r>
            <a:r>
              <a:rPr lang="sk-SK" dirty="0"/>
              <a:t>zbraň, </a:t>
            </a:r>
            <a:endParaRPr lang="sk-SK" dirty="0" smtClean="0"/>
          </a:p>
          <a:p>
            <a:r>
              <a:rPr lang="sk-SK" dirty="0" smtClean="0"/>
              <a:t>bodná </a:t>
            </a:r>
            <a:r>
              <a:rPr lang="sk-SK" dirty="0"/>
              <a:t>a sečná zbraň.</a:t>
            </a:r>
          </a:p>
          <a:p>
            <a:r>
              <a:rPr lang="sk-SK" dirty="0"/>
              <a:t>Na základe vojenského </a:t>
            </a:r>
            <a:r>
              <a:rPr lang="sk-SK" dirty="0" smtClean="0"/>
              <a:t>rozkazu </a:t>
            </a:r>
            <a:r>
              <a:rPr lang="sk-SK" dirty="0"/>
              <a:t>je vojak povinný použiť vojenskú zbraň alebo vojenský zbraňový systém na </a:t>
            </a:r>
            <a:r>
              <a:rPr lang="sk-SK" dirty="0" smtClean="0"/>
              <a:t>účely:</a:t>
            </a:r>
          </a:p>
          <a:p>
            <a:pPr lvl="1"/>
            <a:r>
              <a:rPr lang="sk-SK" dirty="0" smtClean="0"/>
              <a:t>zaručovania </a:t>
            </a:r>
            <a:r>
              <a:rPr lang="sk-SK" dirty="0"/>
              <a:t>obrany a bezpečnosti Slovenskej republiky pred jej vonkajším ozbrojeným napadnutím cudzou mocou a na plnenie úloh </a:t>
            </a:r>
          </a:p>
          <a:p>
            <a:pPr lvl="1"/>
            <a:r>
              <a:rPr lang="sk-SK" dirty="0" smtClean="0"/>
              <a:t>plnenia </a:t>
            </a:r>
            <a:r>
              <a:rPr lang="sk-SK" dirty="0"/>
              <a:t>úloh prípravy ozbrojených síl podľa tohto zákona, </a:t>
            </a:r>
            <a:endParaRPr lang="sk-SK" dirty="0" smtClean="0"/>
          </a:p>
          <a:p>
            <a:pPr lvl="1"/>
            <a:r>
              <a:rPr lang="sk-SK" dirty="0" smtClean="0"/>
              <a:t>plnenia </a:t>
            </a:r>
            <a:r>
              <a:rPr lang="sk-SK" dirty="0"/>
              <a:t>záväzkov Slovenskej republiky vyplývajúcich z medzinárodných zmlúv vojenskej povahy, ktorými je Slovenská republika viazaná.</a:t>
            </a:r>
            <a:br>
              <a:rPr lang="sk-SK" dirty="0"/>
            </a:br>
            <a:endParaRPr lang="sk-SK" dirty="0"/>
          </a:p>
          <a:p>
            <a:r>
              <a:rPr lang="sk-SK" dirty="0"/>
              <a:t>Vojenským zbraňovým systémom </a:t>
            </a:r>
            <a:r>
              <a:rPr lang="sk-SK" dirty="0" smtClean="0"/>
              <a:t>je </a:t>
            </a:r>
            <a:r>
              <a:rPr lang="sk-SK" dirty="0"/>
              <a:t>kombinácia jednej vojenskej zbrane alebo viacerých vojenských zbraní, ktorá zahŕňa vojenské zariadenia, vojenský materiál, ich obsluhu, prostriedky dopravy, prípadne rozmiestnenie vojenských útvarov a vojenských zväzkov.</a:t>
            </a:r>
            <a:br>
              <a:rPr lang="sk-SK" dirty="0"/>
            </a:b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306-01FE-4EA2-85B1-3C1312484A58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112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Zákon č. 321/2002 </a:t>
            </a:r>
            <a:r>
              <a:rPr lang="sk-SK" dirty="0" err="1"/>
              <a:t>Z.z</a:t>
            </a:r>
            <a:r>
              <a:rPr lang="sk-SK" dirty="0"/>
              <a:t>. o ozbrojených silách Slovenskej republiky v znení neskorších predpisov,</a:t>
            </a:r>
          </a:p>
          <a:p>
            <a:r>
              <a:rPr lang="sk-SK" dirty="0"/>
              <a:t>Zákon č. 124/1992 Zb. o Vojenskej polícií v platnom znení,</a:t>
            </a:r>
          </a:p>
          <a:p>
            <a:r>
              <a:rPr lang="sk-SK" dirty="0"/>
              <a:t>Zákon č. 198/1994 </a:t>
            </a:r>
            <a:r>
              <a:rPr lang="sk-SK" dirty="0" err="1"/>
              <a:t>Z.z</a:t>
            </a:r>
            <a:r>
              <a:rPr lang="sk-SK" dirty="0"/>
              <a:t>. o Vojenskom spravodajstve v znení neskorších predpisov,</a:t>
            </a:r>
          </a:p>
          <a:p>
            <a:r>
              <a:rPr lang="sk-SK" dirty="0"/>
              <a:t>Zákon č.  278/1993 </a:t>
            </a:r>
            <a:r>
              <a:rPr lang="sk-SK" dirty="0" err="1"/>
              <a:t>Z.z</a:t>
            </a:r>
            <a:r>
              <a:rPr lang="sk-SK" dirty="0"/>
              <a:t>. o správe majetku štátu v znení neskorších predpisov, </a:t>
            </a:r>
          </a:p>
          <a:p>
            <a:r>
              <a:rPr lang="sk-SK" dirty="0" smtClean="0"/>
              <a:t>www.mosr.sk</a:t>
            </a:r>
          </a:p>
          <a:p>
            <a:r>
              <a:rPr lang="sk-SK" dirty="0" smtClean="0"/>
              <a:t>www.vlada.gov.sk</a:t>
            </a: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CAB9-4DA6-4226-BFC1-72A57604A61F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0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 smtClean="0"/>
              <a:t>Otázky???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 algn="ctr">
              <a:buNone/>
            </a:pPr>
            <a:r>
              <a:rPr lang="sk-SK" sz="4000" dirty="0" smtClean="0"/>
              <a:t>Ďakujem za pozornosť!</a:t>
            </a:r>
            <a:endParaRPr lang="sk-SK" sz="400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D37-2A34-4879-B28B-6690629A4305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04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700011"/>
            <a:ext cx="8596668" cy="4341351"/>
          </a:xfrm>
        </p:spPr>
        <p:txBody>
          <a:bodyPr>
            <a:normAutofit/>
          </a:bodyPr>
          <a:lstStyle/>
          <a:p>
            <a:r>
              <a:rPr lang="sk-SK" dirty="0" smtClean="0"/>
              <a:t>Úlohy OS SR</a:t>
            </a:r>
          </a:p>
          <a:p>
            <a:r>
              <a:rPr lang="sk-SK" dirty="0" smtClean="0"/>
              <a:t>Použitie OS SR</a:t>
            </a:r>
          </a:p>
          <a:p>
            <a:r>
              <a:rPr lang="sk-SK" dirty="0" smtClean="0"/>
              <a:t>Riadenie v OS SR</a:t>
            </a:r>
          </a:p>
          <a:p>
            <a:pPr lvl="1"/>
            <a:r>
              <a:rPr lang="sk-SK" dirty="0" smtClean="0"/>
              <a:t>Ministerstvo obrany pri riadení v OS SR</a:t>
            </a:r>
          </a:p>
          <a:p>
            <a:pPr lvl="1"/>
            <a:r>
              <a:rPr lang="sk-SK" dirty="0" smtClean="0"/>
              <a:t>Vláda pri riadení v OS SR</a:t>
            </a:r>
          </a:p>
          <a:p>
            <a:r>
              <a:rPr lang="sk-SK" dirty="0" smtClean="0"/>
              <a:t>Velenie v OS SR</a:t>
            </a:r>
          </a:p>
          <a:p>
            <a:pPr lvl="1"/>
            <a:r>
              <a:rPr lang="sk-SK" dirty="0" smtClean="0"/>
              <a:t>Prezident Slovenskej republiky</a:t>
            </a:r>
          </a:p>
          <a:p>
            <a:pPr lvl="1"/>
            <a:r>
              <a:rPr lang="sk-SK" dirty="0" smtClean="0"/>
              <a:t>Náčelník generálneho štábu</a:t>
            </a:r>
          </a:p>
          <a:p>
            <a:pPr lvl="1"/>
            <a:r>
              <a:rPr lang="sk-SK" dirty="0" smtClean="0"/>
              <a:t>Veliteľ organizácie vzájomnej kolektívnej bezpečnosti</a:t>
            </a:r>
          </a:p>
          <a:p>
            <a:r>
              <a:rPr lang="sk-SK" dirty="0" smtClean="0"/>
              <a:t>Vojenská zbraň</a:t>
            </a:r>
          </a:p>
          <a:p>
            <a:pPr lvl="1"/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2AF-9E38-4DE8-94F7-F7EE7EE71876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789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OS SR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712891"/>
            <a:ext cx="8596668" cy="4328472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OS SR </a:t>
            </a:r>
            <a:r>
              <a:rPr lang="sk-SK" dirty="0"/>
              <a:t>sú rozhodujúcim výkonným prvkom systému obrany Slovenskej republiky. </a:t>
            </a:r>
            <a:endParaRPr lang="sk-SK" dirty="0" smtClean="0"/>
          </a:p>
          <a:p>
            <a:r>
              <a:rPr lang="sk-SK" dirty="0" smtClean="0"/>
              <a:t>Hlavnou </a:t>
            </a:r>
            <a:r>
              <a:rPr lang="sk-SK" dirty="0"/>
              <a:t>úlohou ozbrojených síl je zaručovať obranu Slovenskej republiky a bezpečnosť štátu pred vonkajším ozbrojeným napadnutím cudzou mocou a plnenie záväzkov vyplývajúcich z medzinárodných zmlúv, ktorými je Slovenská republika viazaná, a podieľať sa na zachovávaní verejného poriadku a bezpečnosti štátu, jeho zvrchovanosti, územnej celistvosti a nedotknuteľnosti hraníc</a:t>
            </a:r>
            <a:r>
              <a:rPr lang="sk-SK" dirty="0" smtClean="0"/>
              <a:t>.</a:t>
            </a:r>
            <a:endParaRPr lang="sk-SK" dirty="0"/>
          </a:p>
          <a:p>
            <a:r>
              <a:rPr lang="sk-SK" dirty="0"/>
              <a:t>Poslaním a povinnosťou ozbrojených síl je podieľať sa na plnení úloh v čase výnimočného stavu alebo núdzového stavu, </a:t>
            </a:r>
            <a:r>
              <a:rPr lang="sk-SK" dirty="0" smtClean="0"/>
              <a:t>pri </a:t>
            </a:r>
            <a:r>
              <a:rPr lang="sk-SK" dirty="0"/>
              <a:t>ktorom sú ohrozené životy a zdravie osôb alebo majetok a pri odstraňovaní jeho následkov</a:t>
            </a:r>
            <a:r>
              <a:rPr lang="sk-SK" dirty="0" smtClean="0"/>
              <a:t>.</a:t>
            </a:r>
            <a:endParaRPr lang="sk-SK" dirty="0"/>
          </a:p>
          <a:p>
            <a:r>
              <a:rPr lang="sk-SK" dirty="0"/>
              <a:t>Ozbrojené sily v rámci poskytovania humanitárnej pomoci a v rámci vojenských cvičení plnia úlohy aj mimo územia Slovenskej republiky; ak to vyplýva zo záväzkov z medzinárodných zmlúv, ktorými je Slovenská republika viazaná, plnia tiež úlohy v mierových pozorovateľských misiách </a:t>
            </a:r>
            <a:r>
              <a:rPr lang="sk-SK" dirty="0" smtClean="0"/>
              <a:t>OSN, </a:t>
            </a:r>
            <a:r>
              <a:rPr lang="sk-SK" dirty="0"/>
              <a:t>Organizácie pre bezpečnosť a spoluprácu v Európe a Európskej únie a úlohy vojenských misií medzinárodných organizácií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8A8-4BEC-4F95-B528-F5DFB664C43D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67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Použitie OS SR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571223"/>
            <a:ext cx="8596668" cy="4470139"/>
          </a:xfrm>
        </p:spPr>
        <p:txBody>
          <a:bodyPr>
            <a:normAutofit/>
          </a:bodyPr>
          <a:lstStyle/>
          <a:p>
            <a:r>
              <a:rPr lang="sk-SK" dirty="0" smtClean="0"/>
              <a:t>ochranu </a:t>
            </a:r>
            <a:r>
              <a:rPr lang="sk-SK" dirty="0"/>
              <a:t>štátnej hranice Slovenskej republiky</a:t>
            </a:r>
            <a:r>
              <a:rPr lang="sk-SK" dirty="0" smtClean="0"/>
              <a:t>,</a:t>
            </a:r>
          </a:p>
          <a:p>
            <a:r>
              <a:rPr lang="sk-SK" dirty="0" smtClean="0"/>
              <a:t>ochranu </a:t>
            </a:r>
            <a:r>
              <a:rPr lang="sk-SK" dirty="0"/>
              <a:t>a obranu stavieb a budov, ktoré boli určené rozhodnutím vlády Slovenskej republiky </a:t>
            </a:r>
            <a:r>
              <a:rPr lang="sk-SK" dirty="0" smtClean="0"/>
              <a:t>ako </a:t>
            </a:r>
            <a:r>
              <a:rPr lang="sk-SK" dirty="0"/>
              <a:t>objekty osobitnej dôležitosti alebo ďalšie dôležité objekty na obranu štátu, </a:t>
            </a:r>
            <a:endParaRPr lang="sk-SK" dirty="0" smtClean="0"/>
          </a:p>
          <a:p>
            <a:r>
              <a:rPr lang="sk-SK" dirty="0" smtClean="0"/>
              <a:t>odstraňovanie </a:t>
            </a:r>
            <a:r>
              <a:rPr lang="sk-SK" dirty="0"/>
              <a:t>následkov výnimočného stavu alebo núdzového </a:t>
            </a:r>
            <a:r>
              <a:rPr lang="sk-SK" dirty="0" smtClean="0"/>
              <a:t>stavu </a:t>
            </a:r>
            <a:r>
              <a:rPr lang="sk-SK" dirty="0"/>
              <a:t>a na riešenie mimoriadnych udalostí, </a:t>
            </a:r>
            <a:endParaRPr lang="sk-SK" baseline="30000" dirty="0"/>
          </a:p>
          <a:p>
            <a:r>
              <a:rPr lang="sk-SK" dirty="0" smtClean="0"/>
              <a:t>boj </a:t>
            </a:r>
            <a:r>
              <a:rPr lang="sk-SK" dirty="0"/>
              <a:t>proti terorizmu, </a:t>
            </a:r>
            <a:endParaRPr lang="sk-SK" dirty="0" smtClean="0"/>
          </a:p>
          <a:p>
            <a:r>
              <a:rPr lang="sk-SK" dirty="0" smtClean="0"/>
              <a:t>pátranie </a:t>
            </a:r>
            <a:r>
              <a:rPr lang="sk-SK" dirty="0"/>
              <a:t>po lietadlách a pri záchrane ľudských životov, </a:t>
            </a:r>
            <a:endParaRPr lang="sk-SK" baseline="30000" dirty="0"/>
          </a:p>
          <a:p>
            <a:r>
              <a:rPr lang="sk-SK" dirty="0" smtClean="0"/>
              <a:t>zabezpečenie </a:t>
            </a:r>
            <a:r>
              <a:rPr lang="sk-SK" dirty="0"/>
              <a:t>leteckej prepravy ústavných činiteľov určených vládou</a:t>
            </a:r>
            <a:r>
              <a:rPr lang="sk-SK" dirty="0" smtClean="0"/>
              <a:t>,</a:t>
            </a:r>
          </a:p>
          <a:p>
            <a:r>
              <a:rPr lang="sk-SK" dirty="0" smtClean="0"/>
              <a:t>zabezpečenie </a:t>
            </a:r>
            <a:r>
              <a:rPr lang="sk-SK" dirty="0"/>
              <a:t>leteckej zdravotníckej prepravy, </a:t>
            </a:r>
            <a:endParaRPr lang="sk-SK" dirty="0" smtClean="0"/>
          </a:p>
          <a:p>
            <a:r>
              <a:rPr lang="sk-SK" dirty="0" smtClean="0"/>
              <a:t>zabezpečenie </a:t>
            </a:r>
            <a:r>
              <a:rPr lang="sk-SK" dirty="0"/>
              <a:t>a vykonávanie leteckých navigačných služieb a riadenie špeciálnej letovej prevádzky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5C6-C4CE-4762-8CF6-B2FDF182A9D3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198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Riadenie v OS SR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3200" b="1" dirty="0"/>
              <a:t>Riadenie</a:t>
            </a:r>
            <a:r>
              <a:rPr lang="sk-SK" sz="3200" dirty="0"/>
              <a:t> ozbrojených síl je proces, v ktorom vláda a ministerstvo obrany v rozsahu svojej </a:t>
            </a:r>
            <a:r>
              <a:rPr lang="sk-SK" sz="3200" dirty="0" smtClean="0"/>
              <a:t>pôsobnosti: </a:t>
            </a:r>
          </a:p>
          <a:p>
            <a:pPr lvl="1"/>
            <a:r>
              <a:rPr lang="sk-SK" sz="3200" dirty="0" smtClean="0"/>
              <a:t>rozhodujú </a:t>
            </a:r>
            <a:r>
              <a:rPr lang="sk-SK" sz="3200" dirty="0"/>
              <a:t>o použití ozbrojených síl, </a:t>
            </a:r>
            <a:endParaRPr lang="sk-SK" sz="3200" dirty="0" smtClean="0"/>
          </a:p>
          <a:p>
            <a:pPr lvl="1"/>
            <a:r>
              <a:rPr lang="sk-SK" sz="3200" dirty="0" smtClean="0"/>
              <a:t>usmerňujú </a:t>
            </a:r>
            <a:r>
              <a:rPr lang="sk-SK" sz="3200" dirty="0"/>
              <a:t>činnosť ozbrojených síl, </a:t>
            </a:r>
            <a:endParaRPr lang="sk-SK" sz="3200" dirty="0" smtClean="0"/>
          </a:p>
          <a:p>
            <a:pPr lvl="1"/>
            <a:r>
              <a:rPr lang="sk-SK" sz="3200" dirty="0" smtClean="0"/>
              <a:t>určujú </a:t>
            </a:r>
            <a:r>
              <a:rPr lang="sk-SK" sz="3200" dirty="0"/>
              <a:t>celkové početné stavy vojakov a zamestnancov, </a:t>
            </a:r>
            <a:endParaRPr lang="sk-SK" sz="3200" dirty="0" smtClean="0"/>
          </a:p>
          <a:p>
            <a:pPr lvl="1"/>
            <a:r>
              <a:rPr lang="sk-SK" sz="3200" dirty="0"/>
              <a:t>u</a:t>
            </a:r>
            <a:r>
              <a:rPr lang="sk-SK" sz="3200" dirty="0" smtClean="0"/>
              <a:t>rčujú rozmiestnenie </a:t>
            </a:r>
            <a:r>
              <a:rPr lang="sk-SK" sz="3200" dirty="0"/>
              <a:t>ozbrojených </a:t>
            </a:r>
            <a:r>
              <a:rPr lang="sk-SK" sz="3200" dirty="0" smtClean="0"/>
              <a:t>síl,</a:t>
            </a:r>
            <a:endParaRPr lang="sk-SK" sz="3200" dirty="0"/>
          </a:p>
          <a:p>
            <a:pPr lvl="1"/>
            <a:r>
              <a:rPr lang="sk-SK" sz="3200" dirty="0" smtClean="0"/>
              <a:t>vo </a:t>
            </a:r>
            <a:r>
              <a:rPr lang="sk-SK" sz="3200" dirty="0"/>
              <a:t>vymedzenom rozsahu vykonávajú kontrolu ich činnosti.</a:t>
            </a: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B3D-B3BA-49C4-8BF1-54D2898B23AD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834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97700"/>
            <a:ext cx="10515600" cy="828094"/>
          </a:xfrm>
        </p:spPr>
        <p:txBody>
          <a:bodyPr/>
          <a:lstStyle/>
          <a:p>
            <a:r>
              <a:rPr lang="sk-SK" dirty="0" smtClean="0"/>
              <a:t>Ministerstvo obrany pri riadení OS SR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025793"/>
            <a:ext cx="10515600" cy="5695681"/>
          </a:xfrm>
        </p:spPr>
        <p:txBody>
          <a:bodyPr>
            <a:normAutofit fontScale="40000" lnSpcReduction="20000"/>
          </a:bodyPr>
          <a:lstStyle/>
          <a:p>
            <a:r>
              <a:rPr lang="sk-SK" sz="4000" dirty="0" smtClean="0"/>
              <a:t>spracúva </a:t>
            </a:r>
            <a:r>
              <a:rPr lang="sk-SK" sz="4000" dirty="0"/>
              <a:t>základné koncepčné dokumenty pre rozvoj a výstavbu ozbrojených síl, najmä Bezpečnostnú stratégiu Slovenskej republiky, Obrannú stratégiu Slovenskej republiky a Vojenskú stratégiu Slovenskej republiky a predkladá ich vláde, </a:t>
            </a:r>
            <a:endParaRPr lang="sk-SK" sz="4000" dirty="0" smtClean="0"/>
          </a:p>
          <a:p>
            <a:r>
              <a:rPr lang="sk-SK" sz="4000" dirty="0" smtClean="0"/>
              <a:t>spracúva </a:t>
            </a:r>
            <a:r>
              <a:rPr lang="sk-SK" sz="4000" dirty="0"/>
              <a:t>plány použitia ozbrojených síl alebo ich časti v čase vojny, vojnového stavu, výnimočného stavu a núdzového stavu v súčinnosti s Generálnym štábom ozbrojených síl </a:t>
            </a:r>
            <a:endParaRPr lang="sk-SK" sz="4000" dirty="0" smtClean="0"/>
          </a:p>
          <a:p>
            <a:r>
              <a:rPr lang="sk-SK" sz="4000" dirty="0" smtClean="0"/>
              <a:t>navrhuje </a:t>
            </a:r>
            <a:r>
              <a:rPr lang="sk-SK" sz="4000" dirty="0"/>
              <a:t>počty hlavných druhov vojenských zbraní, vojenských zbraňových systémov a bojovej techniky v súlade s potrebou zabezpečenia obrany Slovenskej republiky a bezpečnosti štátu a v súlade s medzinárodnými zmluvami, ktorými je Slovenská republika viazaná, </a:t>
            </a:r>
            <a:endParaRPr lang="sk-SK" sz="4000" dirty="0" smtClean="0"/>
          </a:p>
          <a:p>
            <a:r>
              <a:rPr lang="sk-SK" sz="4000" dirty="0" smtClean="0"/>
              <a:t>navrhuje </a:t>
            </a:r>
            <a:r>
              <a:rPr lang="sk-SK" sz="4000" dirty="0"/>
              <a:t>celkové početné stavy vojakov a zamestnancov v súlade s potrebami zabezpečenia obrany Slovenskej republiky a bezpečnosti štátu a s medzinárodnými zmluvami, ktorými je Slovenská republika viazaná, a predkladá ich vláde na rozhodnutie, </a:t>
            </a:r>
            <a:endParaRPr lang="sk-SK" sz="4000" dirty="0" smtClean="0"/>
          </a:p>
          <a:p>
            <a:r>
              <a:rPr lang="sk-SK" sz="4000" dirty="0" smtClean="0"/>
              <a:t>zodpovedá </a:t>
            </a:r>
            <a:r>
              <a:rPr lang="sk-SK" sz="4000" dirty="0"/>
              <a:t>za doplňovanie ozbrojených síl vojakmi a zamestnancami, </a:t>
            </a:r>
            <a:endParaRPr lang="sk-SK" sz="4000" dirty="0" smtClean="0"/>
          </a:p>
          <a:p>
            <a:r>
              <a:rPr lang="sk-SK" sz="4000" dirty="0" smtClean="0"/>
              <a:t>zabezpečuje </a:t>
            </a:r>
            <a:r>
              <a:rPr lang="sk-SK" sz="4000" dirty="0"/>
              <a:t>ozbrojené sily vojenským materiálom a bojovou technikou na plnenie úloh ozbrojených síl, </a:t>
            </a:r>
            <a:endParaRPr lang="sk-SK" sz="4000" dirty="0" smtClean="0"/>
          </a:p>
          <a:p>
            <a:r>
              <a:rPr lang="sk-SK" sz="4000" dirty="0" smtClean="0"/>
              <a:t>zodpovedá </a:t>
            </a:r>
            <a:r>
              <a:rPr lang="sk-SK" sz="4000" dirty="0"/>
              <a:t>za prípravu a riadenie mobilizácie ozbrojených síl, </a:t>
            </a:r>
            <a:endParaRPr lang="sk-SK" sz="4000" dirty="0" smtClean="0"/>
          </a:p>
          <a:p>
            <a:r>
              <a:rPr lang="sk-SK" sz="4000" dirty="0" smtClean="0"/>
              <a:t>vykonáva </a:t>
            </a:r>
            <a:r>
              <a:rPr lang="sk-SK" sz="4000" dirty="0"/>
              <a:t>vnútornú kontrolu v ozbrojených silách, </a:t>
            </a:r>
            <a:endParaRPr lang="sk-SK" sz="4000" dirty="0" smtClean="0"/>
          </a:p>
          <a:p>
            <a:r>
              <a:rPr lang="sk-SK" sz="4000" dirty="0" smtClean="0"/>
              <a:t>vykonáva </a:t>
            </a:r>
            <a:r>
              <a:rPr lang="sk-SK" sz="4000" dirty="0"/>
              <a:t>overovanie plnenia požiadaviek bezpečnosti vyhradených technických zariadení a technických zariadení používaných v ozbrojených silách, </a:t>
            </a:r>
            <a:endParaRPr lang="sk-SK" sz="4000" dirty="0" smtClean="0"/>
          </a:p>
          <a:p>
            <a:r>
              <a:rPr lang="sk-SK" sz="4000" i="1" dirty="0" smtClean="0"/>
              <a:t>spracúva </a:t>
            </a:r>
            <a:r>
              <a:rPr lang="sk-SK" sz="4000" i="1" dirty="0"/>
              <a:t>návrh na určenie ozbrojených síl na plnenie úloh zabezpečenia nedotknuteľnosti vzdušného priestoru Slovenskej republiky v rámci organizácie vzájomnej kolektívnej bezpečnosti, ktorej je Slovenská republika členom, a predkladá ho vláde,</a:t>
            </a:r>
            <a:r>
              <a:rPr lang="sk-SK" sz="4000" dirty="0"/>
              <a:t> </a:t>
            </a:r>
            <a:endParaRPr lang="sk-SK" sz="4000" dirty="0" smtClean="0"/>
          </a:p>
          <a:p>
            <a:r>
              <a:rPr lang="sk-SK" sz="4000" dirty="0" smtClean="0"/>
              <a:t>plní </a:t>
            </a:r>
            <a:r>
              <a:rPr lang="sk-SK" sz="4000" dirty="0"/>
              <a:t>ďalšie úlohy ustanovené osobitnými </a:t>
            </a:r>
            <a:r>
              <a:rPr lang="sk-SK" sz="4000" dirty="0" smtClean="0"/>
              <a:t>predpismi.</a:t>
            </a:r>
            <a:endParaRPr lang="sk-SK" sz="4000" dirty="0"/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6664-757B-41CD-B4F2-E2C2EE4E10B3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02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935641"/>
          </a:xfrm>
        </p:spPr>
        <p:txBody>
          <a:bodyPr/>
          <a:lstStyle/>
          <a:p>
            <a:r>
              <a:rPr lang="sk-SK" dirty="0" smtClean="0"/>
              <a:t>Vláda pri riadení OS SR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889876"/>
            <a:ext cx="10842938" cy="5420709"/>
          </a:xfrm>
        </p:spPr>
        <p:txBody>
          <a:bodyPr>
            <a:noAutofit/>
          </a:bodyPr>
          <a:lstStyle/>
          <a:p>
            <a:r>
              <a:rPr lang="sk-SK" dirty="0" smtClean="0"/>
              <a:t>schvaľuje </a:t>
            </a:r>
            <a:r>
              <a:rPr lang="sk-SK" dirty="0"/>
              <a:t>návrhy základných koncepčných dokumentov pre rozvoj a výstavbu ozbrojených síl, najmä Bezpečnostnú stratégiu Slovenskej republiky, Obrannú stratégiu Slovenskej republiky a Vojenskú stratégiu Slovenskej republiky a predkladá ich Národnej rade Slovenskej republiky, </a:t>
            </a:r>
            <a:endParaRPr lang="sk-SK" dirty="0" smtClean="0"/>
          </a:p>
          <a:p>
            <a:r>
              <a:rPr lang="sk-SK" dirty="0" smtClean="0"/>
              <a:t>rozhoduje </a:t>
            </a:r>
            <a:r>
              <a:rPr lang="sk-SK" dirty="0"/>
              <a:t>o plánoch na použitie ozbrojených síl v čase vojny, vojnového stavu, výnimočného stavu a núdzového stavu, ak tento zákon neustanovuje inak, </a:t>
            </a:r>
            <a:endParaRPr lang="sk-SK" dirty="0" smtClean="0"/>
          </a:p>
          <a:p>
            <a:r>
              <a:rPr lang="sk-SK" dirty="0" smtClean="0"/>
              <a:t>rozhoduje </a:t>
            </a:r>
            <a:r>
              <a:rPr lang="sk-SK" dirty="0"/>
              <a:t>o rozmiestnení zväzkov, útvarov, úradov a zariadení ozbrojených síl a o celkových početných stavoch vojakov a zamestnancov v súlade s potrebami zabezpečenia obrany Slovenskej republiky, ako aj v súlade s medzinárodnými zmluvami, ktorými je Slovenská republika viazaná, ak tento zákon neustanovuje inak, </a:t>
            </a:r>
            <a:endParaRPr lang="sk-SK" dirty="0" smtClean="0"/>
          </a:p>
          <a:p>
            <a:r>
              <a:rPr lang="sk-SK" dirty="0" smtClean="0"/>
              <a:t>rozhoduje </a:t>
            </a:r>
            <a:r>
              <a:rPr lang="sk-SK" dirty="0"/>
              <a:t>o počtoch hlavných druhov vojenských zbraní a vojenských zbraňových systémov a bojovej techniky v súlade s potrebami zabezpečenia obrany Slovenskej republiky a bezpečnosti štátu a medzinárodnými zmluvami, ktorými je Slovenská republika viazaná, </a:t>
            </a:r>
            <a:endParaRPr lang="sk-SK" dirty="0" smtClean="0"/>
          </a:p>
          <a:p>
            <a:r>
              <a:rPr lang="sk-SK" dirty="0" smtClean="0"/>
              <a:t>rozhoduje </a:t>
            </a:r>
            <a:r>
              <a:rPr lang="sk-SK" dirty="0"/>
              <a:t>v ustanovenom rozsahu o použití vojakov, </a:t>
            </a:r>
            <a:endParaRPr lang="sk-SK" dirty="0" smtClean="0"/>
          </a:p>
          <a:p>
            <a:r>
              <a:rPr lang="sk-SK" dirty="0" smtClean="0"/>
              <a:t>určuje </a:t>
            </a:r>
            <a:r>
              <a:rPr lang="sk-SK" dirty="0"/>
              <a:t>ústavných činiteľov, pre ktorých ozbrojené sily zabezpečujú leteckú prepravu, </a:t>
            </a:r>
            <a:endParaRPr lang="sk-SK" dirty="0" smtClean="0"/>
          </a:p>
          <a:p>
            <a:r>
              <a:rPr lang="sk-SK" i="1" dirty="0" smtClean="0"/>
              <a:t>schvaľuje </a:t>
            </a:r>
            <a:r>
              <a:rPr lang="sk-SK" i="1" dirty="0"/>
              <a:t>návrh na určenie ozbrojených síl na plnenie úloh zabezpečenia nedotknuteľnosti vzdušného priestoru Slovenskej republiky v rámci organizácie vzájomnej kolektívnej bezpečnosti, ktorej je Slovenská republika členom, a predkladá ho Národnej rade Slovenskej republiky na rozhodnutie</a:t>
            </a:r>
            <a:r>
              <a:rPr lang="sk-SK" i="1" dirty="0" smtClean="0"/>
              <a:t>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CC34-9F5A-4E43-827E-69E7643D58BF}" type="datetime1">
              <a:rPr lang="sk-SK" smtClean="0"/>
              <a:t>19.1.2014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856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Velenie v OS SR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700011"/>
            <a:ext cx="8596668" cy="4341351"/>
          </a:xfrm>
        </p:spPr>
        <p:txBody>
          <a:bodyPr>
            <a:normAutofit/>
          </a:bodyPr>
          <a:lstStyle/>
          <a:p>
            <a:r>
              <a:rPr lang="sk-SK" dirty="0" smtClean="0"/>
              <a:t>Velenie </a:t>
            </a:r>
            <a:r>
              <a:rPr lang="sk-SK" dirty="0"/>
              <a:t>ozbrojeným silám je proces, v ktorom veliteľ vydáva v rozsahu svojej pôsobnosti vojenské rozkazy na zabezpečenie plnenia úloh ozbrojených síl.</a:t>
            </a:r>
            <a:br>
              <a:rPr lang="sk-SK" dirty="0"/>
            </a:br>
            <a:endParaRPr lang="sk-SK" dirty="0"/>
          </a:p>
          <a:p>
            <a:r>
              <a:rPr lang="sk-SK" dirty="0" smtClean="0"/>
              <a:t>Ozbrojeným </a:t>
            </a:r>
            <a:r>
              <a:rPr lang="sk-SK" dirty="0"/>
              <a:t>silám v rozsahu svojej pôsobnosti </a:t>
            </a:r>
            <a:r>
              <a:rPr lang="sk-SK" dirty="0" smtClean="0"/>
              <a:t>velí:</a:t>
            </a:r>
          </a:p>
          <a:p>
            <a:pPr lvl="1"/>
            <a:r>
              <a:rPr lang="sk-SK" dirty="0" smtClean="0"/>
              <a:t>prezident </a:t>
            </a:r>
            <a:r>
              <a:rPr lang="sk-SK" dirty="0"/>
              <a:t>Slovenskej republiky, </a:t>
            </a:r>
            <a:endParaRPr lang="sk-SK" dirty="0" smtClean="0"/>
          </a:p>
          <a:p>
            <a:pPr lvl="1"/>
            <a:r>
              <a:rPr lang="sk-SK" dirty="0" smtClean="0"/>
              <a:t>náčelník </a:t>
            </a:r>
            <a:r>
              <a:rPr lang="sk-SK" dirty="0"/>
              <a:t>generálneho štábu, </a:t>
            </a:r>
            <a:endParaRPr lang="sk-SK" dirty="0" smtClean="0"/>
          </a:p>
          <a:p>
            <a:pPr lvl="1"/>
            <a:r>
              <a:rPr lang="sk-SK" dirty="0" smtClean="0"/>
              <a:t>ostatní </a:t>
            </a:r>
            <a:r>
              <a:rPr lang="sk-SK" dirty="0"/>
              <a:t>ustanovení velitelia, </a:t>
            </a:r>
            <a:endParaRPr lang="sk-SK" dirty="0" smtClean="0"/>
          </a:p>
          <a:p>
            <a:pPr lvl="1"/>
            <a:r>
              <a:rPr lang="sk-SK" i="1" dirty="0" smtClean="0"/>
              <a:t>veliteľ </a:t>
            </a:r>
            <a:r>
              <a:rPr lang="sk-SK" i="1" dirty="0"/>
              <a:t>organizácie vzájomnej kolektívnej bezpečnosti, ktorej je Slovenská republika </a:t>
            </a:r>
            <a:r>
              <a:rPr lang="sk-SK" i="1" dirty="0" smtClean="0"/>
              <a:t>členom.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6DCC-2495-4EBA-9078-AD588A1FF6E9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265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Prezident Slovenskej republiky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vydáva </a:t>
            </a:r>
            <a:r>
              <a:rPr lang="sk-SK" dirty="0"/>
              <a:t>vojenské rozkazy ozbrojeným silám, </a:t>
            </a:r>
            <a:endParaRPr lang="sk-SK" dirty="0" smtClean="0"/>
          </a:p>
          <a:p>
            <a:r>
              <a:rPr lang="sk-SK" dirty="0" smtClean="0"/>
              <a:t>schvaľuje </a:t>
            </a:r>
            <a:r>
              <a:rPr lang="sk-SK" dirty="0"/>
              <a:t>a vydáva základné vojenské poriadky</a:t>
            </a:r>
            <a:r>
              <a:rPr lang="sk-SK" dirty="0" smtClean="0"/>
              <a:t>,</a:t>
            </a:r>
          </a:p>
          <a:p>
            <a:r>
              <a:rPr lang="sk-SK" dirty="0" smtClean="0"/>
              <a:t>schvaľuje </a:t>
            </a:r>
            <a:r>
              <a:rPr lang="sk-SK" dirty="0"/>
              <a:t>a vydáva organizačný poriadok Vojenskej kancelárie prezidenta Slovenskej republiky, </a:t>
            </a:r>
            <a:endParaRPr lang="sk-SK" dirty="0" smtClean="0"/>
          </a:p>
          <a:p>
            <a:r>
              <a:rPr lang="sk-SK" dirty="0" smtClean="0"/>
              <a:t>zapožičiava </a:t>
            </a:r>
            <a:r>
              <a:rPr lang="sk-SK" dirty="0"/>
              <a:t>čestné alebo historické názvy vojenským útvarom a vojenským zväzkom, </a:t>
            </a:r>
            <a:endParaRPr lang="sk-SK" dirty="0" smtClean="0"/>
          </a:p>
          <a:p>
            <a:r>
              <a:rPr lang="sk-SK" dirty="0" smtClean="0"/>
              <a:t>zapožičiava </a:t>
            </a:r>
            <a:r>
              <a:rPr lang="sk-SK" dirty="0"/>
              <a:t>vojenským útvarom a vojenským zväzkom bojové zástavy, </a:t>
            </a:r>
            <a:endParaRPr lang="sk-SK" dirty="0" smtClean="0"/>
          </a:p>
          <a:p>
            <a:r>
              <a:rPr lang="sk-SK" dirty="0" smtClean="0"/>
              <a:t>na </a:t>
            </a:r>
            <a:r>
              <a:rPr lang="sk-SK" dirty="0"/>
              <a:t>návrh ministra obrany vymenúva a odvoláva náčelníka Vojenskej kancelárie prezidenta Slovenskej republiky, ktorý je mu podriadený a zodpovedá mu za výkon svojej funkcie.</a:t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3498-0DF5-4585-AB9A-C19ECB7CC7F4}" type="datetime1">
              <a:rPr lang="sk-SK" smtClean="0"/>
              <a:t>19.1.2014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212959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1076</Words>
  <Application>Microsoft Office PowerPoint</Application>
  <PresentationFormat>Širokouhlá</PresentationFormat>
  <Paragraphs>115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Fazeta</vt:lpstr>
      <vt:lpstr>Právne zakotvenie OS SR,  organizačná štruktúra OS SR, úlohy a použitie OS SR,  riadenie a velenie v OS SR, vojenská zbraň a jej použite.</vt:lpstr>
      <vt:lpstr>Obsah</vt:lpstr>
      <vt:lpstr>Úlohy OS SR</vt:lpstr>
      <vt:lpstr>Použitie OS SR</vt:lpstr>
      <vt:lpstr>Riadenie v OS SR</vt:lpstr>
      <vt:lpstr>Ministerstvo obrany pri riadení OS SR</vt:lpstr>
      <vt:lpstr>Vláda pri riadení OS SR</vt:lpstr>
      <vt:lpstr>Velenie v OS SR</vt:lpstr>
      <vt:lpstr>Prezident Slovenskej republiky</vt:lpstr>
      <vt:lpstr>Náčelník generálneho štábu</vt:lpstr>
      <vt:lpstr>Veliteľ organizácie vzájomnej kolektívnej bezpečnosti</vt:lpstr>
      <vt:lpstr>Vojenská zbraň</vt:lpstr>
      <vt:lpstr>Zdroje</vt:lpstr>
      <vt:lpstr>Otázky???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Terézia Švajlenová</dc:creator>
  <cp:lastModifiedBy>Terézia Švajlenová</cp:lastModifiedBy>
  <cp:revision>9</cp:revision>
  <dcterms:created xsi:type="dcterms:W3CDTF">2014-01-19T20:56:50Z</dcterms:created>
  <dcterms:modified xsi:type="dcterms:W3CDTF">2014-01-19T22:28:00Z</dcterms:modified>
</cp:coreProperties>
</file>