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5" autoAdjust="0"/>
    <p:restoredTop sz="94660"/>
  </p:normalViewPr>
  <p:slideViewPr>
    <p:cSldViewPr snapToGrid="0">
      <p:cViewPr varScale="1">
        <p:scale>
          <a:sx n="37" d="100"/>
          <a:sy n="37" d="100"/>
        </p:scale>
        <p:origin x="-93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4EC2E-9D5F-495D-B212-26BD9211784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2B14A4-BFFA-49A3-A6F1-171E8DDF1D57}">
      <dgm:prSet/>
      <dgm:spPr/>
      <dgm:t>
        <a:bodyPr/>
        <a:lstStyle/>
        <a:p>
          <a:r>
            <a:rPr lang="sk-SK" dirty="0">
              <a:latin typeface="Bookman Old Style" panose="02050604050505020204" pitchFamily="18" charset="0"/>
            </a:rPr>
            <a:t>Simulátor</a:t>
          </a:r>
          <a:endParaRPr lang="en-US" dirty="0">
            <a:latin typeface="Bookman Old Style" panose="02050604050505020204" pitchFamily="18" charset="0"/>
          </a:endParaRPr>
        </a:p>
      </dgm:t>
    </dgm:pt>
    <dgm:pt modelId="{99A073E2-65E8-49FE-BF0B-8FD269F704ED}" type="parTrans" cxnId="{71DB0435-D5AD-4911-9126-27F1383CAB07}">
      <dgm:prSet/>
      <dgm:spPr/>
      <dgm:t>
        <a:bodyPr/>
        <a:lstStyle/>
        <a:p>
          <a:endParaRPr lang="en-US"/>
        </a:p>
      </dgm:t>
    </dgm:pt>
    <dgm:pt modelId="{010A11FE-AFBC-4670-BDC1-B2E49897270F}" type="sibTrans" cxnId="{71DB0435-D5AD-4911-9126-27F1383CAB07}">
      <dgm:prSet/>
      <dgm:spPr/>
      <dgm:t>
        <a:bodyPr/>
        <a:lstStyle/>
        <a:p>
          <a:endParaRPr lang="en-US"/>
        </a:p>
      </dgm:t>
    </dgm:pt>
    <dgm:pt modelId="{6F450CAB-6C6B-460B-9AFC-E43B37E93FBF}">
      <dgm:prSet/>
      <dgm:spPr/>
      <dgm:t>
        <a:bodyPr/>
        <a:lstStyle/>
        <a:p>
          <a:r>
            <a:rPr lang="sk-SK" dirty="0">
              <a:latin typeface="Bookman Old Style" panose="02050604050505020204" pitchFamily="18" charset="0"/>
            </a:rPr>
            <a:t>Simulačné centrum AOS a PVO</a:t>
          </a:r>
          <a:endParaRPr lang="en-US" dirty="0">
            <a:latin typeface="Bookman Old Style" panose="02050604050505020204" pitchFamily="18" charset="0"/>
          </a:endParaRPr>
        </a:p>
      </dgm:t>
    </dgm:pt>
    <dgm:pt modelId="{224253A7-0140-40F4-967A-97B487DCEE6C}" type="parTrans" cxnId="{3FBA4D26-6FC7-4EA4-81C8-6A9EB86EE3F7}">
      <dgm:prSet/>
      <dgm:spPr/>
      <dgm:t>
        <a:bodyPr/>
        <a:lstStyle/>
        <a:p>
          <a:endParaRPr lang="en-US"/>
        </a:p>
      </dgm:t>
    </dgm:pt>
    <dgm:pt modelId="{7B003721-9A98-4634-ADF0-6358932E6082}" type="sibTrans" cxnId="{3FBA4D26-6FC7-4EA4-81C8-6A9EB86EE3F7}">
      <dgm:prSet/>
      <dgm:spPr/>
      <dgm:t>
        <a:bodyPr/>
        <a:lstStyle/>
        <a:p>
          <a:endParaRPr lang="en-US"/>
        </a:p>
      </dgm:t>
    </dgm:pt>
    <dgm:pt modelId="{F698AAE5-6346-4869-B648-8A0280D711CC}">
      <dgm:prSet/>
      <dgm:spPr/>
      <dgm:t>
        <a:bodyPr/>
        <a:lstStyle/>
        <a:p>
          <a:r>
            <a:rPr lang="sk-SK" dirty="0" err="1">
              <a:latin typeface="Bookman Old Style" panose="02050604050505020204" pitchFamily="18" charset="0"/>
            </a:rPr>
            <a:t>Letvis</a:t>
          </a:r>
          <a:endParaRPr lang="en-US" dirty="0">
            <a:latin typeface="Bookman Old Style" panose="02050604050505020204" pitchFamily="18" charset="0"/>
          </a:endParaRPr>
        </a:p>
      </dgm:t>
    </dgm:pt>
    <dgm:pt modelId="{521E40A9-D29C-432D-A4C6-A3A84A299B56}" type="parTrans" cxnId="{A5894B50-EBC1-45EA-BB67-449F2614F898}">
      <dgm:prSet/>
      <dgm:spPr/>
      <dgm:t>
        <a:bodyPr/>
        <a:lstStyle/>
        <a:p>
          <a:endParaRPr lang="en-US"/>
        </a:p>
      </dgm:t>
    </dgm:pt>
    <dgm:pt modelId="{D29C5617-C658-4BB4-83A9-77BC4FBF7F88}" type="sibTrans" cxnId="{A5894B50-EBC1-45EA-BB67-449F2614F898}">
      <dgm:prSet/>
      <dgm:spPr/>
      <dgm:t>
        <a:bodyPr/>
        <a:lstStyle/>
        <a:p>
          <a:endParaRPr lang="en-US"/>
        </a:p>
      </dgm:t>
    </dgm:pt>
    <dgm:pt modelId="{3283E787-74F5-4D1F-B19A-D3D0011DEC81}">
      <dgm:prSet/>
      <dgm:spPr/>
      <dgm:t>
        <a:bodyPr/>
        <a:lstStyle/>
        <a:p>
          <a:r>
            <a:rPr lang="sk-SK" dirty="0">
              <a:latin typeface="Bookman Old Style" panose="02050604050505020204" pitchFamily="18" charset="0"/>
            </a:rPr>
            <a:t>HIFI SIMU</a:t>
          </a:r>
          <a:endParaRPr lang="en-US" dirty="0">
            <a:latin typeface="Bookman Old Style" panose="02050604050505020204" pitchFamily="18" charset="0"/>
          </a:endParaRPr>
        </a:p>
      </dgm:t>
    </dgm:pt>
    <dgm:pt modelId="{A779117D-E7B4-4C53-83FD-7B57D354F70B}" type="parTrans" cxnId="{34725586-C567-436E-9105-5BE19B5198C9}">
      <dgm:prSet/>
      <dgm:spPr/>
      <dgm:t>
        <a:bodyPr/>
        <a:lstStyle/>
        <a:p>
          <a:endParaRPr lang="en-US"/>
        </a:p>
      </dgm:t>
    </dgm:pt>
    <dgm:pt modelId="{DF1977D3-EFE8-4AF5-A5E8-C99BA43CB13A}" type="sibTrans" cxnId="{34725586-C567-436E-9105-5BE19B5198C9}">
      <dgm:prSet/>
      <dgm:spPr/>
      <dgm:t>
        <a:bodyPr/>
        <a:lstStyle/>
        <a:p>
          <a:endParaRPr lang="en-US"/>
        </a:p>
      </dgm:t>
    </dgm:pt>
    <dgm:pt modelId="{06D5BC72-26C0-4BFE-A742-7C236231EC9F}">
      <dgm:prSet/>
      <dgm:spPr/>
      <dgm:t>
        <a:bodyPr/>
        <a:lstStyle/>
        <a:p>
          <a:r>
            <a:rPr lang="sk-SK" dirty="0">
              <a:latin typeface="Bookman Old Style" panose="02050604050505020204" pitchFamily="18" charset="0"/>
            </a:rPr>
            <a:t>X-AVION</a:t>
          </a:r>
          <a:endParaRPr lang="en-US" dirty="0">
            <a:latin typeface="Bookman Old Style" panose="02050604050505020204" pitchFamily="18" charset="0"/>
          </a:endParaRPr>
        </a:p>
      </dgm:t>
    </dgm:pt>
    <dgm:pt modelId="{1576F30C-FB92-46F6-81D1-3DC07F65E0D4}" type="parTrans" cxnId="{800131BA-59A7-4BE3-B49A-A4468B219DED}">
      <dgm:prSet/>
      <dgm:spPr/>
      <dgm:t>
        <a:bodyPr/>
        <a:lstStyle/>
        <a:p>
          <a:endParaRPr lang="en-US"/>
        </a:p>
      </dgm:t>
    </dgm:pt>
    <dgm:pt modelId="{607D639E-D046-4D75-8740-F8744540000E}" type="sibTrans" cxnId="{800131BA-59A7-4BE3-B49A-A4468B219DED}">
      <dgm:prSet/>
      <dgm:spPr/>
      <dgm:t>
        <a:bodyPr/>
        <a:lstStyle/>
        <a:p>
          <a:endParaRPr lang="en-US"/>
        </a:p>
      </dgm:t>
    </dgm:pt>
    <dgm:pt modelId="{04C761C8-40AA-4D31-A7EA-ECC09793B777}">
      <dgm:prSet/>
      <dgm:spPr/>
      <dgm:t>
        <a:bodyPr/>
        <a:lstStyle/>
        <a:p>
          <a:r>
            <a:rPr lang="sk-SK" dirty="0">
              <a:latin typeface="Bookman Old Style" panose="02050604050505020204" pitchFamily="18" charset="0"/>
            </a:rPr>
            <a:t>PLRK-S10M</a:t>
          </a:r>
          <a:endParaRPr lang="en-US" dirty="0">
            <a:latin typeface="Bookman Old Style" panose="02050604050505020204" pitchFamily="18" charset="0"/>
          </a:endParaRPr>
        </a:p>
      </dgm:t>
    </dgm:pt>
    <dgm:pt modelId="{2EA0FC68-371D-48E6-825E-BEE9FE503C8D}" type="parTrans" cxnId="{B2D0F2F0-A314-40E4-AEF0-B481B8D951A5}">
      <dgm:prSet/>
      <dgm:spPr/>
      <dgm:t>
        <a:bodyPr/>
        <a:lstStyle/>
        <a:p>
          <a:endParaRPr lang="en-US"/>
        </a:p>
      </dgm:t>
    </dgm:pt>
    <dgm:pt modelId="{1B556DAE-FF4A-4910-8E94-807318F0AF0B}" type="sibTrans" cxnId="{B2D0F2F0-A314-40E4-AEF0-B481B8D951A5}">
      <dgm:prSet/>
      <dgm:spPr/>
      <dgm:t>
        <a:bodyPr/>
        <a:lstStyle/>
        <a:p>
          <a:endParaRPr lang="en-US"/>
        </a:p>
      </dgm:t>
    </dgm:pt>
    <dgm:pt modelId="{F8D386EA-2138-4BAB-B342-0728F04F7A49}" type="pres">
      <dgm:prSet presAssocID="{1404EC2E-9D5F-495D-B212-26BD921178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B9DBD889-AD3F-44C7-A605-93A6D73C9BAF}" type="pres">
      <dgm:prSet presAssocID="{202B14A4-BFFA-49A3-A6F1-171E8DDF1D5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1F93D8D-605F-4CA1-9F4C-B8AC72104978}" type="pres">
      <dgm:prSet presAssocID="{010A11FE-AFBC-4670-BDC1-B2E49897270F}" presName="spacer" presStyleCnt="0"/>
      <dgm:spPr/>
    </dgm:pt>
    <dgm:pt modelId="{0CFD77E4-78D1-4496-83BF-A17FDF283B4D}" type="pres">
      <dgm:prSet presAssocID="{6F450CAB-6C6B-460B-9AFC-E43B37E93FBF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D0DE075-9312-461B-9323-D5CC0E1867C4}" type="pres">
      <dgm:prSet presAssocID="{7B003721-9A98-4634-ADF0-6358932E6082}" presName="spacer" presStyleCnt="0"/>
      <dgm:spPr/>
    </dgm:pt>
    <dgm:pt modelId="{D8487C8B-1A34-472A-9701-0534052F69F9}" type="pres">
      <dgm:prSet presAssocID="{F698AAE5-6346-4869-B648-8A0280D711CC}" presName="parentText" presStyleLbl="node1" presStyleIdx="2" presStyleCnt="6" custLinFactNeighborX="123" custLinFactNeighborY="71158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75C1851-DBC8-4EFB-B80F-32379268B2B5}" type="pres">
      <dgm:prSet presAssocID="{D29C5617-C658-4BB4-83A9-77BC4FBF7F88}" presName="spacer" presStyleCnt="0"/>
      <dgm:spPr/>
    </dgm:pt>
    <dgm:pt modelId="{69246FCA-989F-4B98-89F5-8A280F4CDB2E}" type="pres">
      <dgm:prSet presAssocID="{3283E787-74F5-4D1F-B19A-D3D0011DEC8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8DA92FA-27F6-4E04-A55E-52582DFB90EC}" type="pres">
      <dgm:prSet presAssocID="{DF1977D3-EFE8-4AF5-A5E8-C99BA43CB13A}" presName="spacer" presStyleCnt="0"/>
      <dgm:spPr/>
    </dgm:pt>
    <dgm:pt modelId="{AB7DEDD6-7A5A-4A4B-9B74-8A53ACF9244A}" type="pres">
      <dgm:prSet presAssocID="{06D5BC72-26C0-4BFE-A742-7C236231EC9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90F687A-A8E5-46C8-AD4B-B6AA75339547}" type="pres">
      <dgm:prSet presAssocID="{607D639E-D046-4D75-8740-F8744540000E}" presName="spacer" presStyleCnt="0"/>
      <dgm:spPr/>
    </dgm:pt>
    <dgm:pt modelId="{260BD4B7-4473-4FC1-AAC0-1104B283D68E}" type="pres">
      <dgm:prSet presAssocID="{04C761C8-40AA-4D31-A7EA-ECC09793B77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E7937B91-6B29-48AE-A3A6-25ED28A99EBB}" type="presOf" srcId="{06D5BC72-26C0-4BFE-A742-7C236231EC9F}" destId="{AB7DEDD6-7A5A-4A4B-9B74-8A53ACF9244A}" srcOrd="0" destOrd="0" presId="urn:microsoft.com/office/officeart/2005/8/layout/vList2"/>
    <dgm:cxn modelId="{800131BA-59A7-4BE3-B49A-A4468B219DED}" srcId="{1404EC2E-9D5F-495D-B212-26BD92117849}" destId="{06D5BC72-26C0-4BFE-A742-7C236231EC9F}" srcOrd="4" destOrd="0" parTransId="{1576F30C-FB92-46F6-81D1-3DC07F65E0D4}" sibTransId="{607D639E-D046-4D75-8740-F8744540000E}"/>
    <dgm:cxn modelId="{71DB0435-D5AD-4911-9126-27F1383CAB07}" srcId="{1404EC2E-9D5F-495D-B212-26BD92117849}" destId="{202B14A4-BFFA-49A3-A6F1-171E8DDF1D57}" srcOrd="0" destOrd="0" parTransId="{99A073E2-65E8-49FE-BF0B-8FD269F704ED}" sibTransId="{010A11FE-AFBC-4670-BDC1-B2E49897270F}"/>
    <dgm:cxn modelId="{E1643F57-97FB-4687-AA43-6AE7E4F9DDC0}" type="presOf" srcId="{6F450CAB-6C6B-460B-9AFC-E43B37E93FBF}" destId="{0CFD77E4-78D1-4496-83BF-A17FDF283B4D}" srcOrd="0" destOrd="0" presId="urn:microsoft.com/office/officeart/2005/8/layout/vList2"/>
    <dgm:cxn modelId="{2BC8B5B6-93DF-43CE-9358-98B7FB2AF699}" type="presOf" srcId="{04C761C8-40AA-4D31-A7EA-ECC09793B777}" destId="{260BD4B7-4473-4FC1-AAC0-1104B283D68E}" srcOrd="0" destOrd="0" presId="urn:microsoft.com/office/officeart/2005/8/layout/vList2"/>
    <dgm:cxn modelId="{B2D0F2F0-A314-40E4-AEF0-B481B8D951A5}" srcId="{1404EC2E-9D5F-495D-B212-26BD92117849}" destId="{04C761C8-40AA-4D31-A7EA-ECC09793B777}" srcOrd="5" destOrd="0" parTransId="{2EA0FC68-371D-48E6-825E-BEE9FE503C8D}" sibTransId="{1B556DAE-FF4A-4910-8E94-807318F0AF0B}"/>
    <dgm:cxn modelId="{A7992C28-FBF1-4EF7-B231-DDC9CFAE2FBD}" type="presOf" srcId="{1404EC2E-9D5F-495D-B212-26BD92117849}" destId="{F8D386EA-2138-4BAB-B342-0728F04F7A49}" srcOrd="0" destOrd="0" presId="urn:microsoft.com/office/officeart/2005/8/layout/vList2"/>
    <dgm:cxn modelId="{3FBA4D26-6FC7-4EA4-81C8-6A9EB86EE3F7}" srcId="{1404EC2E-9D5F-495D-B212-26BD92117849}" destId="{6F450CAB-6C6B-460B-9AFC-E43B37E93FBF}" srcOrd="1" destOrd="0" parTransId="{224253A7-0140-40F4-967A-97B487DCEE6C}" sibTransId="{7B003721-9A98-4634-ADF0-6358932E6082}"/>
    <dgm:cxn modelId="{A5894B50-EBC1-45EA-BB67-449F2614F898}" srcId="{1404EC2E-9D5F-495D-B212-26BD92117849}" destId="{F698AAE5-6346-4869-B648-8A0280D711CC}" srcOrd="2" destOrd="0" parTransId="{521E40A9-D29C-432D-A4C6-A3A84A299B56}" sibTransId="{D29C5617-C658-4BB4-83A9-77BC4FBF7F88}"/>
    <dgm:cxn modelId="{34725586-C567-436E-9105-5BE19B5198C9}" srcId="{1404EC2E-9D5F-495D-B212-26BD92117849}" destId="{3283E787-74F5-4D1F-B19A-D3D0011DEC81}" srcOrd="3" destOrd="0" parTransId="{A779117D-E7B4-4C53-83FD-7B57D354F70B}" sibTransId="{DF1977D3-EFE8-4AF5-A5E8-C99BA43CB13A}"/>
    <dgm:cxn modelId="{F3653BBB-F39F-4F7B-81B2-96FBE2BDF8F0}" type="presOf" srcId="{F698AAE5-6346-4869-B648-8A0280D711CC}" destId="{D8487C8B-1A34-472A-9701-0534052F69F9}" srcOrd="0" destOrd="0" presId="urn:microsoft.com/office/officeart/2005/8/layout/vList2"/>
    <dgm:cxn modelId="{EE370A7F-4185-4E30-971D-BB538BF2815E}" type="presOf" srcId="{202B14A4-BFFA-49A3-A6F1-171E8DDF1D57}" destId="{B9DBD889-AD3F-44C7-A605-93A6D73C9BAF}" srcOrd="0" destOrd="0" presId="urn:microsoft.com/office/officeart/2005/8/layout/vList2"/>
    <dgm:cxn modelId="{41ECA976-44B2-4DAD-B7B5-74794439248C}" type="presOf" srcId="{3283E787-74F5-4D1F-B19A-D3D0011DEC81}" destId="{69246FCA-989F-4B98-89F5-8A280F4CDB2E}" srcOrd="0" destOrd="0" presId="urn:microsoft.com/office/officeart/2005/8/layout/vList2"/>
    <dgm:cxn modelId="{FC4377B4-23BF-4219-AB57-1247D83C8809}" type="presParOf" srcId="{F8D386EA-2138-4BAB-B342-0728F04F7A49}" destId="{B9DBD889-AD3F-44C7-A605-93A6D73C9BAF}" srcOrd="0" destOrd="0" presId="urn:microsoft.com/office/officeart/2005/8/layout/vList2"/>
    <dgm:cxn modelId="{6E938D5F-1AFE-442B-8D93-54C43541DE7D}" type="presParOf" srcId="{F8D386EA-2138-4BAB-B342-0728F04F7A49}" destId="{E1F93D8D-605F-4CA1-9F4C-B8AC72104978}" srcOrd="1" destOrd="0" presId="urn:microsoft.com/office/officeart/2005/8/layout/vList2"/>
    <dgm:cxn modelId="{3AE573EE-F0CA-4FD1-B56D-F97754B1DD8F}" type="presParOf" srcId="{F8D386EA-2138-4BAB-B342-0728F04F7A49}" destId="{0CFD77E4-78D1-4496-83BF-A17FDF283B4D}" srcOrd="2" destOrd="0" presId="urn:microsoft.com/office/officeart/2005/8/layout/vList2"/>
    <dgm:cxn modelId="{C0817191-6E2B-4DF8-AE24-016D69986A8F}" type="presParOf" srcId="{F8D386EA-2138-4BAB-B342-0728F04F7A49}" destId="{8D0DE075-9312-461B-9323-D5CC0E1867C4}" srcOrd="3" destOrd="0" presId="urn:microsoft.com/office/officeart/2005/8/layout/vList2"/>
    <dgm:cxn modelId="{CA638336-D056-4346-B922-57C7DF6E891D}" type="presParOf" srcId="{F8D386EA-2138-4BAB-B342-0728F04F7A49}" destId="{D8487C8B-1A34-472A-9701-0534052F69F9}" srcOrd="4" destOrd="0" presId="urn:microsoft.com/office/officeart/2005/8/layout/vList2"/>
    <dgm:cxn modelId="{6AD41ACF-0316-433E-94F8-F2F3236AFD64}" type="presParOf" srcId="{F8D386EA-2138-4BAB-B342-0728F04F7A49}" destId="{275C1851-DBC8-4EFB-B80F-32379268B2B5}" srcOrd="5" destOrd="0" presId="urn:microsoft.com/office/officeart/2005/8/layout/vList2"/>
    <dgm:cxn modelId="{E74714DB-E55B-43C1-91EF-8F425CE56265}" type="presParOf" srcId="{F8D386EA-2138-4BAB-B342-0728F04F7A49}" destId="{69246FCA-989F-4B98-89F5-8A280F4CDB2E}" srcOrd="6" destOrd="0" presId="urn:microsoft.com/office/officeart/2005/8/layout/vList2"/>
    <dgm:cxn modelId="{64092747-B418-473F-8092-602205B0EA49}" type="presParOf" srcId="{F8D386EA-2138-4BAB-B342-0728F04F7A49}" destId="{58DA92FA-27F6-4E04-A55E-52582DFB90EC}" srcOrd="7" destOrd="0" presId="urn:microsoft.com/office/officeart/2005/8/layout/vList2"/>
    <dgm:cxn modelId="{C2E3C8C0-5385-4483-AAC9-80D4852E795C}" type="presParOf" srcId="{F8D386EA-2138-4BAB-B342-0728F04F7A49}" destId="{AB7DEDD6-7A5A-4A4B-9B74-8A53ACF9244A}" srcOrd="8" destOrd="0" presId="urn:microsoft.com/office/officeart/2005/8/layout/vList2"/>
    <dgm:cxn modelId="{DFC4B8B0-8B7A-4186-9538-7E602AE1BE20}" type="presParOf" srcId="{F8D386EA-2138-4BAB-B342-0728F04F7A49}" destId="{990F687A-A8E5-46C8-AD4B-B6AA75339547}" srcOrd="9" destOrd="0" presId="urn:microsoft.com/office/officeart/2005/8/layout/vList2"/>
    <dgm:cxn modelId="{EF6D233B-F148-4013-86A1-25C24E00D65B}" type="presParOf" srcId="{F8D386EA-2138-4BAB-B342-0728F04F7A49}" destId="{260BD4B7-4473-4FC1-AAC0-1104B283D68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187FA2-79D8-4B40-B6D0-F9878A72489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6217E0D-A738-4A9B-8ED7-FA8C9D847488}">
      <dgm:prSet/>
      <dgm:spPr/>
      <dgm:t>
        <a:bodyPr/>
        <a:lstStyle/>
        <a:p>
          <a:r>
            <a:rPr lang="sk-SK"/>
            <a:t>Cieľom výrobcu (CS Soft) je že simulátory majú poskytnúť kontrolórovi identické prostredie v porovnaní s tými, ktoré budú prítomné v skutočnej prevádzke</a:t>
          </a:r>
          <a:endParaRPr lang="en-US"/>
        </a:p>
      </dgm:t>
    </dgm:pt>
    <dgm:pt modelId="{A3413C51-023C-42FD-9EF9-767FEDCF352B}" type="parTrans" cxnId="{07CAA472-6903-438E-BB54-DB273205BC1B}">
      <dgm:prSet/>
      <dgm:spPr/>
      <dgm:t>
        <a:bodyPr/>
        <a:lstStyle/>
        <a:p>
          <a:endParaRPr lang="en-US"/>
        </a:p>
      </dgm:t>
    </dgm:pt>
    <dgm:pt modelId="{DD688166-82A8-4705-A8A5-F0D90A34CF97}" type="sibTrans" cxnId="{07CAA472-6903-438E-BB54-DB273205BC1B}">
      <dgm:prSet/>
      <dgm:spPr/>
      <dgm:t>
        <a:bodyPr/>
        <a:lstStyle/>
        <a:p>
          <a:endParaRPr lang="en-US"/>
        </a:p>
      </dgm:t>
    </dgm:pt>
    <dgm:pt modelId="{5E38F09E-20C4-4C8D-90FB-5116ECBF483A}">
      <dgm:prSet/>
      <dgm:spPr/>
      <dgm:t>
        <a:bodyPr/>
        <a:lstStyle/>
        <a:p>
          <a:r>
            <a:rPr lang="sk-SK"/>
            <a:t>Časti zariadenia: pracovisko pseudopilota, </a:t>
          </a:r>
          <a:endParaRPr lang="en-US"/>
        </a:p>
      </dgm:t>
    </dgm:pt>
    <dgm:pt modelId="{F64A1168-1344-4069-A046-4F15CC0AD9AE}" type="parTrans" cxnId="{1CB12F2A-A8E4-4C32-B320-ECC0EAF20E68}">
      <dgm:prSet/>
      <dgm:spPr/>
      <dgm:t>
        <a:bodyPr/>
        <a:lstStyle/>
        <a:p>
          <a:endParaRPr lang="en-US"/>
        </a:p>
      </dgm:t>
    </dgm:pt>
    <dgm:pt modelId="{77900690-8B01-49DC-92B5-E5CED7FA898F}" type="sibTrans" cxnId="{1CB12F2A-A8E4-4C32-B320-ECC0EAF20E68}">
      <dgm:prSet/>
      <dgm:spPr/>
      <dgm:t>
        <a:bodyPr/>
        <a:lstStyle/>
        <a:p>
          <a:endParaRPr lang="en-US"/>
        </a:p>
      </dgm:t>
    </dgm:pt>
    <dgm:pt modelId="{2021528D-2E0D-4C54-A5F1-AEDE1C62E970}">
      <dgm:prSet/>
      <dgm:spPr/>
      <dgm:t>
        <a:bodyPr/>
        <a:lstStyle/>
        <a:p>
          <a:r>
            <a:rPr lang="sk-SK"/>
            <a:t>pracovisko kontrolóra vo výcviku (vrátane integrovaný terminál) server FDP, </a:t>
          </a:r>
          <a:endParaRPr lang="en-US"/>
        </a:p>
      </dgm:t>
    </dgm:pt>
    <dgm:pt modelId="{5A7762C9-8339-4971-B92D-68431E1CC8E7}" type="parTrans" cxnId="{99EA254E-0287-4EE7-9D65-DCA14B387B1E}">
      <dgm:prSet/>
      <dgm:spPr/>
      <dgm:t>
        <a:bodyPr/>
        <a:lstStyle/>
        <a:p>
          <a:endParaRPr lang="en-US"/>
        </a:p>
      </dgm:t>
    </dgm:pt>
    <dgm:pt modelId="{172AA06A-CA6A-4E65-8CA7-2D108DBF92D2}" type="sibTrans" cxnId="{99EA254E-0287-4EE7-9D65-DCA14B387B1E}">
      <dgm:prSet/>
      <dgm:spPr/>
      <dgm:t>
        <a:bodyPr/>
        <a:lstStyle/>
        <a:p>
          <a:endParaRPr lang="en-US"/>
        </a:p>
      </dgm:t>
    </dgm:pt>
    <dgm:pt modelId="{D4126329-44F1-49DD-A495-65477D5A2149}">
      <dgm:prSet/>
      <dgm:spPr/>
      <dgm:t>
        <a:bodyPr/>
        <a:lstStyle/>
        <a:p>
          <a:r>
            <a:rPr lang="sk-SK"/>
            <a:t>simulačný modul so synchronizáciou hlasového záznamníka. </a:t>
          </a:r>
          <a:endParaRPr lang="en-US"/>
        </a:p>
      </dgm:t>
    </dgm:pt>
    <dgm:pt modelId="{D8D5C7B7-FD47-4C37-A48C-8E7D141957F9}" type="parTrans" cxnId="{B2EE3745-0E15-4248-933C-0DF24FAC3CA2}">
      <dgm:prSet/>
      <dgm:spPr/>
      <dgm:t>
        <a:bodyPr/>
        <a:lstStyle/>
        <a:p>
          <a:endParaRPr lang="en-US"/>
        </a:p>
      </dgm:t>
    </dgm:pt>
    <dgm:pt modelId="{100928E3-A182-4735-965D-BBCC0988DF6C}" type="sibTrans" cxnId="{B2EE3745-0E15-4248-933C-0DF24FAC3CA2}">
      <dgm:prSet/>
      <dgm:spPr/>
      <dgm:t>
        <a:bodyPr/>
        <a:lstStyle/>
        <a:p>
          <a:endParaRPr lang="en-US"/>
        </a:p>
      </dgm:t>
    </dgm:pt>
    <dgm:pt modelId="{975671E4-4BC6-4E6D-82FA-AC1431E9A05D}">
      <dgm:prSet/>
      <dgm:spPr/>
      <dgm:t>
        <a:bodyPr/>
        <a:lstStyle/>
        <a:p>
          <a:r>
            <a:rPr lang="sk-SK"/>
            <a:t>Vďaka flexibilite konfigurácie simulátora, počet študentov a pseudopilotov je teoreticky neobmedzený</a:t>
          </a:r>
          <a:endParaRPr lang="en-US"/>
        </a:p>
      </dgm:t>
    </dgm:pt>
    <dgm:pt modelId="{0A583492-A884-44A6-9418-597BB67DBBD1}" type="parTrans" cxnId="{190406EF-53F5-4E12-9BB4-12CCF3C660DA}">
      <dgm:prSet/>
      <dgm:spPr/>
      <dgm:t>
        <a:bodyPr/>
        <a:lstStyle/>
        <a:p>
          <a:endParaRPr lang="en-US"/>
        </a:p>
      </dgm:t>
    </dgm:pt>
    <dgm:pt modelId="{06199EDA-89D4-473F-B441-652F6E2A6DCE}" type="sibTrans" cxnId="{190406EF-53F5-4E12-9BB4-12CCF3C660DA}">
      <dgm:prSet/>
      <dgm:spPr/>
      <dgm:t>
        <a:bodyPr/>
        <a:lstStyle/>
        <a:p>
          <a:endParaRPr lang="en-US"/>
        </a:p>
      </dgm:t>
    </dgm:pt>
    <dgm:pt modelId="{D776D20D-4015-4F01-89E4-B45AEF82C99A}">
      <dgm:prSet/>
      <dgm:spPr/>
      <dgm:t>
        <a:bodyPr/>
        <a:lstStyle/>
        <a:p>
          <a:r>
            <a:rPr lang="sk-SK"/>
            <a:t>Jadro letového simulátora obsahuje generátor letu a pseudopilotné stanice</a:t>
          </a:r>
          <a:endParaRPr lang="en-US"/>
        </a:p>
      </dgm:t>
    </dgm:pt>
    <dgm:pt modelId="{975C3F11-D478-4C3D-AF96-4201E076616B}" type="parTrans" cxnId="{478F2ABD-DA68-4C8C-8460-F6E9A7DA8C0B}">
      <dgm:prSet/>
      <dgm:spPr/>
      <dgm:t>
        <a:bodyPr/>
        <a:lstStyle/>
        <a:p>
          <a:endParaRPr lang="en-US"/>
        </a:p>
      </dgm:t>
    </dgm:pt>
    <dgm:pt modelId="{C3990987-1DC9-4DC7-A95F-4E9A60123FFB}" type="sibTrans" cxnId="{478F2ABD-DA68-4C8C-8460-F6E9A7DA8C0B}">
      <dgm:prSet/>
      <dgm:spPr/>
      <dgm:t>
        <a:bodyPr/>
        <a:lstStyle/>
        <a:p>
          <a:endParaRPr lang="en-US"/>
        </a:p>
      </dgm:t>
    </dgm:pt>
    <dgm:pt modelId="{B39307BC-FC85-4FFB-9D24-B44FFE7480A1}">
      <dgm:prSet/>
      <dgm:spPr/>
      <dgm:t>
        <a:bodyPr/>
        <a:lstStyle/>
        <a:p>
          <a:r>
            <a:rPr lang="sk-SK"/>
            <a:t>Okrem toho zariadenie obsahuje a systém na spracovanie letových informácií, radarový systém, komunikačný systém atď</a:t>
          </a:r>
          <a:endParaRPr lang="en-US"/>
        </a:p>
      </dgm:t>
    </dgm:pt>
    <dgm:pt modelId="{27145A14-35D0-4721-AAB8-69D31C9E07C9}" type="parTrans" cxnId="{4618175A-653C-4150-91BA-D1FEB1672265}">
      <dgm:prSet/>
      <dgm:spPr/>
      <dgm:t>
        <a:bodyPr/>
        <a:lstStyle/>
        <a:p>
          <a:endParaRPr lang="en-US"/>
        </a:p>
      </dgm:t>
    </dgm:pt>
    <dgm:pt modelId="{E438C608-81B0-4D6D-A752-F12785F7F9C4}" type="sibTrans" cxnId="{4618175A-653C-4150-91BA-D1FEB1672265}">
      <dgm:prSet/>
      <dgm:spPr/>
      <dgm:t>
        <a:bodyPr/>
        <a:lstStyle/>
        <a:p>
          <a:endParaRPr lang="en-US"/>
        </a:p>
      </dgm:t>
    </dgm:pt>
    <dgm:pt modelId="{C16BC141-6AD4-4B61-95EA-381FC5C9839A}" type="pres">
      <dgm:prSet presAssocID="{9A187FA2-79D8-4B40-B6D0-F9878A7248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F0072BCB-9E3A-436D-A2FA-279EDE1298D1}" type="pres">
      <dgm:prSet presAssocID="{A6217E0D-A738-4A9B-8ED7-FA8C9D847488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B113D99-96C6-49FD-A59C-F54CCF0D4989}" type="pres">
      <dgm:prSet presAssocID="{DD688166-82A8-4705-A8A5-F0D90A34CF97}" presName="spacer" presStyleCnt="0"/>
      <dgm:spPr/>
    </dgm:pt>
    <dgm:pt modelId="{923BE479-8D05-4E07-9A37-B566A0360088}" type="pres">
      <dgm:prSet presAssocID="{5E38F09E-20C4-4C8D-90FB-5116ECBF483A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39BDAAA-B1D6-4ADE-9D64-1834B2C0E869}" type="pres">
      <dgm:prSet presAssocID="{77900690-8B01-49DC-92B5-E5CED7FA898F}" presName="spacer" presStyleCnt="0"/>
      <dgm:spPr/>
    </dgm:pt>
    <dgm:pt modelId="{1B222129-396F-4D52-80B0-C5FDC1B84C97}" type="pres">
      <dgm:prSet presAssocID="{2021528D-2E0D-4C54-A5F1-AEDE1C62E97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5BAEC75-2412-4486-842F-C46DD6EA1D70}" type="pres">
      <dgm:prSet presAssocID="{172AA06A-CA6A-4E65-8CA7-2D108DBF92D2}" presName="spacer" presStyleCnt="0"/>
      <dgm:spPr/>
    </dgm:pt>
    <dgm:pt modelId="{1FA67D1A-4976-4EF4-8AF1-FEBA5D482A04}" type="pres">
      <dgm:prSet presAssocID="{D4126329-44F1-49DD-A495-65477D5A2149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8F8359C-12DC-4EC1-9EB3-8E41641B1DAD}" type="pres">
      <dgm:prSet presAssocID="{100928E3-A182-4735-965D-BBCC0988DF6C}" presName="spacer" presStyleCnt="0"/>
      <dgm:spPr/>
    </dgm:pt>
    <dgm:pt modelId="{0BFAAED5-9680-4733-8BC0-01DB21E71ED8}" type="pres">
      <dgm:prSet presAssocID="{975671E4-4BC6-4E6D-82FA-AC1431E9A05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B42E77A-AF49-464B-AA3D-80140EF30C08}" type="pres">
      <dgm:prSet presAssocID="{06199EDA-89D4-473F-B441-652F6E2A6DCE}" presName="spacer" presStyleCnt="0"/>
      <dgm:spPr/>
    </dgm:pt>
    <dgm:pt modelId="{06F790B0-D108-437C-B9A9-61786E60AA53}" type="pres">
      <dgm:prSet presAssocID="{D776D20D-4015-4F01-89E4-B45AEF82C99A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3DF1F95B-BDE1-41B4-802A-6CAAFE700EE2}" type="pres">
      <dgm:prSet presAssocID="{C3990987-1DC9-4DC7-A95F-4E9A60123FFB}" presName="spacer" presStyleCnt="0"/>
      <dgm:spPr/>
    </dgm:pt>
    <dgm:pt modelId="{FD2A55EE-7EF2-4E66-9913-DD68A42E45CA}" type="pres">
      <dgm:prSet presAssocID="{B39307BC-FC85-4FFB-9D24-B44FFE7480A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B2EE3745-0E15-4248-933C-0DF24FAC3CA2}" srcId="{9A187FA2-79D8-4B40-B6D0-F9878A724899}" destId="{D4126329-44F1-49DD-A495-65477D5A2149}" srcOrd="3" destOrd="0" parTransId="{D8D5C7B7-FD47-4C37-A48C-8E7D141957F9}" sibTransId="{100928E3-A182-4735-965D-BBCC0988DF6C}"/>
    <dgm:cxn modelId="{1CB12F2A-A8E4-4C32-B320-ECC0EAF20E68}" srcId="{9A187FA2-79D8-4B40-B6D0-F9878A724899}" destId="{5E38F09E-20C4-4C8D-90FB-5116ECBF483A}" srcOrd="1" destOrd="0" parTransId="{F64A1168-1344-4069-A046-4F15CC0AD9AE}" sibTransId="{77900690-8B01-49DC-92B5-E5CED7FA898F}"/>
    <dgm:cxn modelId="{07CAA472-6903-438E-BB54-DB273205BC1B}" srcId="{9A187FA2-79D8-4B40-B6D0-F9878A724899}" destId="{A6217E0D-A738-4A9B-8ED7-FA8C9D847488}" srcOrd="0" destOrd="0" parTransId="{A3413C51-023C-42FD-9EF9-767FEDCF352B}" sibTransId="{DD688166-82A8-4705-A8A5-F0D90A34CF97}"/>
    <dgm:cxn modelId="{FE242A2D-182B-4518-80E6-2F8DD4984151}" type="presOf" srcId="{9A187FA2-79D8-4B40-B6D0-F9878A724899}" destId="{C16BC141-6AD4-4B61-95EA-381FC5C9839A}" srcOrd="0" destOrd="0" presId="urn:microsoft.com/office/officeart/2005/8/layout/vList2"/>
    <dgm:cxn modelId="{9E9108A5-957C-48E1-889C-F10877C15A27}" type="presOf" srcId="{975671E4-4BC6-4E6D-82FA-AC1431E9A05D}" destId="{0BFAAED5-9680-4733-8BC0-01DB21E71ED8}" srcOrd="0" destOrd="0" presId="urn:microsoft.com/office/officeart/2005/8/layout/vList2"/>
    <dgm:cxn modelId="{868EA9DF-6D84-477F-B6CC-C1A3529B8D3D}" type="presOf" srcId="{A6217E0D-A738-4A9B-8ED7-FA8C9D847488}" destId="{F0072BCB-9E3A-436D-A2FA-279EDE1298D1}" srcOrd="0" destOrd="0" presId="urn:microsoft.com/office/officeart/2005/8/layout/vList2"/>
    <dgm:cxn modelId="{478F2ABD-DA68-4C8C-8460-F6E9A7DA8C0B}" srcId="{9A187FA2-79D8-4B40-B6D0-F9878A724899}" destId="{D776D20D-4015-4F01-89E4-B45AEF82C99A}" srcOrd="5" destOrd="0" parTransId="{975C3F11-D478-4C3D-AF96-4201E076616B}" sibTransId="{C3990987-1DC9-4DC7-A95F-4E9A60123FFB}"/>
    <dgm:cxn modelId="{99EA254E-0287-4EE7-9D65-DCA14B387B1E}" srcId="{9A187FA2-79D8-4B40-B6D0-F9878A724899}" destId="{2021528D-2E0D-4C54-A5F1-AEDE1C62E970}" srcOrd="2" destOrd="0" parTransId="{5A7762C9-8339-4971-B92D-68431E1CC8E7}" sibTransId="{172AA06A-CA6A-4E65-8CA7-2D108DBF92D2}"/>
    <dgm:cxn modelId="{FCB4490B-0703-4890-922F-07BA2374890B}" type="presOf" srcId="{B39307BC-FC85-4FFB-9D24-B44FFE7480A1}" destId="{FD2A55EE-7EF2-4E66-9913-DD68A42E45CA}" srcOrd="0" destOrd="0" presId="urn:microsoft.com/office/officeart/2005/8/layout/vList2"/>
    <dgm:cxn modelId="{04622883-ECC9-4621-8444-BA4A8A81804E}" type="presOf" srcId="{5E38F09E-20C4-4C8D-90FB-5116ECBF483A}" destId="{923BE479-8D05-4E07-9A37-B566A0360088}" srcOrd="0" destOrd="0" presId="urn:microsoft.com/office/officeart/2005/8/layout/vList2"/>
    <dgm:cxn modelId="{87CDFA29-ADC2-4C0F-85ED-37A4CCF61E03}" type="presOf" srcId="{D776D20D-4015-4F01-89E4-B45AEF82C99A}" destId="{06F790B0-D108-437C-B9A9-61786E60AA53}" srcOrd="0" destOrd="0" presId="urn:microsoft.com/office/officeart/2005/8/layout/vList2"/>
    <dgm:cxn modelId="{4618175A-653C-4150-91BA-D1FEB1672265}" srcId="{9A187FA2-79D8-4B40-B6D0-F9878A724899}" destId="{B39307BC-FC85-4FFB-9D24-B44FFE7480A1}" srcOrd="6" destOrd="0" parTransId="{27145A14-35D0-4721-AAB8-69D31C9E07C9}" sibTransId="{E438C608-81B0-4D6D-A752-F12785F7F9C4}"/>
    <dgm:cxn modelId="{212F9764-9349-4427-9ECA-FDC8157CBBF4}" type="presOf" srcId="{2021528D-2E0D-4C54-A5F1-AEDE1C62E970}" destId="{1B222129-396F-4D52-80B0-C5FDC1B84C97}" srcOrd="0" destOrd="0" presId="urn:microsoft.com/office/officeart/2005/8/layout/vList2"/>
    <dgm:cxn modelId="{190406EF-53F5-4E12-9BB4-12CCF3C660DA}" srcId="{9A187FA2-79D8-4B40-B6D0-F9878A724899}" destId="{975671E4-4BC6-4E6D-82FA-AC1431E9A05D}" srcOrd="4" destOrd="0" parTransId="{0A583492-A884-44A6-9418-597BB67DBBD1}" sibTransId="{06199EDA-89D4-473F-B441-652F6E2A6DCE}"/>
    <dgm:cxn modelId="{6E4F2586-5D32-4A24-BF42-4D051B848AEE}" type="presOf" srcId="{D4126329-44F1-49DD-A495-65477D5A2149}" destId="{1FA67D1A-4976-4EF4-8AF1-FEBA5D482A04}" srcOrd="0" destOrd="0" presId="urn:microsoft.com/office/officeart/2005/8/layout/vList2"/>
    <dgm:cxn modelId="{755F4B33-462D-4D25-B4BF-519C1B31E56B}" type="presParOf" srcId="{C16BC141-6AD4-4B61-95EA-381FC5C9839A}" destId="{F0072BCB-9E3A-436D-A2FA-279EDE1298D1}" srcOrd="0" destOrd="0" presId="urn:microsoft.com/office/officeart/2005/8/layout/vList2"/>
    <dgm:cxn modelId="{89EB9237-CF04-4B24-AF93-C3310313ABA1}" type="presParOf" srcId="{C16BC141-6AD4-4B61-95EA-381FC5C9839A}" destId="{1B113D99-96C6-49FD-A59C-F54CCF0D4989}" srcOrd="1" destOrd="0" presId="urn:microsoft.com/office/officeart/2005/8/layout/vList2"/>
    <dgm:cxn modelId="{E9A6E16B-EA70-4BF6-A444-C3E68768AC8C}" type="presParOf" srcId="{C16BC141-6AD4-4B61-95EA-381FC5C9839A}" destId="{923BE479-8D05-4E07-9A37-B566A0360088}" srcOrd="2" destOrd="0" presId="urn:microsoft.com/office/officeart/2005/8/layout/vList2"/>
    <dgm:cxn modelId="{E132F035-7938-46FB-AAF0-E729036FAB09}" type="presParOf" srcId="{C16BC141-6AD4-4B61-95EA-381FC5C9839A}" destId="{A39BDAAA-B1D6-4ADE-9D64-1834B2C0E869}" srcOrd="3" destOrd="0" presId="urn:microsoft.com/office/officeart/2005/8/layout/vList2"/>
    <dgm:cxn modelId="{39C7194B-741B-4165-8FFA-1E70789E6C50}" type="presParOf" srcId="{C16BC141-6AD4-4B61-95EA-381FC5C9839A}" destId="{1B222129-396F-4D52-80B0-C5FDC1B84C97}" srcOrd="4" destOrd="0" presId="urn:microsoft.com/office/officeart/2005/8/layout/vList2"/>
    <dgm:cxn modelId="{A17E580B-FC74-4B14-9FE0-B4D641E06832}" type="presParOf" srcId="{C16BC141-6AD4-4B61-95EA-381FC5C9839A}" destId="{55BAEC75-2412-4486-842F-C46DD6EA1D70}" srcOrd="5" destOrd="0" presId="urn:microsoft.com/office/officeart/2005/8/layout/vList2"/>
    <dgm:cxn modelId="{FAA04673-AAD8-4112-8A82-B57E56275EE5}" type="presParOf" srcId="{C16BC141-6AD4-4B61-95EA-381FC5C9839A}" destId="{1FA67D1A-4976-4EF4-8AF1-FEBA5D482A04}" srcOrd="6" destOrd="0" presId="urn:microsoft.com/office/officeart/2005/8/layout/vList2"/>
    <dgm:cxn modelId="{C8A6D69C-FEAC-41EF-8C32-6EDC887C0FE6}" type="presParOf" srcId="{C16BC141-6AD4-4B61-95EA-381FC5C9839A}" destId="{28F8359C-12DC-4EC1-9EB3-8E41641B1DAD}" srcOrd="7" destOrd="0" presId="urn:microsoft.com/office/officeart/2005/8/layout/vList2"/>
    <dgm:cxn modelId="{A5C0D274-0BC0-4AD0-A717-E6ED3A6AE049}" type="presParOf" srcId="{C16BC141-6AD4-4B61-95EA-381FC5C9839A}" destId="{0BFAAED5-9680-4733-8BC0-01DB21E71ED8}" srcOrd="8" destOrd="0" presId="urn:microsoft.com/office/officeart/2005/8/layout/vList2"/>
    <dgm:cxn modelId="{8A08D5BE-99F3-4860-8252-8A218A7DD656}" type="presParOf" srcId="{C16BC141-6AD4-4B61-95EA-381FC5C9839A}" destId="{AB42E77A-AF49-464B-AA3D-80140EF30C08}" srcOrd="9" destOrd="0" presId="urn:microsoft.com/office/officeart/2005/8/layout/vList2"/>
    <dgm:cxn modelId="{2F02103F-6D83-423E-91F6-141960A34279}" type="presParOf" srcId="{C16BC141-6AD4-4B61-95EA-381FC5C9839A}" destId="{06F790B0-D108-437C-B9A9-61786E60AA53}" srcOrd="10" destOrd="0" presId="urn:microsoft.com/office/officeart/2005/8/layout/vList2"/>
    <dgm:cxn modelId="{D4E5D8AA-6314-4317-8956-C8B08820F185}" type="presParOf" srcId="{C16BC141-6AD4-4B61-95EA-381FC5C9839A}" destId="{3DF1F95B-BDE1-41B4-802A-6CAAFE700EE2}" srcOrd="11" destOrd="0" presId="urn:microsoft.com/office/officeart/2005/8/layout/vList2"/>
    <dgm:cxn modelId="{BC989068-DCB3-41AE-A718-59FDABF3144D}" type="presParOf" srcId="{C16BC141-6AD4-4B61-95EA-381FC5C9839A}" destId="{FD2A55EE-7EF2-4E66-9913-DD68A42E45C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DBD889-AD3F-44C7-A605-93A6D73C9BAF}">
      <dsp:nvSpPr>
        <dsp:cNvPr id="0" name=""/>
        <dsp:cNvSpPr/>
      </dsp:nvSpPr>
      <dsp:spPr>
        <a:xfrm>
          <a:off x="0" y="213870"/>
          <a:ext cx="6900512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300" kern="1200" dirty="0">
              <a:latin typeface="Bookman Old Style" panose="02050604050505020204" pitchFamily="18" charset="0"/>
            </a:rPr>
            <a:t>Simulátor</a:t>
          </a:r>
          <a:endParaRPr lang="en-US" sz="3300" kern="1200" dirty="0">
            <a:latin typeface="Bookman Old Style" panose="02050604050505020204" pitchFamily="18" charset="0"/>
          </a:endParaRPr>
        </a:p>
      </dsp:txBody>
      <dsp:txXfrm>
        <a:off x="0" y="213870"/>
        <a:ext cx="6900512" cy="772200"/>
      </dsp:txXfrm>
    </dsp:sp>
    <dsp:sp modelId="{0CFD77E4-78D1-4496-83BF-A17FDF283B4D}">
      <dsp:nvSpPr>
        <dsp:cNvPr id="0" name=""/>
        <dsp:cNvSpPr/>
      </dsp:nvSpPr>
      <dsp:spPr>
        <a:xfrm>
          <a:off x="0" y="1081110"/>
          <a:ext cx="6900512" cy="77220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300" kern="1200" dirty="0">
              <a:latin typeface="Bookman Old Style" panose="02050604050505020204" pitchFamily="18" charset="0"/>
            </a:rPr>
            <a:t>Simulačné centrum AOS a PVO</a:t>
          </a:r>
          <a:endParaRPr lang="en-US" sz="3300" kern="1200" dirty="0">
            <a:latin typeface="Bookman Old Style" panose="02050604050505020204" pitchFamily="18" charset="0"/>
          </a:endParaRPr>
        </a:p>
      </dsp:txBody>
      <dsp:txXfrm>
        <a:off x="0" y="1081110"/>
        <a:ext cx="6900512" cy="772200"/>
      </dsp:txXfrm>
    </dsp:sp>
    <dsp:sp modelId="{D8487C8B-1A34-472A-9701-0534052F69F9}">
      <dsp:nvSpPr>
        <dsp:cNvPr id="0" name=""/>
        <dsp:cNvSpPr/>
      </dsp:nvSpPr>
      <dsp:spPr>
        <a:xfrm>
          <a:off x="0" y="2015979"/>
          <a:ext cx="6900512" cy="77220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300" kern="1200" dirty="0" err="1">
              <a:latin typeface="Bookman Old Style" panose="02050604050505020204" pitchFamily="18" charset="0"/>
            </a:rPr>
            <a:t>Letvis</a:t>
          </a:r>
          <a:endParaRPr lang="en-US" sz="3300" kern="1200" dirty="0">
            <a:latin typeface="Bookman Old Style" panose="02050604050505020204" pitchFamily="18" charset="0"/>
          </a:endParaRPr>
        </a:p>
      </dsp:txBody>
      <dsp:txXfrm>
        <a:off x="0" y="2015979"/>
        <a:ext cx="6900512" cy="772200"/>
      </dsp:txXfrm>
    </dsp:sp>
    <dsp:sp modelId="{69246FCA-989F-4B98-89F5-8A280F4CDB2E}">
      <dsp:nvSpPr>
        <dsp:cNvPr id="0" name=""/>
        <dsp:cNvSpPr/>
      </dsp:nvSpPr>
      <dsp:spPr>
        <a:xfrm>
          <a:off x="0" y="2815590"/>
          <a:ext cx="6900512" cy="77220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300" kern="1200" dirty="0">
              <a:latin typeface="Bookman Old Style" panose="02050604050505020204" pitchFamily="18" charset="0"/>
            </a:rPr>
            <a:t>HIFI SIMU</a:t>
          </a:r>
          <a:endParaRPr lang="en-US" sz="3300" kern="1200" dirty="0">
            <a:latin typeface="Bookman Old Style" panose="02050604050505020204" pitchFamily="18" charset="0"/>
          </a:endParaRPr>
        </a:p>
      </dsp:txBody>
      <dsp:txXfrm>
        <a:off x="0" y="2815590"/>
        <a:ext cx="6900512" cy="772200"/>
      </dsp:txXfrm>
    </dsp:sp>
    <dsp:sp modelId="{AB7DEDD6-7A5A-4A4B-9B74-8A53ACF9244A}">
      <dsp:nvSpPr>
        <dsp:cNvPr id="0" name=""/>
        <dsp:cNvSpPr/>
      </dsp:nvSpPr>
      <dsp:spPr>
        <a:xfrm>
          <a:off x="0" y="3682830"/>
          <a:ext cx="6900512" cy="77220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300" kern="1200" dirty="0">
              <a:latin typeface="Bookman Old Style" panose="02050604050505020204" pitchFamily="18" charset="0"/>
            </a:rPr>
            <a:t>X-AVION</a:t>
          </a:r>
          <a:endParaRPr lang="en-US" sz="3300" kern="1200" dirty="0">
            <a:latin typeface="Bookman Old Style" panose="02050604050505020204" pitchFamily="18" charset="0"/>
          </a:endParaRPr>
        </a:p>
      </dsp:txBody>
      <dsp:txXfrm>
        <a:off x="0" y="3682830"/>
        <a:ext cx="6900512" cy="772200"/>
      </dsp:txXfrm>
    </dsp:sp>
    <dsp:sp modelId="{260BD4B7-4473-4FC1-AAC0-1104B283D68E}">
      <dsp:nvSpPr>
        <dsp:cNvPr id="0" name=""/>
        <dsp:cNvSpPr/>
      </dsp:nvSpPr>
      <dsp:spPr>
        <a:xfrm>
          <a:off x="0" y="4550070"/>
          <a:ext cx="6900512" cy="7722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300" kern="1200" dirty="0">
              <a:latin typeface="Bookman Old Style" panose="02050604050505020204" pitchFamily="18" charset="0"/>
            </a:rPr>
            <a:t>PLRK-S10M</a:t>
          </a:r>
          <a:endParaRPr lang="en-US" sz="3300" kern="1200" dirty="0">
            <a:latin typeface="Bookman Old Style" panose="02050604050505020204" pitchFamily="18" charset="0"/>
          </a:endParaRPr>
        </a:p>
      </dsp:txBody>
      <dsp:txXfrm>
        <a:off x="0" y="4550070"/>
        <a:ext cx="6900512" cy="7722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072BCB-9E3A-436D-A2FA-279EDE1298D1}">
      <dsp:nvSpPr>
        <dsp:cNvPr id="0" name=""/>
        <dsp:cNvSpPr/>
      </dsp:nvSpPr>
      <dsp:spPr>
        <a:xfrm>
          <a:off x="0" y="371723"/>
          <a:ext cx="7037387" cy="63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kern="1200"/>
            <a:t>Cieľom výrobcu (CS Soft) je že simulátory majú poskytnúť kontrolórovi identické prostredie v porovnaní s tými, ktoré budú prítomné v skutočnej prevádzke</a:t>
          </a:r>
          <a:endParaRPr lang="en-US" sz="1600" kern="1200"/>
        </a:p>
      </dsp:txBody>
      <dsp:txXfrm>
        <a:off x="0" y="371723"/>
        <a:ext cx="7037387" cy="636480"/>
      </dsp:txXfrm>
    </dsp:sp>
    <dsp:sp modelId="{923BE479-8D05-4E07-9A37-B566A0360088}">
      <dsp:nvSpPr>
        <dsp:cNvPr id="0" name=""/>
        <dsp:cNvSpPr/>
      </dsp:nvSpPr>
      <dsp:spPr>
        <a:xfrm>
          <a:off x="0" y="1054283"/>
          <a:ext cx="7037387" cy="636480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kern="1200"/>
            <a:t>Časti zariadenia: pracovisko pseudopilota, </a:t>
          </a:r>
          <a:endParaRPr lang="en-US" sz="1600" kern="1200"/>
        </a:p>
      </dsp:txBody>
      <dsp:txXfrm>
        <a:off x="0" y="1054283"/>
        <a:ext cx="7037387" cy="636480"/>
      </dsp:txXfrm>
    </dsp:sp>
    <dsp:sp modelId="{1B222129-396F-4D52-80B0-C5FDC1B84C97}">
      <dsp:nvSpPr>
        <dsp:cNvPr id="0" name=""/>
        <dsp:cNvSpPr/>
      </dsp:nvSpPr>
      <dsp:spPr>
        <a:xfrm>
          <a:off x="0" y="1736843"/>
          <a:ext cx="7037387" cy="6364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kern="1200"/>
            <a:t>pracovisko kontrolóra vo výcviku (vrátane integrovaný terminál) server FDP, </a:t>
          </a:r>
          <a:endParaRPr lang="en-US" sz="1600" kern="1200"/>
        </a:p>
      </dsp:txBody>
      <dsp:txXfrm>
        <a:off x="0" y="1736843"/>
        <a:ext cx="7037387" cy="636480"/>
      </dsp:txXfrm>
    </dsp:sp>
    <dsp:sp modelId="{1FA67D1A-4976-4EF4-8AF1-FEBA5D482A04}">
      <dsp:nvSpPr>
        <dsp:cNvPr id="0" name=""/>
        <dsp:cNvSpPr/>
      </dsp:nvSpPr>
      <dsp:spPr>
        <a:xfrm>
          <a:off x="0" y="2419403"/>
          <a:ext cx="7037387" cy="6364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kern="1200"/>
            <a:t>simulačný modul so synchronizáciou hlasového záznamníka. </a:t>
          </a:r>
          <a:endParaRPr lang="en-US" sz="1600" kern="1200"/>
        </a:p>
      </dsp:txBody>
      <dsp:txXfrm>
        <a:off x="0" y="2419403"/>
        <a:ext cx="7037387" cy="636480"/>
      </dsp:txXfrm>
    </dsp:sp>
    <dsp:sp modelId="{0BFAAED5-9680-4733-8BC0-01DB21E71ED8}">
      <dsp:nvSpPr>
        <dsp:cNvPr id="0" name=""/>
        <dsp:cNvSpPr/>
      </dsp:nvSpPr>
      <dsp:spPr>
        <a:xfrm>
          <a:off x="0" y="3101963"/>
          <a:ext cx="7037387" cy="6364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kern="1200"/>
            <a:t>Vďaka flexibilite konfigurácie simulátora, počet študentov a pseudopilotov je teoreticky neobmedzený</a:t>
          </a:r>
          <a:endParaRPr lang="en-US" sz="1600" kern="1200"/>
        </a:p>
      </dsp:txBody>
      <dsp:txXfrm>
        <a:off x="0" y="3101963"/>
        <a:ext cx="7037387" cy="636480"/>
      </dsp:txXfrm>
    </dsp:sp>
    <dsp:sp modelId="{06F790B0-D108-437C-B9A9-61786E60AA53}">
      <dsp:nvSpPr>
        <dsp:cNvPr id="0" name=""/>
        <dsp:cNvSpPr/>
      </dsp:nvSpPr>
      <dsp:spPr>
        <a:xfrm>
          <a:off x="0" y="3784523"/>
          <a:ext cx="7037387" cy="636480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kern="1200"/>
            <a:t>Jadro letového simulátora obsahuje generátor letu a pseudopilotné stanice</a:t>
          </a:r>
          <a:endParaRPr lang="en-US" sz="1600" kern="1200"/>
        </a:p>
      </dsp:txBody>
      <dsp:txXfrm>
        <a:off x="0" y="3784523"/>
        <a:ext cx="7037387" cy="636480"/>
      </dsp:txXfrm>
    </dsp:sp>
    <dsp:sp modelId="{FD2A55EE-7EF2-4E66-9913-DD68A42E45CA}">
      <dsp:nvSpPr>
        <dsp:cNvPr id="0" name=""/>
        <dsp:cNvSpPr/>
      </dsp:nvSpPr>
      <dsp:spPr>
        <a:xfrm>
          <a:off x="0" y="4467083"/>
          <a:ext cx="7037387" cy="636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kern="1200"/>
            <a:t>Okrem toho zariadenie obsahuje a systém na spracovanie letových informácií, radarový systém, komunikačný systém atď</a:t>
          </a:r>
          <a:endParaRPr lang="en-US" sz="1600" kern="1200"/>
        </a:p>
      </dsp:txBody>
      <dsp:txXfrm>
        <a:off x="0" y="4467083"/>
        <a:ext cx="7037387" cy="63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3F8CA97-7281-4A3F-9D40-963540E0E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63F5A83F-84C7-46E3-A2CD-79E88F243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5F3D820A-7C28-469B-AB29-E80CF9A3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B791050B-EDF0-4BF3-8BF8-ED1C37CB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4DF5150E-C7DD-4E1F-BD71-BDC27D63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324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2661915-DEE1-403E-BC60-E190C9A8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ED4D7F89-4782-4D3B-84B2-B52819C7F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983EAE40-A2EC-440A-AB7D-F8EC0B34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19A5252C-E638-4C00-929B-FD587C8D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6FD9D9AC-0BDA-4687-B343-3880E8D2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774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B8AD208E-A030-4790-8283-D74E03E44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84C2AB69-9308-4BB8-B0C4-C200F4385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613C452C-70F6-4EE2-8685-A0A265D7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3F091C92-1D23-4AB1-AE81-3A815578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39B84B6E-8B56-4BAD-BB19-775EBFC2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491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13F038A-78C7-4296-926B-B27D5105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0858D8A-12D3-438A-9E3F-B2E21EDB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60AD5269-C2C9-4D6C-9260-2E88AD1C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1472D24A-897C-44AE-BA11-0F5235B8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61323275-0873-467D-9F41-6F54E0F6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752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7384630-741F-46C2-A1B0-76766908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B32145F5-0C33-4922-9067-D09821CE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C962C41F-169A-41C5-945D-2755E614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647E7671-4F4D-445E-954E-C4A08631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342FE091-B2F6-4722-8B31-12A493C6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062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CA1640A-BC30-4FC4-B885-3413D098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4ABA78A-0D26-4C42-BAC6-4FEB57E73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F30C9C24-FCFD-4D7E-B611-6F4426D78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AC002D8D-BEA1-444A-A0E6-E822C9E7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6F45E74F-5586-4DC2-9DD7-CDC6A9B4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1ABF26A1-6AF6-4E6A-A745-BCE91859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494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CE6F24C-4403-4424-817A-4BF8EAF8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066AC9E6-B6B8-4F66-B277-60FB6554A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CB4D003B-3171-4FFB-A568-D3693C971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0BE6AACE-0EDD-4C96-B3D1-B25736E35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2980D1E8-15D5-42FA-8682-A15005EC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5AEEE437-441E-46C8-B68A-26618F0D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35DD517A-5FA8-4E0B-8F60-48E89F29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8BED8978-9F1F-4E7F-B4E2-4D574714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830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B33939D-FB18-43C8-A670-D01B85CF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556C985B-89A4-4390-9608-D9B81DF7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700A9AD2-8429-4DF8-B697-CBC95310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B54BD41E-50F1-4B93-B142-DDC43D53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890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A065BAD3-2A99-451A-A584-F01D8C41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3EC97392-1D76-4630-BE65-D5FBBFC1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6A4A067A-69CA-40E9-B94E-838F9F9C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714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0AC306F-27BD-41EE-AB4F-195AB70F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192CCF3-D9ED-4DC9-8F52-9A9DAA88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BC629B09-F21D-44CE-960A-F24912421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7802C4D9-2D32-4DDD-9371-0EA12210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7314E3A0-66AD-495E-8B8F-763F0443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C47616F0-00BA-40FF-A82E-39AC90BC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995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A6F6907-11C0-4B4C-8044-F7CC3D3F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B47BF7F9-19AF-40DF-B935-B1326E645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11A1C20C-537F-46CD-A7E7-81FD4A016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246AFDC8-5820-4B40-975C-F48F6168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B579C47B-DF84-4313-A699-5A523EC7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6705DAFA-7EE2-485E-85DD-7D6C017F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739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D68C5F36-1F0C-4B4F-8520-E41D6143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C0940B1F-2B9E-47F4-968D-245F224FC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08480510-1FC7-45C2-A7E0-DAF54F055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5FFE440E-1F9F-4E1D-A4E9-D9009A0D9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99CD95B1-1B11-4051-8BE2-2A871300E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840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os.sk/sc/index.php?go=rlp" TargetMode="External"/><Relationship Id="rId2" Type="http://schemas.openxmlformats.org/officeDocument/2006/relationships/hyperlink" Target="http://www.aos.sk/sc/index.php?go=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rcak.srce.hr/file/179832" TargetMode="External"/><Relationship Id="rId5" Type="http://schemas.openxmlformats.org/officeDocument/2006/relationships/hyperlink" Target="https://www.iczgroup.com/sk/produkty-a-sluzby/obrana/command-and-control-systems-of-air-force-and-armed-forces/" TargetMode="External"/><Relationship Id="rId4" Type="http://schemas.openxmlformats.org/officeDocument/2006/relationships/hyperlink" Target="http://www.aos.sk/sc/dokum/LETVI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brázok, na ktorom je sedenie, zelené, stôl, autobus&#10;&#10;Automaticky generovaný popis">
            <a:extLst>
              <a:ext uri="{FF2B5EF4-FFF2-40B4-BE49-F238E27FC236}">
                <a16:creationId xmlns:a16="http://schemas.microsoft.com/office/drawing/2014/main" xmlns="" id="{899B338F-6821-4004-A64B-1F2483A227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545" t="9091" r="2492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xmlns="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C555993-278F-4CFD-92C8-583CF6B59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k-SK" sz="4800" dirty="0">
                <a:latin typeface="Bookman Old Style" panose="02050604050505020204" pitchFamily="18" charset="0"/>
              </a:rPr>
              <a:t>Simulátory PVO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838B99C1-8A18-47C2-B4F6-2F84B0957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sk-SK" sz="2000" dirty="0">
                <a:latin typeface="Bookman Old Style" panose="02050604050505020204" pitchFamily="18" charset="0"/>
              </a:rPr>
              <a:t> voj. Tamara Popovičová,</a:t>
            </a:r>
          </a:p>
          <a:p>
            <a:pPr algn="l"/>
            <a:r>
              <a:rPr lang="sk-SK" sz="2000" dirty="0">
                <a:latin typeface="Bookman Old Style" panose="02050604050505020204" pitchFamily="18" charset="0"/>
              </a:rPr>
              <a:t> voj. Nikola </a:t>
            </a:r>
            <a:r>
              <a:rPr lang="sk-SK" sz="2000" dirty="0" err="1">
                <a:latin typeface="Bookman Old Style" panose="02050604050505020204" pitchFamily="18" charset="0"/>
              </a:rPr>
              <a:t>Suváková</a:t>
            </a:r>
            <a:endParaRPr lang="sk-SK" sz="2000" dirty="0">
              <a:latin typeface="Bookman Old Style" panose="02050604050505020204" pitchFamily="18" charset="0"/>
            </a:endParaRPr>
          </a:p>
          <a:p>
            <a:pPr algn="l"/>
            <a:r>
              <a:rPr lang="sk-SK" sz="2000" dirty="0">
                <a:latin typeface="Bookman Old Style" panose="02050604050505020204" pitchFamily="18" charset="0"/>
              </a:rPr>
              <a:t> M11bBOŠ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614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6">
            <a:extLst>
              <a:ext uri="{FF2B5EF4-FFF2-40B4-BE49-F238E27FC236}">
                <a16:creationId xmlns:a16="http://schemas.microsoft.com/office/drawing/2014/main" xmlns="" id="{F9D96E3F-159B-4733-BE61-1AAB43A59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xmlns="" id="{A5202B2A-E3B3-4965-8D55-B58E540593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1C43CFA-2182-4959-8884-328DA464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40391"/>
            <a:ext cx="10021446" cy="2944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Ďakujeme za pozornosť</a:t>
            </a:r>
          </a:p>
        </p:txBody>
      </p:sp>
      <p:grpSp>
        <p:nvGrpSpPr>
          <p:cNvPr id="31" name="Group 10">
            <a:extLst>
              <a:ext uri="{FF2B5EF4-FFF2-40B4-BE49-F238E27FC236}">
                <a16:creationId xmlns:a16="http://schemas.microsoft.com/office/drawing/2014/main" xmlns="" id="{EC505F6D-25F2-479B-AEEE-66F34B3FB1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95C49ED7-EC50-4D2C-A945-D4907F081E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2">
              <a:extLst>
                <a:ext uri="{FF2B5EF4-FFF2-40B4-BE49-F238E27FC236}">
                  <a16:creationId xmlns:a16="http://schemas.microsoft.com/office/drawing/2014/main" xmlns="" id="{29A8266C-3886-4618-B2EB-EA7FE32CE6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B4610CF-D689-4B1B-A7FB-1CE14209E6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14">
              <a:extLst>
                <a:ext uri="{FF2B5EF4-FFF2-40B4-BE49-F238E27FC236}">
                  <a16:creationId xmlns:a16="http://schemas.microsoft.com/office/drawing/2014/main" xmlns="" id="{8DA7C44F-B555-41AC-95A7-6450152936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16">
            <a:extLst>
              <a:ext uri="{FF2B5EF4-FFF2-40B4-BE49-F238E27FC236}">
                <a16:creationId xmlns:a16="http://schemas.microsoft.com/office/drawing/2014/main" xmlns="" id="{6C0A542E-DBAB-412E-9F06-247CFE5FB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41E2FAC-3A8F-4977-ACC1-92B455FD4F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18">
              <a:extLst>
                <a:ext uri="{FF2B5EF4-FFF2-40B4-BE49-F238E27FC236}">
                  <a16:creationId xmlns:a16="http://schemas.microsoft.com/office/drawing/2014/main" xmlns="" id="{5264E774-D8C6-4806-9911-955DD80397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8450CBAC-6145-4598-BA48-1EB500923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20">
              <a:extLst>
                <a:ext uri="{FF2B5EF4-FFF2-40B4-BE49-F238E27FC236}">
                  <a16:creationId xmlns:a16="http://schemas.microsoft.com/office/drawing/2014/main" xmlns="" id="{C1451637-F91B-479F-8251-660E22819F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73351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57F4247-BC8E-4E08-B328-78E1703B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k-SK" sz="6000" dirty="0">
                <a:latin typeface="Bookman Old Style" panose="02050604050505020204" pitchFamily="18" charset="0"/>
              </a:rPr>
              <a:t>Obsah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xmlns="" id="{F43FFC34-ACE6-4B80-A248-5AE4D6673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1616475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5419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xmlns="" id="{4BC99CB9-DDAD-44A2-8A1C-E3AF4E72DF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xmlns="" id="{64053CBF-3932-45FF-8285-EE5146085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xmlns="" id="{2E751C04-BEA6-446B-A678-9C74819EBD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xmlns="" id="{2625A013-D9BE-43C4-AF21-6F2B003EFB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xmlns="" id="{F7875715-EC2E-457F-851D-F6C817685F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xmlns="" id="{F7E41CC6-0C83-40EE-80BB-79394D9E9B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xmlns="" id="{00603498-5DFE-4D26-BFB5-C9269C9BD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484D1E4-973C-4A73-BCC1-3AD73548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sk-SK" sz="3600">
                <a:solidFill>
                  <a:schemeClr val="tx2"/>
                </a:solidFill>
                <a:latin typeface="Bookman Old Style" panose="02050604050505020204" pitchFamily="18" charset="0"/>
              </a:rPr>
              <a:t>Simulátor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1A4C426-18AF-481E-8E60-97A5C7092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606" y="2828610"/>
            <a:ext cx="5932527" cy="2581590"/>
          </a:xfrm>
        </p:spPr>
        <p:txBody>
          <a:bodyPr anchor="t">
            <a:normAutofit/>
          </a:bodyPr>
          <a:lstStyle/>
          <a:p>
            <a:r>
              <a:rPr lang="sk-SK" sz="17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Pojem simulátor </a:t>
            </a:r>
            <a:r>
              <a:rPr lang="sk-SK" sz="1700" dirty="0">
                <a:solidFill>
                  <a:schemeClr val="tx2"/>
                </a:solidFill>
                <a:latin typeface="Bookman Old Style" panose="02050604050505020204" pitchFamily="18" charset="0"/>
              </a:rPr>
              <a:t>- </a:t>
            </a:r>
            <a:r>
              <a:rPr lang="sk-SK" sz="1700" dirty="0">
                <a:solidFill>
                  <a:schemeClr val="tx2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niečo, čo umožňuje načrtnúť čo najrealistickejšie zobrazenie nejakej činnosti</a:t>
            </a:r>
          </a:p>
          <a:p>
            <a:r>
              <a:rPr lang="sk-SK" sz="1700" b="1" dirty="0">
                <a:solidFill>
                  <a:schemeClr val="tx2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Typy simulácií </a:t>
            </a:r>
            <a:r>
              <a:rPr lang="sk-SK" sz="1700" dirty="0">
                <a:solidFill>
                  <a:schemeClr val="tx2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: živá, konštruktívna, virtuálna, distribuovaná</a:t>
            </a:r>
          </a:p>
          <a:p>
            <a:r>
              <a:rPr lang="sk-SK" sz="1700" b="1" dirty="0">
                <a:solidFill>
                  <a:schemeClr val="tx2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Simulátory PVO</a:t>
            </a:r>
          </a:p>
          <a:p>
            <a:r>
              <a:rPr lang="sk-SK" sz="1700" b="1" dirty="0">
                <a:solidFill>
                  <a:schemeClr val="tx2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Výcviková technika a metodika PVO </a:t>
            </a:r>
            <a:r>
              <a:rPr lang="sk-SK" sz="1700" dirty="0">
                <a:solidFill>
                  <a:schemeClr val="tx2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- zahŕňa oblasti, ktorými sú simulácia, výcvik s využitím trenažérov a výcvik na bojovej technike</a:t>
            </a:r>
          </a:p>
          <a:p>
            <a:endParaRPr lang="sk-SK" sz="1700" dirty="0">
              <a:solidFill>
                <a:schemeClr val="tx2"/>
              </a:solidFill>
            </a:endParaRPr>
          </a:p>
          <a:p>
            <a:endParaRPr lang="sk-SK" sz="17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B63ACBA3-DEFD-4C6D-BBA0-64468FA99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62F7819D-2B89-4D80-A1C3-8B318116BA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B7065990-2350-41B3-858B-20EF8744F2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8DA7EC7-CAA0-4665-AA29-BFBA806ECA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1132A14-489F-4CED-B626-2A1711C987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09950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xmlns="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34455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A990456-1EA0-4588-9316-248FC103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  <a:latin typeface="Bookman Old Style" panose="02050604050505020204" pitchFamily="18" charset="0"/>
              </a:rPr>
              <a:t>Simulačné centrum AOS a PVO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xmlns="" id="{E186B68C-84BC-4A6E-99D1-EE87483C1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DE624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xmlns="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920" y="2480956"/>
            <a:ext cx="6675121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8734BF5-90D6-4768-8C86-6199BBE17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6031967" cy="3283260"/>
          </a:xfrm>
        </p:spPr>
        <p:txBody>
          <a:bodyPr anchor="ctr">
            <a:normAutofit/>
          </a:bodyPr>
          <a:lstStyle/>
          <a:p>
            <a:r>
              <a:rPr lang="sk-SK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Hlavná úloha výcviku realizovaného prostredníctvom reálneho simulátora RLP (organizačné zabezpečenie počiatočného výcviku, výcviku na stanovišti a pokračovacieho výcviku,...)</a:t>
            </a:r>
          </a:p>
          <a:p>
            <a:r>
              <a:rPr lang="sk-SK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Výcviková organizácia poskytuje jedno pracovisko pre každé z uvedených stanovíšť riadenia letovej prevádzky</a:t>
            </a:r>
          </a:p>
          <a:p>
            <a:r>
              <a:rPr lang="sk-SK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Simulovaná vzdušná situácia je generovaná simulátorom, kde okrem simulačných, technických a archivačných sofistikovaných prvkov sú k dispozícii rôzne moduly</a:t>
            </a:r>
          </a:p>
          <a:p>
            <a:r>
              <a:rPr lang="sk-SK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sk-SK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racovné stanice typu LETVIS </a:t>
            </a:r>
            <a:endParaRPr lang="sk-SK" sz="190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1A70953A-BC7E-4141-82D2-22697AC5B2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504" r="10873" b="1"/>
          <a:stretch/>
        </p:blipFill>
        <p:spPr>
          <a:xfrm>
            <a:off x="7277100" y="2480954"/>
            <a:ext cx="4455979" cy="39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405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D03CA70-0F99-4E11-BF14-1CE9A907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  <a:latin typeface="Bookman Old Style" panose="02050604050505020204" pitchFamily="18" charset="0"/>
              </a:rPr>
              <a:t>LETVIS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186B68C-84BC-4A6E-99D1-EE87483C1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ástupný objekt pre obsah 2">
            <a:extLst>
              <a:ext uri="{FF2B5EF4-FFF2-40B4-BE49-F238E27FC236}">
                <a16:creationId xmlns:a16="http://schemas.microsoft.com/office/drawing/2014/main" xmlns="" id="{EFF4B98D-9985-468B-A8EE-65288DDAA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 lnSpcReduction="10000"/>
          </a:bodyPr>
          <a:lstStyle/>
          <a:p>
            <a:r>
              <a:rPr lang="sk-SK" sz="1700" dirty="0">
                <a:latin typeface="Bookman Old Style" panose="02050604050505020204" pitchFamily="18" charset="0"/>
                <a:ea typeface="Calibri" panose="020F0502020204030204" pitchFamily="34" charset="0"/>
              </a:rPr>
              <a:t>P</a:t>
            </a:r>
            <a:r>
              <a:rPr lang="sk-SK" sz="17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rioritne používaný na zber, spracovanie, zobrazenie a distribúciu </a:t>
            </a:r>
            <a:r>
              <a:rPr lang="sk-SK" sz="17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rádiolokačnej</a:t>
            </a:r>
            <a:r>
              <a:rPr lang="sk-SK" sz="17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informácie pre zabezpečenie </a:t>
            </a:r>
          </a:p>
          <a:p>
            <a:r>
              <a:rPr lang="sk-SK" sz="1700" dirty="0">
                <a:latin typeface="Bookman Old Style" panose="02050604050505020204" pitchFamily="18" charset="0"/>
                <a:ea typeface="Calibri" panose="020F0502020204030204" pitchFamily="34" charset="0"/>
              </a:rPr>
              <a:t>U</a:t>
            </a:r>
            <a:r>
              <a:rPr lang="sk-SK" sz="17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rčený na simuláciu, má širokú škálu civilného a vojenského prostredia ATM</a:t>
            </a:r>
          </a:p>
          <a:p>
            <a:r>
              <a:rPr lang="sk-SK" sz="17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LETVIS je možné použiť v novom alebo existujúcom oblastnom stredisku pre riadenie letovej prevádzky (ACC); na riadenie letovej prevádzky na letisku v približovacom stredisku (APP) a letiskovej veži (TWR)</a:t>
            </a:r>
            <a:r>
              <a:rPr lang="sk-SK" sz="1700" dirty="0">
                <a:latin typeface="Bookman Old Style" panose="02050604050505020204" pitchFamily="18" charset="0"/>
                <a:ea typeface="Calibri" panose="020F0502020204030204" pitchFamily="34" charset="0"/>
              </a:rPr>
              <a:t>,...</a:t>
            </a:r>
          </a:p>
          <a:p>
            <a:r>
              <a:rPr lang="sk-SK" sz="17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Systém simulátora LETVIS obsahuje dva pozície: </a:t>
            </a:r>
            <a:r>
              <a:rPr lang="sk-SK" sz="17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Student</a:t>
            </a:r>
            <a:r>
              <a:rPr lang="sk-SK" sz="17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WP (</a:t>
            </a:r>
            <a:r>
              <a:rPr lang="sk-SK" sz="17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Work</a:t>
            </a:r>
            <a:r>
              <a:rPr lang="sk-SK" sz="17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sk-SK" sz="17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Position</a:t>
            </a:r>
            <a:r>
              <a:rPr lang="sk-SK" sz="17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) - v zložení ATCO a asistent ATCO pracovná pozícia pre plánovanie a nácvik</a:t>
            </a:r>
          </a:p>
          <a:p>
            <a:r>
              <a:rPr lang="sk-SK" sz="1700" dirty="0">
                <a:latin typeface="Bookman Old Style" panose="02050604050505020204" pitchFamily="18" charset="0"/>
                <a:ea typeface="Calibri" panose="020F0502020204030204" pitchFamily="34" charset="0"/>
              </a:rPr>
              <a:t>J</a:t>
            </a:r>
            <a:r>
              <a:rPr lang="sk-SK" sz="17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e navrhnutý a osvedčený ako modulový, flexibilný a konfigurovateľný pre ľubovoľnú veľkosť a funkčnosť systému riadenia letovej prevádzky</a:t>
            </a:r>
          </a:p>
          <a:p>
            <a:r>
              <a:rPr lang="sk-SK" sz="17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LETVIS ATM systémy a ATC simulátory sú v prevádzke v Európe, Ázii, na Strednom východe a v Afrike, a sú v súlade s medzinárodnými a európskymi normami</a:t>
            </a:r>
            <a:endParaRPr lang="sk-SK" sz="17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3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BC75EE5-B62E-41FD-B1AE-7FCF9E83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sk-SK" sz="3800">
                <a:solidFill>
                  <a:srgbClr val="FFFFFF"/>
                </a:solidFill>
                <a:latin typeface="Bookman Old Style" panose="02050604050505020204" pitchFamily="18" charset="0"/>
              </a:rPr>
              <a:t>HIFI SIMU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ástupný objekt pre obsah 2">
            <a:extLst>
              <a:ext uri="{FF2B5EF4-FFF2-40B4-BE49-F238E27FC236}">
                <a16:creationId xmlns:a16="http://schemas.microsoft.com/office/drawing/2014/main" xmlns="" id="{2FB2A497-6419-4537-A2E6-914D96D2C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sk-SK" sz="160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V tomto simulátore výrobca (CS Soft) sa snaží minimalizovať nárok na úpravy týchto systémov, ktoré vedú k vyššej  podobnosti so skutočnou prevádzkou a vyššej spoľahlivosti výkonu simulátora</a:t>
            </a:r>
          </a:p>
          <a:p>
            <a:pPr>
              <a:spcAft>
                <a:spcPts val="1000"/>
              </a:spcAft>
            </a:pPr>
            <a:r>
              <a:rPr lang="sk-SK" sz="1600" b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Simulátor riadenia letovej prevádzky poskytuje funkcie ako :</a:t>
            </a:r>
          </a:p>
          <a:p>
            <a:pPr>
              <a:spcAft>
                <a:spcPts val="1000"/>
              </a:spcAft>
            </a:pPr>
            <a:r>
              <a:rPr lang="sk-SK" sz="160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sk-SK" sz="160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simulácia radarových funkcií;</a:t>
            </a:r>
          </a:p>
          <a:p>
            <a:pPr>
              <a:spcAft>
                <a:spcPts val="1000"/>
              </a:spcAft>
            </a:pPr>
            <a:r>
              <a:rPr lang="sk-SK" sz="160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simulácia letového plánu, informácie vrátane tlače, letový pás;</a:t>
            </a:r>
          </a:p>
          <a:p>
            <a:pPr>
              <a:spcAft>
                <a:spcPts val="1000"/>
              </a:spcAft>
            </a:pPr>
            <a:r>
              <a:rPr lang="sk-SK" sz="160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60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plánovanie simulácie;</a:t>
            </a:r>
          </a:p>
          <a:p>
            <a:pPr>
              <a:spcAft>
                <a:spcPts val="1000"/>
              </a:spcAft>
            </a:pPr>
            <a:r>
              <a:rPr lang="sk-SK" sz="160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integrácia všetkých simulácií, kontrolav praxi a online kontrola;</a:t>
            </a:r>
          </a:p>
          <a:p>
            <a:pPr>
              <a:spcAft>
                <a:spcPts val="1000"/>
              </a:spcAft>
            </a:pPr>
            <a:r>
              <a:rPr lang="sk-SK" sz="160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60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monitorovanie modulu simulátor;</a:t>
            </a:r>
          </a:p>
          <a:p>
            <a:pPr>
              <a:spcAft>
                <a:spcPts val="1000"/>
              </a:spcAft>
            </a:pPr>
            <a:r>
              <a:rPr lang="sk-SK" sz="160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60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nahrávanie hlasu úplne synchronizované s monitorom radaru;</a:t>
            </a:r>
          </a:p>
          <a:p>
            <a:pPr>
              <a:spcAft>
                <a:spcPts val="1000"/>
              </a:spcAft>
            </a:pPr>
            <a:r>
              <a:rPr lang="sk-SK" sz="160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60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spolupráca so školením prípravy systému INCA.</a:t>
            </a:r>
          </a:p>
          <a:p>
            <a:endParaRPr lang="sk-SK" sz="1600"/>
          </a:p>
        </p:txBody>
      </p:sp>
    </p:spTree>
    <p:extLst>
      <p:ext uri="{BB962C8B-B14F-4D97-AF65-F5344CB8AC3E}">
        <p14:creationId xmlns:p14="http://schemas.microsoft.com/office/powerpoint/2010/main" xmlns="" val="200769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E9B2035-7938-4028-B643-45253403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sk-SK" sz="3800">
                <a:solidFill>
                  <a:srgbClr val="FFFFFF"/>
                </a:solidFill>
              </a:rPr>
              <a:t>X-AVION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xmlns="" id="{1BBD5459-78E2-447C-8252-29725DB9A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06539798"/>
              </p:ext>
            </p:extLst>
          </p:nvPr>
        </p:nvGraphicFramePr>
        <p:xfrm>
          <a:off x="4379913" y="687388"/>
          <a:ext cx="7037387" cy="547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3848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xmlns="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3D491DD-704A-4A1D-ACE5-2C0339C2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sk-SK" sz="3800">
                <a:solidFill>
                  <a:srgbClr val="FFFFFF"/>
                </a:solidFill>
                <a:latin typeface="Bookman Old Style" panose="02050604050505020204" pitchFamily="18" charset="0"/>
              </a:rPr>
              <a:t>PLRK-S10M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xmlns="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ástupný objekt pre obsah 2">
            <a:extLst>
              <a:ext uri="{FF2B5EF4-FFF2-40B4-BE49-F238E27FC236}">
                <a16:creationId xmlns:a16="http://schemas.microsoft.com/office/drawing/2014/main" xmlns="" id="{E05420EB-92E0-447C-A343-FC5DE8A5E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sk-SK" sz="120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Funkcia trenažéra spočíva v tom, že pomocou generátora obrazu na pracovisku inštruktora a projekčného systému sa na projekčnej ploche zobrazuje krajina</a:t>
            </a:r>
          </a:p>
          <a:p>
            <a:r>
              <a:rPr lang="sk-SK" sz="1200">
                <a:latin typeface="Bookman Old Style" panose="02050604050505020204" pitchFamily="18" charset="0"/>
                <a:ea typeface="Calibri" panose="020F0502020204030204" pitchFamily="34" charset="0"/>
              </a:rPr>
              <a:t>Vy</a:t>
            </a:r>
            <a:r>
              <a:rPr lang="sk-SK" sz="120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tvorí sa pre operátora dojem reálneho prostredia</a:t>
            </a:r>
          </a:p>
          <a:p>
            <a:r>
              <a:rPr lang="sk-SK" sz="120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Trenažér imituje nielen ciele a ich pohyb, ale aj činnosť jednotlivých častí odpaľovacích zariadení príslušných bojových kompletov so všetkými ovládacími a signalizačnými prvkami</a:t>
            </a:r>
          </a:p>
          <a:p>
            <a:pPr>
              <a:spcAft>
                <a:spcPts val="1000"/>
              </a:spcAft>
            </a:pPr>
            <a:r>
              <a:rPr lang="sk-SK" sz="120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Spojenie medzi inštruktorom a operátorom je zabezpečené hovorovým zariadením</a:t>
            </a:r>
          </a:p>
          <a:p>
            <a:pPr>
              <a:spcAft>
                <a:spcPts val="1000"/>
              </a:spcAft>
            </a:pPr>
            <a:r>
              <a:rPr lang="sk-SK" sz="1200" b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Skladá sa z častí ako :</a:t>
            </a:r>
          </a:p>
          <a:p>
            <a:pPr>
              <a:spcAft>
                <a:spcPts val="1000"/>
              </a:spcAft>
            </a:pPr>
            <a:r>
              <a:rPr lang="sk-SK" sz="120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výcvikový protilietadlový komplet strely 9M32 (S2) s funkčnými signalizačnými a ovládacími prvkami</a:t>
            </a:r>
          </a:p>
          <a:p>
            <a:pPr>
              <a:spcAft>
                <a:spcPts val="1000"/>
              </a:spcAft>
            </a:pPr>
            <a:r>
              <a:rPr lang="sk-SK" sz="120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výcvikový protilietadlový komplet strely 9M39 – Igla s funkčnými signalizačnými a ovládacími prvkami</a:t>
            </a:r>
          </a:p>
          <a:p>
            <a:pPr>
              <a:spcAft>
                <a:spcPts val="1000"/>
              </a:spcAft>
            </a:pPr>
            <a:r>
              <a:rPr lang="sk-SK" sz="120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snímacie zariadenie polohy a uhlového natočenia</a:t>
            </a:r>
          </a:p>
          <a:p>
            <a:pPr>
              <a:spcAft>
                <a:spcPts val="1000"/>
              </a:spcAft>
            </a:pPr>
            <a:r>
              <a:rPr lang="sk-SK" sz="120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projekčný systém</a:t>
            </a:r>
          </a:p>
          <a:p>
            <a:pPr>
              <a:spcAft>
                <a:spcPts val="1000"/>
              </a:spcAft>
            </a:pPr>
            <a:r>
              <a:rPr lang="sk-SK" sz="120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racovisko inštruktora</a:t>
            </a:r>
          </a:p>
          <a:p>
            <a:pPr>
              <a:spcAft>
                <a:spcPts val="1000"/>
              </a:spcAft>
            </a:pPr>
            <a:r>
              <a:rPr lang="sk-SK" sz="120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audio systém,...</a:t>
            </a:r>
          </a:p>
          <a:p>
            <a:endParaRPr lang="sk-SK" sz="1200"/>
          </a:p>
        </p:txBody>
      </p:sp>
    </p:spTree>
    <p:extLst>
      <p:ext uri="{BB962C8B-B14F-4D97-AF65-F5344CB8AC3E}">
        <p14:creationId xmlns:p14="http://schemas.microsoft.com/office/powerpoint/2010/main" xmlns="" val="137113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E61673E-FAAA-4AEE-8D32-5CAC93CD95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59279FE-5810-440F-B799-25803A0141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8395" y="774750"/>
            <a:ext cx="3565361" cy="6083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0757502-1B0B-4605-A4D7-5BFAF73C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438834"/>
            <a:ext cx="2156012" cy="4249271"/>
          </a:xfrm>
        </p:spPr>
        <p:txBody>
          <a:bodyPr>
            <a:normAutofit/>
          </a:bodyPr>
          <a:lstStyle/>
          <a:p>
            <a:r>
              <a:rPr lang="sk-SK" sz="2800">
                <a:solidFill>
                  <a:schemeClr val="bg1"/>
                </a:solidFill>
              </a:rPr>
              <a:t>Zoznam použitej literatúry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5ABD4F1-A860-48A4-84CD-EB40E1FC78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1D8C0F2-1D8A-4908-857F-3DE6B08238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23053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9CF982B-F1C0-427E-ABCC-F87E442B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418" y="1224951"/>
            <a:ext cx="5402919" cy="5633049"/>
          </a:xfrm>
        </p:spPr>
        <p:txBody>
          <a:bodyPr anchor="ctr">
            <a:normAutofit/>
          </a:bodyPr>
          <a:lstStyle/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sk-SK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http://www.aos.sk/sc/index.php?go=2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Vojenská doktrína podsystému palebných prostriedkov protivzdušnej obrany ozbrojených síl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sk-SK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www.aos.sk/sc/index.php?go=rlp</a:t>
            </a:r>
            <a:endParaRPr lang="sk-SK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sk-SK" sz="2000" dirty="0" smtClean="0"/>
              <a:t>VIRTUÁLNA </a:t>
            </a:r>
            <a:r>
              <a:rPr lang="sk-SK" sz="2000" dirty="0" smtClean="0"/>
              <a:t>SIMULÁCIA LETVIS – riadenie letovej prevádzky, Matúš </a:t>
            </a:r>
            <a:r>
              <a:rPr lang="sk-SK" sz="2000" dirty="0" err="1" smtClean="0"/>
              <a:t>Grega</a:t>
            </a:r>
            <a:r>
              <a:rPr lang="sk-SK" sz="2000" dirty="0" smtClean="0"/>
              <a:t>, 2015 </a:t>
            </a:r>
            <a:r>
              <a:rPr lang="sk-SK" sz="2000" dirty="0" smtClean="0">
                <a:hlinkClick r:id="rId4"/>
              </a:rPr>
              <a:t>http://www.aos.sk/sc/dokum/LETVIS.pdf</a:t>
            </a:r>
            <a:r>
              <a:rPr lang="sk-SK" sz="2000" dirty="0" smtClean="0"/>
              <a:t> </a:t>
            </a:r>
            <a:endParaRPr lang="sk-SK" sz="2000" dirty="0" smtClean="0"/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sk-SK" sz="2000" dirty="0" smtClean="0">
                <a:hlinkClick r:id="rId5"/>
              </a:rPr>
              <a:t>https</a:t>
            </a:r>
            <a:r>
              <a:rPr lang="sk-SK" sz="2000" dirty="0" smtClean="0">
                <a:hlinkClick r:id="rId5"/>
              </a:rPr>
              <a:t>://</a:t>
            </a:r>
            <a:r>
              <a:rPr lang="sk-SK" sz="2000" dirty="0" smtClean="0">
                <a:hlinkClick r:id="rId5"/>
              </a:rPr>
              <a:t>www.iczgroup.com/sk/produkty-a-sluzby/obrana/command-and-control-systems-of-air-force-and-armed-forces/</a:t>
            </a:r>
            <a:endParaRPr lang="sk-SK" sz="2000" dirty="0" smtClean="0"/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sk-SK" sz="2000" dirty="0" err="1" smtClean="0">
                <a:hlinkClick r:id="rId6"/>
              </a:rPr>
              <a:t>Comparison</a:t>
            </a:r>
            <a:r>
              <a:rPr lang="sk-SK" sz="2000" dirty="0" smtClean="0">
                <a:hlinkClick r:id="rId6"/>
              </a:rPr>
              <a:t> </a:t>
            </a:r>
            <a:r>
              <a:rPr lang="sk-SK" sz="2000" dirty="0" err="1" smtClean="0">
                <a:hlinkClick r:id="rId6"/>
              </a:rPr>
              <a:t>of</a:t>
            </a:r>
            <a:r>
              <a:rPr lang="sk-SK" sz="2000" dirty="0" smtClean="0">
                <a:hlinkClick r:id="rId6"/>
              </a:rPr>
              <a:t> Radar Simulator </a:t>
            </a:r>
            <a:r>
              <a:rPr lang="sk-SK" sz="2000" dirty="0" err="1" smtClean="0">
                <a:hlinkClick r:id="rId6"/>
              </a:rPr>
              <a:t>for</a:t>
            </a:r>
            <a:r>
              <a:rPr lang="sk-SK" sz="2000" dirty="0" smtClean="0">
                <a:hlinkClick r:id="rId6"/>
              </a:rPr>
              <a:t> </a:t>
            </a:r>
            <a:r>
              <a:rPr lang="sk-SK" sz="2000" dirty="0" err="1" smtClean="0">
                <a:hlinkClick r:id="rId6"/>
              </a:rPr>
              <a:t>Air</a:t>
            </a:r>
            <a:r>
              <a:rPr lang="sk-SK" sz="2000" dirty="0" smtClean="0">
                <a:hlinkClick r:id="rId6"/>
              </a:rPr>
              <a:t> </a:t>
            </a:r>
            <a:r>
              <a:rPr lang="sk-SK" sz="2000" dirty="0" err="1" smtClean="0">
                <a:hlinkClick r:id="rId6"/>
              </a:rPr>
              <a:t>Traffic</a:t>
            </a:r>
            <a:r>
              <a:rPr lang="sk-SK" sz="2000" dirty="0" smtClean="0">
                <a:hlinkClick r:id="rId6"/>
              </a:rPr>
              <a:t> </a:t>
            </a:r>
            <a:r>
              <a:rPr lang="sk-SK" sz="2000" dirty="0" err="1" smtClean="0">
                <a:hlinkClick r:id="rId6"/>
              </a:rPr>
              <a:t>Control</a:t>
            </a:r>
            <a:r>
              <a:rPr lang="sk-SK" sz="2000" dirty="0" smtClean="0">
                <a:hlinkClick r:id="rId6"/>
              </a:rPr>
              <a:t> - PDF</a:t>
            </a:r>
            <a:endParaRPr lang="sk-SK" sz="2000" dirty="0" smtClean="0"/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endParaRPr lang="sk-SK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730E5F0-AD6E-4049-8FAB-A4D82343DC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62751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302366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Vlastná</PresentationFormat>
  <Paragraphs>66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Simulátory PVO</vt:lpstr>
      <vt:lpstr>Obsah</vt:lpstr>
      <vt:lpstr>Simulátor</vt:lpstr>
      <vt:lpstr>Simulačné centrum AOS a PVO</vt:lpstr>
      <vt:lpstr>LETVIS</vt:lpstr>
      <vt:lpstr>HIFI SIMU</vt:lpstr>
      <vt:lpstr>X-AVION</vt:lpstr>
      <vt:lpstr>PLRK-S10M</vt:lpstr>
      <vt:lpstr>Zoznam použitej literatúry</vt:lpstr>
      <vt:lpstr>Ďakujeme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Simulátory PVO</dc:title>
  <dc:creator>Popovičová, Tamara</dc:creator>
  <cp:lastModifiedBy>Windows User</cp:lastModifiedBy>
  <cp:revision>2</cp:revision>
  <dcterms:created xsi:type="dcterms:W3CDTF">2020-12-07T08:53:14Z</dcterms:created>
  <dcterms:modified xsi:type="dcterms:W3CDTF">2020-12-07T12:47:00Z</dcterms:modified>
</cp:coreProperties>
</file>