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3"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sk-SK"/>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33CC"/>
    <a:srgbClr val="0033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74" autoAdjust="0"/>
    <p:restoredTop sz="94660"/>
  </p:normalViewPr>
  <p:slideViewPr>
    <p:cSldViewPr>
      <p:cViewPr varScale="1">
        <p:scale>
          <a:sx n="65" d="100"/>
          <a:sy n="65" d="100"/>
        </p:scale>
        <p:origin x="-126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sk-SK"/>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sk-SK"/>
          </a:p>
        </p:txBody>
      </p:sp>
      <p:sp>
        <p:nvSpPr>
          <p:cNvPr id="30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sk-SK" smtClean="0"/>
              <a:t>Klepnutím lze upravit styly předlohy textu.</a:t>
            </a:r>
          </a:p>
          <a:p>
            <a:pPr lvl="1"/>
            <a:r>
              <a:rPr lang="sk-SK" smtClean="0"/>
              <a:t>Druhá úroveň</a:t>
            </a:r>
          </a:p>
          <a:p>
            <a:pPr lvl="2"/>
            <a:r>
              <a:rPr lang="sk-SK" smtClean="0"/>
              <a:t>Třetí úroveň</a:t>
            </a:r>
          </a:p>
          <a:p>
            <a:pPr lvl="3"/>
            <a:r>
              <a:rPr lang="sk-SK" smtClean="0"/>
              <a:t>Čtvrtá úroveň</a:t>
            </a:r>
          </a:p>
          <a:p>
            <a:pPr lvl="4"/>
            <a:r>
              <a:rPr lang="sk-SK" smtClean="0"/>
              <a:t>Pátá úroveň</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sk-SK"/>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A533DFB-FE7B-442C-BF07-397E629843E3}" type="slidenum">
              <a:rPr lang="sk-SK"/>
              <a:pPr/>
              <a:t>‹#›</a:t>
            </a:fld>
            <a:endParaRPr lang="sk-SK"/>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63CAE4-F9FE-4846-A3B7-A6E0F65D7F9F}" type="slidenum">
              <a:rPr lang="sk-SK"/>
              <a:pPr/>
              <a:t>1</a:t>
            </a:fld>
            <a:endParaRPr lang="sk-SK"/>
          </a:p>
        </p:txBody>
      </p:sp>
      <p:sp>
        <p:nvSpPr>
          <p:cNvPr id="4098" name="Rectangle 2"/>
          <p:cNvSpPr>
            <a:spLocks noRo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hu-H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hu-HU"/>
          </a:p>
        </p:txBody>
      </p:sp>
      <p:sp>
        <p:nvSpPr>
          <p:cNvPr id="3" name="Alcím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u-HU" smtClean="0"/>
              <a:t>Alcím mintájának szerkesztése</a:t>
            </a:r>
            <a:endParaRPr lang="hu-HU"/>
          </a:p>
        </p:txBody>
      </p:sp>
      <p:sp>
        <p:nvSpPr>
          <p:cNvPr id="4" name="Dátum helye 3"/>
          <p:cNvSpPr>
            <a:spLocks noGrp="1"/>
          </p:cNvSpPr>
          <p:nvPr>
            <p:ph type="dt" sz="half" idx="10"/>
          </p:nvPr>
        </p:nvSpPr>
        <p:spPr/>
        <p:txBody>
          <a:bodyPr/>
          <a:lstStyle>
            <a:lvl1pPr>
              <a:defRPr/>
            </a:lvl1pPr>
          </a:lstStyle>
          <a:p>
            <a:endParaRPr lang="sk-SK"/>
          </a:p>
        </p:txBody>
      </p:sp>
      <p:sp>
        <p:nvSpPr>
          <p:cNvPr id="5" name="Élőláb helye 4"/>
          <p:cNvSpPr>
            <a:spLocks noGrp="1"/>
          </p:cNvSpPr>
          <p:nvPr>
            <p:ph type="ftr" sz="quarter" idx="11"/>
          </p:nvPr>
        </p:nvSpPr>
        <p:spPr/>
        <p:txBody>
          <a:bodyPr/>
          <a:lstStyle>
            <a:lvl1pPr>
              <a:defRPr/>
            </a:lvl1pPr>
          </a:lstStyle>
          <a:p>
            <a:endParaRPr lang="sk-SK"/>
          </a:p>
        </p:txBody>
      </p:sp>
      <p:sp>
        <p:nvSpPr>
          <p:cNvPr id="6" name="Dia számának helye 5"/>
          <p:cNvSpPr>
            <a:spLocks noGrp="1"/>
          </p:cNvSpPr>
          <p:nvPr>
            <p:ph type="sldNum" sz="quarter" idx="12"/>
          </p:nvPr>
        </p:nvSpPr>
        <p:spPr/>
        <p:txBody>
          <a:bodyPr/>
          <a:lstStyle>
            <a:lvl1pPr>
              <a:defRPr/>
            </a:lvl1pPr>
          </a:lstStyle>
          <a:p>
            <a:fld id="{6F11821E-8F3D-41E7-B067-0C39AF1C7966}" type="slidenum">
              <a:rPr lang="sk-SK"/>
              <a:pPr/>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lvl1pPr>
              <a:defRPr/>
            </a:lvl1pPr>
          </a:lstStyle>
          <a:p>
            <a:endParaRPr lang="sk-SK"/>
          </a:p>
        </p:txBody>
      </p:sp>
      <p:sp>
        <p:nvSpPr>
          <p:cNvPr id="5" name="Élőláb helye 4"/>
          <p:cNvSpPr>
            <a:spLocks noGrp="1"/>
          </p:cNvSpPr>
          <p:nvPr>
            <p:ph type="ftr" sz="quarter" idx="11"/>
          </p:nvPr>
        </p:nvSpPr>
        <p:spPr/>
        <p:txBody>
          <a:bodyPr/>
          <a:lstStyle>
            <a:lvl1pPr>
              <a:defRPr/>
            </a:lvl1pPr>
          </a:lstStyle>
          <a:p>
            <a:endParaRPr lang="sk-SK"/>
          </a:p>
        </p:txBody>
      </p:sp>
      <p:sp>
        <p:nvSpPr>
          <p:cNvPr id="6" name="Dia számának helye 5"/>
          <p:cNvSpPr>
            <a:spLocks noGrp="1"/>
          </p:cNvSpPr>
          <p:nvPr>
            <p:ph type="sldNum" sz="quarter" idx="12"/>
          </p:nvPr>
        </p:nvSpPr>
        <p:spPr/>
        <p:txBody>
          <a:bodyPr/>
          <a:lstStyle>
            <a:lvl1pPr>
              <a:defRPr/>
            </a:lvl1pPr>
          </a:lstStyle>
          <a:p>
            <a:fld id="{693E3DD1-1C37-4555-AF74-56C35B488718}" type="slidenum">
              <a:rPr lang="sk-SK"/>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lvl1pPr>
              <a:defRPr/>
            </a:lvl1pPr>
          </a:lstStyle>
          <a:p>
            <a:endParaRPr lang="sk-SK"/>
          </a:p>
        </p:txBody>
      </p:sp>
      <p:sp>
        <p:nvSpPr>
          <p:cNvPr id="5" name="Élőláb helye 4"/>
          <p:cNvSpPr>
            <a:spLocks noGrp="1"/>
          </p:cNvSpPr>
          <p:nvPr>
            <p:ph type="ftr" sz="quarter" idx="11"/>
          </p:nvPr>
        </p:nvSpPr>
        <p:spPr/>
        <p:txBody>
          <a:bodyPr/>
          <a:lstStyle>
            <a:lvl1pPr>
              <a:defRPr/>
            </a:lvl1pPr>
          </a:lstStyle>
          <a:p>
            <a:endParaRPr lang="sk-SK"/>
          </a:p>
        </p:txBody>
      </p:sp>
      <p:sp>
        <p:nvSpPr>
          <p:cNvPr id="6" name="Dia számának helye 5"/>
          <p:cNvSpPr>
            <a:spLocks noGrp="1"/>
          </p:cNvSpPr>
          <p:nvPr>
            <p:ph type="sldNum" sz="quarter" idx="12"/>
          </p:nvPr>
        </p:nvSpPr>
        <p:spPr/>
        <p:txBody>
          <a:bodyPr/>
          <a:lstStyle>
            <a:lvl1pPr>
              <a:defRPr/>
            </a:lvl1pPr>
          </a:lstStyle>
          <a:p>
            <a:fld id="{4BD45F57-C31F-4E1F-A1EF-C11E845E62F9}" type="slidenum">
              <a:rPr lang="sk-SK"/>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lvl1pPr>
              <a:defRPr/>
            </a:lvl1pPr>
          </a:lstStyle>
          <a:p>
            <a:endParaRPr lang="sk-SK"/>
          </a:p>
        </p:txBody>
      </p:sp>
      <p:sp>
        <p:nvSpPr>
          <p:cNvPr id="5" name="Élőláb helye 4"/>
          <p:cNvSpPr>
            <a:spLocks noGrp="1"/>
          </p:cNvSpPr>
          <p:nvPr>
            <p:ph type="ftr" sz="quarter" idx="11"/>
          </p:nvPr>
        </p:nvSpPr>
        <p:spPr/>
        <p:txBody>
          <a:bodyPr/>
          <a:lstStyle>
            <a:lvl1pPr>
              <a:defRPr/>
            </a:lvl1pPr>
          </a:lstStyle>
          <a:p>
            <a:endParaRPr lang="sk-SK"/>
          </a:p>
        </p:txBody>
      </p:sp>
      <p:sp>
        <p:nvSpPr>
          <p:cNvPr id="6" name="Dia számának helye 5"/>
          <p:cNvSpPr>
            <a:spLocks noGrp="1"/>
          </p:cNvSpPr>
          <p:nvPr>
            <p:ph type="sldNum" sz="quarter" idx="12"/>
          </p:nvPr>
        </p:nvSpPr>
        <p:spPr/>
        <p:txBody>
          <a:bodyPr/>
          <a:lstStyle>
            <a:lvl1pPr>
              <a:defRPr/>
            </a:lvl1pPr>
          </a:lstStyle>
          <a:p>
            <a:fld id="{1DD49197-0D09-42E2-B040-933A35968C74}" type="slidenum">
              <a:rPr lang="sk-SK"/>
              <a:pPr/>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hu-HU"/>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u-HU" smtClean="0"/>
              <a:t>Mintaszöveg szerkesztése</a:t>
            </a:r>
          </a:p>
        </p:txBody>
      </p:sp>
      <p:sp>
        <p:nvSpPr>
          <p:cNvPr id="4" name="Dátum helye 3"/>
          <p:cNvSpPr>
            <a:spLocks noGrp="1"/>
          </p:cNvSpPr>
          <p:nvPr>
            <p:ph type="dt" sz="half" idx="10"/>
          </p:nvPr>
        </p:nvSpPr>
        <p:spPr/>
        <p:txBody>
          <a:bodyPr/>
          <a:lstStyle>
            <a:lvl1pPr>
              <a:defRPr/>
            </a:lvl1pPr>
          </a:lstStyle>
          <a:p>
            <a:endParaRPr lang="sk-SK"/>
          </a:p>
        </p:txBody>
      </p:sp>
      <p:sp>
        <p:nvSpPr>
          <p:cNvPr id="5" name="Élőláb helye 4"/>
          <p:cNvSpPr>
            <a:spLocks noGrp="1"/>
          </p:cNvSpPr>
          <p:nvPr>
            <p:ph type="ftr" sz="quarter" idx="11"/>
          </p:nvPr>
        </p:nvSpPr>
        <p:spPr/>
        <p:txBody>
          <a:bodyPr/>
          <a:lstStyle>
            <a:lvl1pPr>
              <a:defRPr/>
            </a:lvl1pPr>
          </a:lstStyle>
          <a:p>
            <a:endParaRPr lang="sk-SK"/>
          </a:p>
        </p:txBody>
      </p:sp>
      <p:sp>
        <p:nvSpPr>
          <p:cNvPr id="6" name="Dia számának helye 5"/>
          <p:cNvSpPr>
            <a:spLocks noGrp="1"/>
          </p:cNvSpPr>
          <p:nvPr>
            <p:ph type="sldNum" sz="quarter" idx="12"/>
          </p:nvPr>
        </p:nvSpPr>
        <p:spPr/>
        <p:txBody>
          <a:bodyPr/>
          <a:lstStyle>
            <a:lvl1pPr>
              <a:defRPr/>
            </a:lvl1pPr>
          </a:lstStyle>
          <a:p>
            <a:fld id="{8D1AD929-37B8-411C-8416-8C60623731E5}" type="slidenum">
              <a:rPr lang="sk-SK"/>
              <a:pPr/>
              <a:t>‹#›</a:t>
            </a:fld>
            <a:endParaRPr lang="sk-S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p:txBody>
          <a:bodyPr/>
          <a:lstStyle>
            <a:lvl1pPr>
              <a:defRPr/>
            </a:lvl1pPr>
          </a:lstStyle>
          <a:p>
            <a:endParaRPr lang="sk-SK"/>
          </a:p>
        </p:txBody>
      </p:sp>
      <p:sp>
        <p:nvSpPr>
          <p:cNvPr id="6" name="Élőláb helye 5"/>
          <p:cNvSpPr>
            <a:spLocks noGrp="1"/>
          </p:cNvSpPr>
          <p:nvPr>
            <p:ph type="ftr" sz="quarter" idx="11"/>
          </p:nvPr>
        </p:nvSpPr>
        <p:spPr/>
        <p:txBody>
          <a:bodyPr/>
          <a:lstStyle>
            <a:lvl1pPr>
              <a:defRPr/>
            </a:lvl1pPr>
          </a:lstStyle>
          <a:p>
            <a:endParaRPr lang="sk-SK"/>
          </a:p>
        </p:txBody>
      </p:sp>
      <p:sp>
        <p:nvSpPr>
          <p:cNvPr id="7" name="Dia számának helye 6"/>
          <p:cNvSpPr>
            <a:spLocks noGrp="1"/>
          </p:cNvSpPr>
          <p:nvPr>
            <p:ph type="sldNum" sz="quarter" idx="12"/>
          </p:nvPr>
        </p:nvSpPr>
        <p:spPr/>
        <p:txBody>
          <a:bodyPr/>
          <a:lstStyle>
            <a:lvl1pPr>
              <a:defRPr/>
            </a:lvl1pPr>
          </a:lstStyle>
          <a:p>
            <a:fld id="{2B2F8526-939B-446C-874F-AC13D056BEA3}" type="slidenum">
              <a:rPr lang="sk-SK"/>
              <a:pPr/>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p:txBody>
          <a:bodyPr/>
          <a:lstStyle>
            <a:lvl1pPr>
              <a:defRPr/>
            </a:lvl1pPr>
          </a:lstStyle>
          <a:p>
            <a:endParaRPr lang="sk-SK"/>
          </a:p>
        </p:txBody>
      </p:sp>
      <p:sp>
        <p:nvSpPr>
          <p:cNvPr id="8" name="Élőláb helye 7"/>
          <p:cNvSpPr>
            <a:spLocks noGrp="1"/>
          </p:cNvSpPr>
          <p:nvPr>
            <p:ph type="ftr" sz="quarter" idx="11"/>
          </p:nvPr>
        </p:nvSpPr>
        <p:spPr/>
        <p:txBody>
          <a:bodyPr/>
          <a:lstStyle>
            <a:lvl1pPr>
              <a:defRPr/>
            </a:lvl1pPr>
          </a:lstStyle>
          <a:p>
            <a:endParaRPr lang="sk-SK"/>
          </a:p>
        </p:txBody>
      </p:sp>
      <p:sp>
        <p:nvSpPr>
          <p:cNvPr id="9" name="Dia számának helye 8"/>
          <p:cNvSpPr>
            <a:spLocks noGrp="1"/>
          </p:cNvSpPr>
          <p:nvPr>
            <p:ph type="sldNum" sz="quarter" idx="12"/>
          </p:nvPr>
        </p:nvSpPr>
        <p:spPr/>
        <p:txBody>
          <a:bodyPr/>
          <a:lstStyle>
            <a:lvl1pPr>
              <a:defRPr/>
            </a:lvl1pPr>
          </a:lstStyle>
          <a:p>
            <a:fld id="{97E8D309-AEB7-4607-AB02-783331EF77A2}" type="slidenum">
              <a:rPr lang="sk-SK"/>
              <a:pPr/>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2"/>
          <p:cNvSpPr>
            <a:spLocks noGrp="1"/>
          </p:cNvSpPr>
          <p:nvPr>
            <p:ph type="dt" sz="half" idx="10"/>
          </p:nvPr>
        </p:nvSpPr>
        <p:spPr/>
        <p:txBody>
          <a:bodyPr/>
          <a:lstStyle>
            <a:lvl1pPr>
              <a:defRPr/>
            </a:lvl1pPr>
          </a:lstStyle>
          <a:p>
            <a:endParaRPr lang="sk-SK"/>
          </a:p>
        </p:txBody>
      </p:sp>
      <p:sp>
        <p:nvSpPr>
          <p:cNvPr id="4" name="Élőláb helye 3"/>
          <p:cNvSpPr>
            <a:spLocks noGrp="1"/>
          </p:cNvSpPr>
          <p:nvPr>
            <p:ph type="ftr" sz="quarter" idx="11"/>
          </p:nvPr>
        </p:nvSpPr>
        <p:spPr/>
        <p:txBody>
          <a:bodyPr/>
          <a:lstStyle>
            <a:lvl1pPr>
              <a:defRPr/>
            </a:lvl1pPr>
          </a:lstStyle>
          <a:p>
            <a:endParaRPr lang="sk-SK"/>
          </a:p>
        </p:txBody>
      </p:sp>
      <p:sp>
        <p:nvSpPr>
          <p:cNvPr id="5" name="Dia számának helye 4"/>
          <p:cNvSpPr>
            <a:spLocks noGrp="1"/>
          </p:cNvSpPr>
          <p:nvPr>
            <p:ph type="sldNum" sz="quarter" idx="12"/>
          </p:nvPr>
        </p:nvSpPr>
        <p:spPr/>
        <p:txBody>
          <a:bodyPr/>
          <a:lstStyle>
            <a:lvl1pPr>
              <a:defRPr/>
            </a:lvl1pPr>
          </a:lstStyle>
          <a:p>
            <a:fld id="{DBD15D04-3701-4371-8C48-A2139ED69DDD}" type="slidenum">
              <a:rPr lang="sk-SK"/>
              <a:pPr/>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lvl1pPr>
              <a:defRPr/>
            </a:lvl1pPr>
          </a:lstStyle>
          <a:p>
            <a:endParaRPr lang="sk-SK"/>
          </a:p>
        </p:txBody>
      </p:sp>
      <p:sp>
        <p:nvSpPr>
          <p:cNvPr id="3" name="Élőláb helye 2"/>
          <p:cNvSpPr>
            <a:spLocks noGrp="1"/>
          </p:cNvSpPr>
          <p:nvPr>
            <p:ph type="ftr" sz="quarter" idx="11"/>
          </p:nvPr>
        </p:nvSpPr>
        <p:spPr/>
        <p:txBody>
          <a:bodyPr/>
          <a:lstStyle>
            <a:lvl1pPr>
              <a:defRPr/>
            </a:lvl1pPr>
          </a:lstStyle>
          <a:p>
            <a:endParaRPr lang="sk-SK"/>
          </a:p>
        </p:txBody>
      </p:sp>
      <p:sp>
        <p:nvSpPr>
          <p:cNvPr id="4" name="Dia számának helye 3"/>
          <p:cNvSpPr>
            <a:spLocks noGrp="1"/>
          </p:cNvSpPr>
          <p:nvPr>
            <p:ph type="sldNum" sz="quarter" idx="12"/>
          </p:nvPr>
        </p:nvSpPr>
        <p:spPr/>
        <p:txBody>
          <a:bodyPr/>
          <a:lstStyle>
            <a:lvl1pPr>
              <a:defRPr/>
            </a:lvl1pPr>
          </a:lstStyle>
          <a:p>
            <a:fld id="{548CAA87-B9FA-47D7-A5CD-5667FB42AB9B}" type="slidenum">
              <a:rPr lang="sk-SK"/>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hu-HU"/>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lvl1pPr>
              <a:defRPr/>
            </a:lvl1pPr>
          </a:lstStyle>
          <a:p>
            <a:endParaRPr lang="sk-SK"/>
          </a:p>
        </p:txBody>
      </p:sp>
      <p:sp>
        <p:nvSpPr>
          <p:cNvPr id="6" name="Élőláb helye 5"/>
          <p:cNvSpPr>
            <a:spLocks noGrp="1"/>
          </p:cNvSpPr>
          <p:nvPr>
            <p:ph type="ftr" sz="quarter" idx="11"/>
          </p:nvPr>
        </p:nvSpPr>
        <p:spPr/>
        <p:txBody>
          <a:bodyPr/>
          <a:lstStyle>
            <a:lvl1pPr>
              <a:defRPr/>
            </a:lvl1pPr>
          </a:lstStyle>
          <a:p>
            <a:endParaRPr lang="sk-SK"/>
          </a:p>
        </p:txBody>
      </p:sp>
      <p:sp>
        <p:nvSpPr>
          <p:cNvPr id="7" name="Dia számának helye 6"/>
          <p:cNvSpPr>
            <a:spLocks noGrp="1"/>
          </p:cNvSpPr>
          <p:nvPr>
            <p:ph type="sldNum" sz="quarter" idx="12"/>
          </p:nvPr>
        </p:nvSpPr>
        <p:spPr/>
        <p:txBody>
          <a:bodyPr/>
          <a:lstStyle>
            <a:lvl1pPr>
              <a:defRPr/>
            </a:lvl1pPr>
          </a:lstStyle>
          <a:p>
            <a:fld id="{7ED4B8C2-42A7-4028-A2AC-AE3244992A5B}" type="slidenum">
              <a:rPr lang="sk-SK"/>
              <a:pPr/>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hu-HU"/>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lvl1pPr>
              <a:defRPr/>
            </a:lvl1pPr>
          </a:lstStyle>
          <a:p>
            <a:endParaRPr lang="sk-SK"/>
          </a:p>
        </p:txBody>
      </p:sp>
      <p:sp>
        <p:nvSpPr>
          <p:cNvPr id="6" name="Élőláb helye 5"/>
          <p:cNvSpPr>
            <a:spLocks noGrp="1"/>
          </p:cNvSpPr>
          <p:nvPr>
            <p:ph type="ftr" sz="quarter" idx="11"/>
          </p:nvPr>
        </p:nvSpPr>
        <p:spPr/>
        <p:txBody>
          <a:bodyPr/>
          <a:lstStyle>
            <a:lvl1pPr>
              <a:defRPr/>
            </a:lvl1pPr>
          </a:lstStyle>
          <a:p>
            <a:endParaRPr lang="sk-SK"/>
          </a:p>
        </p:txBody>
      </p:sp>
      <p:sp>
        <p:nvSpPr>
          <p:cNvPr id="7" name="Dia számának helye 6"/>
          <p:cNvSpPr>
            <a:spLocks noGrp="1"/>
          </p:cNvSpPr>
          <p:nvPr>
            <p:ph type="sldNum" sz="quarter" idx="12"/>
          </p:nvPr>
        </p:nvSpPr>
        <p:spPr/>
        <p:txBody>
          <a:bodyPr/>
          <a:lstStyle>
            <a:lvl1pPr>
              <a:defRPr/>
            </a:lvl1pPr>
          </a:lstStyle>
          <a:p>
            <a:fld id="{83AA81D4-D008-423B-8012-88B370A64608}" type="slidenum">
              <a:rPr lang="sk-SK"/>
              <a:pPr/>
              <a:t>‹#›</a:t>
            </a:fld>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sk-SK" smtClean="0"/>
              <a:t>Klepnutím lze upravit styl předlohy nadpisů.</a:t>
            </a:r>
          </a:p>
        </p:txBody>
      </p:sp>
      <p:sp>
        <p:nvSpPr>
          <p:cNvPr id="19661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sk-SK" smtClean="0"/>
              <a:t>Klepnutím lze upravit styly předlohy textu.</a:t>
            </a:r>
          </a:p>
          <a:p>
            <a:pPr lvl="1"/>
            <a:r>
              <a:rPr lang="sk-SK" smtClean="0"/>
              <a:t>Druhá úroveň</a:t>
            </a:r>
          </a:p>
          <a:p>
            <a:pPr lvl="2"/>
            <a:r>
              <a:rPr lang="sk-SK" smtClean="0"/>
              <a:t>Třetí úroveň</a:t>
            </a:r>
          </a:p>
          <a:p>
            <a:pPr lvl="3"/>
            <a:r>
              <a:rPr lang="sk-SK" smtClean="0"/>
              <a:t>Čtvrtá úroveň</a:t>
            </a:r>
          </a:p>
          <a:p>
            <a:pPr lvl="4"/>
            <a:r>
              <a:rPr lang="sk-SK" smtClean="0"/>
              <a:t>Pátá úroveň</a:t>
            </a:r>
          </a:p>
        </p:txBody>
      </p:sp>
      <p:sp>
        <p:nvSpPr>
          <p:cNvPr id="19661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sk-SK"/>
          </a:p>
        </p:txBody>
      </p:sp>
      <p:sp>
        <p:nvSpPr>
          <p:cNvPr id="19661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sk-SK"/>
          </a:p>
        </p:txBody>
      </p:sp>
      <p:sp>
        <p:nvSpPr>
          <p:cNvPr id="1966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B50786B-A4FB-48CB-8306-9E57A36A23D4}" type="slidenum">
              <a:rPr lang="sk-SK"/>
              <a:pPr/>
              <a:t>‹#›</a:t>
            </a:fld>
            <a:endParaRPr lang="sk-SK"/>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1671638" y="3665538"/>
            <a:ext cx="184150" cy="366712"/>
          </a:xfrm>
          <a:prstGeom prst="rect">
            <a:avLst/>
          </a:prstGeom>
          <a:noFill/>
          <a:ln w="9525">
            <a:noFill/>
            <a:miter lim="800000"/>
            <a:headEnd/>
            <a:tailEnd/>
          </a:ln>
          <a:effectLst/>
        </p:spPr>
        <p:txBody>
          <a:bodyPr wrap="none">
            <a:spAutoFit/>
          </a:bodyPr>
          <a:lstStyle/>
          <a:p>
            <a:endParaRPr lang="hu-HU"/>
          </a:p>
        </p:txBody>
      </p:sp>
      <p:sp>
        <p:nvSpPr>
          <p:cNvPr id="2054" name="Rectangle 6"/>
          <p:cNvSpPr>
            <a:spLocks noGrp="1" noChangeArrowheads="1"/>
          </p:cNvSpPr>
          <p:nvPr>
            <p:ph type="ctrTitle"/>
          </p:nvPr>
        </p:nvSpPr>
        <p:spPr/>
        <p:txBody>
          <a:bodyPr/>
          <a:lstStyle/>
          <a:p>
            <a:r>
              <a:rPr lang="sk-SK">
                <a:solidFill>
                  <a:schemeClr val="accent2"/>
                </a:solidFill>
              </a:rPr>
              <a:t>Služobný pomer</a:t>
            </a:r>
            <a:br>
              <a:rPr lang="sk-SK">
                <a:solidFill>
                  <a:schemeClr val="accent2"/>
                </a:solidFill>
              </a:rPr>
            </a:br>
            <a:r>
              <a:rPr lang="sk-SK">
                <a:solidFill>
                  <a:schemeClr val="accent2"/>
                </a:solidFill>
              </a:rPr>
              <a:t>PfV</a:t>
            </a:r>
          </a:p>
        </p:txBody>
      </p:sp>
      <p:sp>
        <p:nvSpPr>
          <p:cNvPr id="2055" name="Rectangle 7"/>
          <p:cNvSpPr>
            <a:spLocks noGrp="1" noChangeArrowheads="1"/>
          </p:cNvSpPr>
          <p:nvPr>
            <p:ph type="subTitle" idx="1"/>
          </p:nvPr>
        </p:nvSpPr>
        <p:spPr>
          <a:xfrm>
            <a:off x="1371600" y="4652963"/>
            <a:ext cx="6400800" cy="985837"/>
          </a:xfrm>
        </p:spPr>
        <p:txBody>
          <a:bodyPr/>
          <a:lstStyle/>
          <a:p>
            <a:r>
              <a:rPr lang="en-US" sz="2000">
                <a:solidFill>
                  <a:schemeClr val="accent2"/>
                </a:solidFill>
                <a:cs typeface="Arial" charset="0"/>
              </a:rPr>
              <a:t>©</a:t>
            </a:r>
            <a:r>
              <a:rPr lang="sk-SK" sz="2000">
                <a:solidFill>
                  <a:schemeClr val="accent2"/>
                </a:solidFill>
                <a:cs typeface="Arial" charset="0"/>
              </a:rPr>
              <a:t> </a:t>
            </a:r>
            <a:r>
              <a:rPr lang="sk-SK">
                <a:solidFill>
                  <a:schemeClr val="accent2"/>
                </a:solidFill>
              </a:rPr>
              <a:t>JUDr. Miroslav  HRÁŠOK </a:t>
            </a:r>
          </a:p>
          <a:p>
            <a:r>
              <a:rPr lang="sk-SK" sz="1600">
                <a:solidFill>
                  <a:schemeClr val="accent2"/>
                </a:solidFill>
              </a:rPr>
              <a:t>Liptovský Mikuláš 2006</a:t>
            </a:r>
          </a:p>
        </p:txBody>
      </p:sp>
      <p:pic>
        <p:nvPicPr>
          <p:cNvPr id="2056" name="Picture 8" descr="vacsi_erb"/>
          <p:cNvPicPr>
            <a:picLocks noChangeAspect="1" noChangeArrowheads="1"/>
          </p:cNvPicPr>
          <p:nvPr/>
        </p:nvPicPr>
        <p:blipFill>
          <a:blip r:embed="rId3" cstate="print"/>
          <a:srcRect/>
          <a:stretch>
            <a:fillRect/>
          </a:stretch>
        </p:blipFill>
        <p:spPr bwMode="auto">
          <a:xfrm>
            <a:off x="395288" y="476250"/>
            <a:ext cx="1293812" cy="1619250"/>
          </a:xfrm>
          <a:prstGeom prst="rect">
            <a:avLst/>
          </a:prstGeom>
          <a:noFill/>
          <a:ln w="9525">
            <a:noFill/>
            <a:miter lim="800000"/>
            <a:headEnd/>
            <a:tailEnd/>
          </a:ln>
        </p:spPr>
      </p:pic>
      <p:pic>
        <p:nvPicPr>
          <p:cNvPr id="2057" name="Picture 9" descr="KtM"/>
          <p:cNvPicPr>
            <a:picLocks noChangeAspect="1" noChangeArrowheads="1"/>
          </p:cNvPicPr>
          <p:nvPr/>
        </p:nvPicPr>
        <p:blipFill>
          <a:blip r:embed="rId4" cstate="print"/>
          <a:srcRect/>
          <a:stretch>
            <a:fillRect/>
          </a:stretch>
        </p:blipFill>
        <p:spPr bwMode="auto">
          <a:xfrm>
            <a:off x="7451725" y="692150"/>
            <a:ext cx="1152525" cy="118745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2055">
                                            <p:txEl>
                                              <p:pRg st="0" end="0"/>
                                            </p:txEl>
                                          </p:spTgt>
                                        </p:tgtEl>
                                        <p:attrNameLst>
                                          <p:attrName>style.opacity</p:attrName>
                                        </p:attrNameLst>
                                      </p:cBhvr>
                                      <p:to>
                                        <p:strVal val="0.25"/>
                                      </p:to>
                                    </p:set>
                                    <p:animEffect filter="image" prLst="opacity: 0.25">
                                      <p:cBhvr rctx="IE">
                                        <p:cTn id="7" dur="indefinite"/>
                                        <p:tgtEl>
                                          <p:spTgt spid="2055">
                                            <p:txEl>
                                              <p:pRg st="0" end="0"/>
                                            </p:txEl>
                                          </p:spTgt>
                                        </p:tgtEl>
                                      </p:cBhvr>
                                    </p:animEffect>
                                  </p:childTnLst>
                                </p:cTn>
                              </p:par>
                              <p:par>
                                <p:cTn id="8" presetID="9" presetClass="emph" presetSubtype="0" grpId="0" nodeType="withEffect">
                                  <p:stCondLst>
                                    <p:cond delay="0"/>
                                  </p:stCondLst>
                                  <p:childTnLst>
                                    <p:set>
                                      <p:cBhvr rctx="PPT">
                                        <p:cTn id="9" dur="indefinite"/>
                                        <p:tgtEl>
                                          <p:spTgt spid="2055">
                                            <p:txEl>
                                              <p:pRg st="1" end="1"/>
                                            </p:txEl>
                                          </p:spTgt>
                                        </p:tgtEl>
                                        <p:attrNameLst>
                                          <p:attrName>style.opacity</p:attrName>
                                        </p:attrNameLst>
                                      </p:cBhvr>
                                      <p:to>
                                        <p:strVal val="0.25"/>
                                      </p:to>
                                    </p:set>
                                    <p:animEffect filter="image" prLst="opacity: 0.25">
                                      <p:cBhvr rctx="IE">
                                        <p:cTn id="10" dur="indefinite"/>
                                        <p:tgtEl>
                                          <p:spTgt spid="20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1" nodeType="clickEffect">
                                  <p:stCondLst>
                                    <p:cond delay="0"/>
                                  </p:stCondLst>
                                  <p:endCondLst>
                                    <p:cond evt="onNext" delay="0">
                                      <p:tgtEl>
                                        <p:sldTgt/>
                                      </p:tgtEl>
                                    </p:cond>
                                  </p:endCondLst>
                                  <p:childTnLst>
                                    <p:set>
                                      <p:cBhvr rctx="PPT">
                                        <p:cTn id="14" dur="indefinite"/>
                                        <p:tgtEl>
                                          <p:spTgt spid="2055">
                                            <p:txEl>
                                              <p:pRg st="0" end="0"/>
                                            </p:txEl>
                                          </p:spTgt>
                                        </p:tgtEl>
                                        <p:attrNameLst>
                                          <p:attrName>style.opacity</p:attrName>
                                        </p:attrNameLst>
                                      </p:cBhvr>
                                      <p:to>
                                        <p:strVal val="1.0"/>
                                      </p:to>
                                    </p:set>
                                    <p:animEffect filter="image" prLst="opacity: 1.0">
                                      <p:cBhvr rctx="IE">
                                        <p:cTn id="15" dur="indefinite"/>
                                        <p:tgtEl>
                                          <p:spTgt spid="205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mph" presetSubtype="0" grpId="1" nodeType="clickEffect">
                                  <p:stCondLst>
                                    <p:cond delay="0"/>
                                  </p:stCondLst>
                                  <p:endCondLst>
                                    <p:cond evt="onNext" delay="0">
                                      <p:tgtEl>
                                        <p:sldTgt/>
                                      </p:tgtEl>
                                    </p:cond>
                                  </p:endCondLst>
                                  <p:childTnLst>
                                    <p:set>
                                      <p:cBhvr rctx="PPT">
                                        <p:cTn id="19" dur="indefinite"/>
                                        <p:tgtEl>
                                          <p:spTgt spid="2055">
                                            <p:txEl>
                                              <p:pRg st="1" end="1"/>
                                            </p:txEl>
                                          </p:spTgt>
                                        </p:tgtEl>
                                        <p:attrNameLst>
                                          <p:attrName>style.opacity</p:attrName>
                                        </p:attrNameLst>
                                      </p:cBhvr>
                                      <p:to>
                                        <p:strVal val="1.0"/>
                                      </p:to>
                                    </p:set>
                                    <p:animEffect filter="image" prLst="opacity: 1.0">
                                      <p:cBhvr rctx="IE">
                                        <p:cTn id="20" dur="indefinite"/>
                                        <p:tgtEl>
                                          <p:spTgt spid="20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build="allAtOnce"/>
      <p:bldP spid="2055" grpI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8" name="Rectangle 4"/>
          <p:cNvSpPr>
            <a:spLocks noGrp="1" noChangeArrowheads="1"/>
          </p:cNvSpPr>
          <p:nvPr>
            <p:ph type="title"/>
          </p:nvPr>
        </p:nvSpPr>
        <p:spPr>
          <a:xfrm>
            <a:off x="107950" y="274638"/>
            <a:ext cx="8856663" cy="6323012"/>
          </a:xfrm>
        </p:spPr>
        <p:txBody>
          <a:bodyPr/>
          <a:lstStyle/>
          <a:p>
            <a:pPr algn="l"/>
            <a:r>
              <a:rPr lang="sk-SK" sz="1800" b="1"/>
              <a:t>Veliteľ</a:t>
            </a:r>
            <a:r>
              <a:rPr lang="sk-SK" sz="1800"/>
              <a:t/>
            </a:r>
            <a:br>
              <a:rPr lang="sk-SK" sz="1800"/>
            </a:br>
            <a:r>
              <a:rPr lang="sk-SK" sz="1800"/>
              <a:t>§ 7</a:t>
            </a:r>
            <a:br>
              <a:rPr lang="sk-SK" sz="1800"/>
            </a:br>
            <a:r>
              <a:rPr lang="sk-SK" sz="1800">
                <a:solidFill>
                  <a:srgbClr val="FF3300"/>
                </a:solidFill>
              </a:rPr>
              <a:t>na účely tohto zákona </a:t>
            </a:r>
            <a:br>
              <a:rPr lang="sk-SK" sz="1800">
                <a:solidFill>
                  <a:srgbClr val="FF3300"/>
                </a:solidFill>
              </a:rPr>
            </a:br>
            <a:r>
              <a:rPr lang="sk-SK" sz="1800">
                <a:cs typeface="Arial" charset="0"/>
              </a:rPr>
              <a:t>► </a:t>
            </a:r>
            <a:r>
              <a:rPr lang="sk-SK" sz="1800"/>
              <a:t>je PfV, </a:t>
            </a:r>
            <a:r>
              <a:rPr lang="sk-SK" sz="1800" b="1">
                <a:solidFill>
                  <a:srgbClr val="FF3300"/>
                </a:solidFill>
              </a:rPr>
              <a:t>ktorý je oprávnený vydávať podriadenému PfV vojenské rozkazy na vykonávanie štátnej služby a je povinný plniť voči podriadenému PfV úlohy služobného úradu pri vykonávaní štátnej služby v určenom rozsahu.</a:t>
            </a:r>
            <a:br>
              <a:rPr lang="sk-SK" sz="1800" b="1">
                <a:solidFill>
                  <a:srgbClr val="FF3300"/>
                </a:solidFill>
              </a:rPr>
            </a:br>
            <a:r>
              <a:rPr lang="sk-SK" sz="1800"/>
              <a:t/>
            </a:r>
            <a:br>
              <a:rPr lang="sk-SK" sz="1800"/>
            </a:br>
            <a:r>
              <a:rPr lang="sk-SK" sz="1800"/>
              <a:t>Ak sa rozhoduje vo veciach právnych vzťahov podľa tohto zákona, veliteľ podľa odseku je aj:</a:t>
            </a:r>
            <a:br>
              <a:rPr lang="sk-SK" sz="1800"/>
            </a:br>
            <a:r>
              <a:rPr lang="sk-SK" sz="1800"/>
              <a:t/>
            </a:r>
            <a:br>
              <a:rPr lang="sk-SK" sz="1800"/>
            </a:br>
            <a:r>
              <a:rPr lang="sk-SK" sz="1800"/>
              <a:t>a) prezident Slovenskej republiky voči náčelníkovi Vojenskej kancelárie prezidenta Slovenskej republiky, </a:t>
            </a:r>
            <a:br>
              <a:rPr lang="sk-SK" sz="1800"/>
            </a:br>
            <a:r>
              <a:rPr lang="sk-SK" sz="1800"/>
              <a:t/>
            </a:r>
            <a:br>
              <a:rPr lang="sk-SK" sz="1800"/>
            </a:br>
            <a:r>
              <a:rPr lang="sk-SK" sz="1800"/>
              <a:t>b) minister voči náčelníkovi generálneho štábu, riaditeľom organizačných zložiek Vojenského spravodajstva a riaditeľovi Vojenskej polície.</a:t>
            </a:r>
            <a:br>
              <a:rPr lang="sk-SK" sz="1800"/>
            </a:br>
            <a:r>
              <a:rPr lang="sk-SK" sz="1800"/>
              <a:t/>
            </a:r>
            <a:br>
              <a:rPr lang="sk-SK" sz="1800"/>
            </a:br>
            <a:r>
              <a:rPr lang="sk-SK" sz="1800">
                <a:cs typeface="Arial" charset="0"/>
              </a:rPr>
              <a:t>► </a:t>
            </a:r>
            <a:r>
              <a:rPr lang="sk-SK" sz="1800">
                <a:solidFill>
                  <a:srgbClr val="FF3300"/>
                </a:solidFill>
                <a:cs typeface="Arial" charset="0"/>
              </a:rPr>
              <a:t>v</a:t>
            </a:r>
            <a:r>
              <a:rPr lang="sk-SK" sz="1800">
                <a:solidFill>
                  <a:srgbClr val="FF3300"/>
                </a:solidFill>
              </a:rPr>
              <a:t>eliteľom je aj predstavený alebo vedúci zamestnanec, ktorý je nadriadený dočasne vyčleneným PfV.</a:t>
            </a:r>
            <a:br>
              <a:rPr lang="sk-SK" sz="1800">
                <a:solidFill>
                  <a:srgbClr val="FF3300"/>
                </a:solidFill>
              </a:rPr>
            </a:br>
            <a:r>
              <a:rPr lang="sk-SK" sz="1800"/>
              <a:t/>
            </a:r>
            <a:br>
              <a:rPr lang="sk-SK" sz="1800"/>
            </a:br>
            <a:r>
              <a:rPr lang="sk-SK" sz="1800">
                <a:cs typeface="Arial" charset="0"/>
              </a:rPr>
              <a:t>► </a:t>
            </a:r>
            <a:r>
              <a:rPr lang="sk-SK" sz="1800">
                <a:solidFill>
                  <a:srgbClr val="003399"/>
                </a:solidFill>
                <a:cs typeface="Arial" charset="0"/>
              </a:rPr>
              <a:t>r</a:t>
            </a:r>
            <a:r>
              <a:rPr lang="sk-SK" sz="1800">
                <a:solidFill>
                  <a:srgbClr val="003399"/>
                </a:solidFill>
              </a:rPr>
              <a:t>ozsah pôsobnosti veliteľa určí služobný predpis, ktorý vydá minister.</a:t>
            </a:r>
            <a:br>
              <a:rPr lang="sk-SK" sz="1800">
                <a:solidFill>
                  <a:srgbClr val="003399"/>
                </a:solidFill>
              </a:rPr>
            </a:br>
            <a:r>
              <a:rPr lang="sk-SK" sz="1800"/>
              <a:t/>
            </a:r>
            <a:br>
              <a:rPr lang="sk-SK" sz="1800"/>
            </a:br>
            <a:endParaRPr lang="sk-SK" sz="4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457200" y="0"/>
            <a:ext cx="8229600" cy="188913"/>
          </a:xfrm>
        </p:spPr>
        <p:txBody>
          <a:bodyPr/>
          <a:lstStyle/>
          <a:p>
            <a:endParaRPr lang="hu-HU" sz="4000"/>
          </a:p>
        </p:txBody>
      </p:sp>
      <p:sp>
        <p:nvSpPr>
          <p:cNvPr id="218115" name="Rectangle 3"/>
          <p:cNvSpPr>
            <a:spLocks noGrp="1" noChangeArrowheads="1"/>
          </p:cNvSpPr>
          <p:nvPr>
            <p:ph type="body" idx="1"/>
          </p:nvPr>
        </p:nvSpPr>
        <p:spPr>
          <a:xfrm>
            <a:off x="0" y="188913"/>
            <a:ext cx="8964613" cy="6669087"/>
          </a:xfrm>
        </p:spPr>
        <p:txBody>
          <a:bodyPr/>
          <a:lstStyle/>
          <a:p>
            <a:pPr marL="176213" indent="-176213">
              <a:lnSpc>
                <a:spcPct val="80000"/>
              </a:lnSpc>
              <a:buFontTx/>
              <a:buNone/>
            </a:pPr>
            <a:r>
              <a:rPr lang="sk-SK" sz="1800">
                <a:solidFill>
                  <a:srgbClr val="FF3300"/>
                </a:solidFill>
              </a:rPr>
              <a:t>Vedúci služobného úradu a veliteľ sú povinní1/1</a:t>
            </a:r>
            <a:r>
              <a:rPr lang="sk-SK" sz="1800"/>
              <a:t/>
            </a:r>
            <a:br>
              <a:rPr lang="sk-SK" sz="1800"/>
            </a:br>
            <a:endParaRPr lang="sk-SK" sz="1800"/>
          </a:p>
          <a:p>
            <a:pPr marL="176213" indent="-176213">
              <a:lnSpc>
                <a:spcPct val="80000"/>
              </a:lnSpc>
              <a:buFontTx/>
              <a:buNone/>
            </a:pPr>
            <a:r>
              <a:rPr lang="sk-SK" sz="1800">
                <a:cs typeface="Arial" charset="0"/>
              </a:rPr>
              <a:t>  ► </a:t>
            </a:r>
            <a:r>
              <a:rPr lang="sk-SK" sz="2000">
                <a:solidFill>
                  <a:srgbClr val="003399"/>
                </a:solidFill>
              </a:rPr>
              <a:t>riadiť, organizovať, kontrolovať a hodnotiť</a:t>
            </a:r>
            <a:r>
              <a:rPr lang="sk-SK" sz="2000"/>
              <a:t> výkon štátnej služby podriadených PfV,</a:t>
            </a:r>
          </a:p>
          <a:p>
            <a:pPr marL="176213" indent="-176213">
              <a:lnSpc>
                <a:spcPct val="80000"/>
              </a:lnSpc>
              <a:buFontTx/>
              <a:buNone/>
            </a:pPr>
            <a:r>
              <a:rPr lang="sk-SK" sz="2000"/>
              <a:t> </a:t>
            </a:r>
            <a:br>
              <a:rPr lang="sk-SK" sz="2000"/>
            </a:br>
            <a:r>
              <a:rPr lang="sk-SK" sz="2000">
                <a:cs typeface="Arial" charset="0"/>
              </a:rPr>
              <a:t>►</a:t>
            </a:r>
            <a:r>
              <a:rPr lang="sk-SK" sz="2000"/>
              <a:t> </a:t>
            </a:r>
            <a:r>
              <a:rPr lang="sk-SK" sz="2000">
                <a:solidFill>
                  <a:srgbClr val="003399"/>
                </a:solidFill>
              </a:rPr>
              <a:t>zabezpečovať</a:t>
            </a:r>
            <a:r>
              <a:rPr lang="sk-SK" sz="2000"/>
              <a:t>, aby podriadení PfV boli na výkon štátnej služby </a:t>
            </a:r>
            <a:r>
              <a:rPr lang="sk-SK" sz="2000">
                <a:solidFill>
                  <a:srgbClr val="003399"/>
                </a:solidFill>
              </a:rPr>
              <a:t>náležite vycvičení a vyškolení, </a:t>
            </a:r>
            <a:br>
              <a:rPr lang="sk-SK" sz="2000">
                <a:solidFill>
                  <a:srgbClr val="003399"/>
                </a:solidFill>
              </a:rPr>
            </a:br>
            <a:endParaRPr lang="sk-SK" sz="2000">
              <a:solidFill>
                <a:srgbClr val="003399"/>
              </a:solidFill>
            </a:endParaRPr>
          </a:p>
          <a:p>
            <a:pPr marL="176213" indent="-176213">
              <a:lnSpc>
                <a:spcPct val="80000"/>
              </a:lnSpc>
              <a:buFontTx/>
              <a:buNone/>
            </a:pPr>
            <a:r>
              <a:rPr lang="sk-SK" sz="2000"/>
              <a:t>   </a:t>
            </a:r>
            <a:r>
              <a:rPr lang="sk-SK" sz="2000">
                <a:cs typeface="Arial" charset="0"/>
              </a:rPr>
              <a:t>► </a:t>
            </a:r>
            <a:r>
              <a:rPr lang="sk-SK" sz="2000">
                <a:solidFill>
                  <a:srgbClr val="003399"/>
                </a:solidFill>
              </a:rPr>
              <a:t>vytvárať priaznivé podmienky na riadny výkon štátnej služby</a:t>
            </a:r>
            <a:r>
              <a:rPr lang="sk-SK" sz="2000"/>
              <a:t> a podriadených PfV </a:t>
            </a:r>
            <a:r>
              <a:rPr lang="sk-SK" sz="2000">
                <a:solidFill>
                  <a:srgbClr val="003399"/>
                </a:solidFill>
              </a:rPr>
              <a:t>viesť k dodržiavaniu ustanovení Etického kódexu PfV, služobných povinností a služobnej disciplíny, </a:t>
            </a:r>
          </a:p>
          <a:p>
            <a:pPr marL="176213" indent="-176213">
              <a:lnSpc>
                <a:spcPct val="80000"/>
              </a:lnSpc>
              <a:buFontTx/>
              <a:buNone/>
            </a:pPr>
            <a:r>
              <a:rPr lang="sk-SK" sz="2000"/>
              <a:t/>
            </a:r>
            <a:br>
              <a:rPr lang="sk-SK" sz="2000"/>
            </a:br>
            <a:r>
              <a:rPr lang="sk-SK" sz="2000">
                <a:cs typeface="Arial" charset="0"/>
              </a:rPr>
              <a:t>► </a:t>
            </a:r>
            <a:r>
              <a:rPr lang="sk-SK" sz="2000">
                <a:solidFill>
                  <a:srgbClr val="003399"/>
                </a:solidFill>
              </a:rPr>
              <a:t>vytvárať podmienky a zabezpečovať starostlivosť</a:t>
            </a:r>
            <a:r>
              <a:rPr lang="sk-SK" sz="2000"/>
              <a:t> o </a:t>
            </a:r>
          </a:p>
          <a:p>
            <a:pPr marL="176213" indent="-176213">
              <a:lnSpc>
                <a:spcPct val="80000"/>
              </a:lnSpc>
              <a:buFontTx/>
              <a:buNone/>
            </a:pPr>
            <a:r>
              <a:rPr lang="sk-SK" sz="2000"/>
              <a:t>   </a:t>
            </a:r>
            <a:r>
              <a:rPr lang="sk-SK" sz="2000">
                <a:solidFill>
                  <a:srgbClr val="003399"/>
                </a:solidFill>
              </a:rPr>
              <a:t>bezpečnosť a ochranu zdravia</a:t>
            </a:r>
            <a:r>
              <a:rPr lang="sk-SK" sz="2000"/>
              <a:t> podriadených PfV pri výkone štátnej služby a </a:t>
            </a:r>
            <a:r>
              <a:rPr lang="sk-SK" sz="2000">
                <a:solidFill>
                  <a:srgbClr val="003399"/>
                </a:solidFill>
              </a:rPr>
              <a:t>kontrolovať dodržiavanie predpisov na zaistenie bezpečnosti a ochrany zdravia</a:t>
            </a:r>
            <a:r>
              <a:rPr lang="sk-SK" sz="2000"/>
              <a:t>,  </a:t>
            </a:r>
          </a:p>
          <a:p>
            <a:pPr marL="176213" indent="-176213">
              <a:lnSpc>
                <a:spcPct val="80000"/>
              </a:lnSpc>
              <a:buFontTx/>
              <a:buNone/>
            </a:pPr>
            <a:r>
              <a:rPr lang="sk-SK" sz="2000"/>
              <a:t/>
            </a:r>
            <a:br>
              <a:rPr lang="sk-SK" sz="2000"/>
            </a:br>
            <a:r>
              <a:rPr lang="sk-SK" sz="2000">
                <a:cs typeface="Arial" charset="0"/>
              </a:rPr>
              <a:t>► </a:t>
            </a:r>
            <a:r>
              <a:rPr lang="sk-SK" sz="2000">
                <a:solidFill>
                  <a:srgbClr val="003399"/>
                </a:solidFill>
              </a:rPr>
              <a:t>organizovať a zabezpečovať materiálne a technické podmienky</a:t>
            </a:r>
            <a:r>
              <a:rPr lang="sk-SK" sz="2000"/>
              <a:t> nevyhnutné na riadny výkon štátnej služby, </a:t>
            </a:r>
            <a:br>
              <a:rPr lang="sk-SK" sz="2000"/>
            </a:br>
            <a:endParaRPr lang="sk-SK" sz="2000"/>
          </a:p>
          <a:p>
            <a:pPr marL="176213" indent="-176213">
              <a:lnSpc>
                <a:spcPct val="80000"/>
              </a:lnSpc>
              <a:buFontTx/>
              <a:buNone/>
            </a:pPr>
            <a:r>
              <a:rPr lang="sk-SK" sz="2000"/>
              <a:t>   </a:t>
            </a:r>
            <a:r>
              <a:rPr lang="sk-SK" sz="2000">
                <a:cs typeface="Arial" charset="0"/>
              </a:rPr>
              <a:t>► </a:t>
            </a:r>
            <a:r>
              <a:rPr lang="sk-SK" sz="2000">
                <a:solidFill>
                  <a:srgbClr val="FF3300"/>
                </a:solidFill>
              </a:rPr>
              <a:t>vykonávať disciplinárnu právomoc podľa tohto zákona,</a:t>
            </a:r>
            <a:r>
              <a:rPr lang="sk-SK" sz="2000"/>
              <a:t> </a:t>
            </a:r>
            <a:br>
              <a:rPr lang="sk-SK" sz="2000"/>
            </a:br>
            <a:endParaRPr lang="sk-SK" sz="2000"/>
          </a:p>
          <a:p>
            <a:pPr marL="176213" indent="-176213">
              <a:lnSpc>
                <a:spcPct val="80000"/>
              </a:lnSpc>
              <a:buFontTx/>
              <a:buNone/>
            </a:pPr>
            <a:r>
              <a:rPr lang="sk-SK" sz="2000"/>
              <a:t>   </a:t>
            </a:r>
            <a:r>
              <a:rPr lang="sk-SK" sz="2000">
                <a:cs typeface="Arial" charset="0"/>
              </a:rPr>
              <a:t>► </a:t>
            </a:r>
            <a:r>
              <a:rPr lang="sk-SK" sz="2000">
                <a:solidFill>
                  <a:srgbClr val="FF3300"/>
                </a:solidFill>
              </a:rPr>
              <a:t>navrhovať alebo vyvodzovať dôsledky z neplnenia ustanovení Etického kódexu PfV, služobných povinností a z porušovania služobnej disciplíny, </a:t>
            </a:r>
            <a:br>
              <a:rPr lang="sk-SK" sz="2000">
                <a:solidFill>
                  <a:srgbClr val="FF3300"/>
                </a:solidFill>
              </a:rPr>
            </a:br>
            <a:endParaRPr lang="sk-SK" sz="2000">
              <a:solidFill>
                <a:srgbClr val="FF33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457200" y="260350"/>
            <a:ext cx="8229600" cy="144463"/>
          </a:xfrm>
        </p:spPr>
        <p:txBody>
          <a:bodyPr/>
          <a:lstStyle/>
          <a:p>
            <a:pPr algn="l"/>
            <a:r>
              <a:rPr lang="sk-SK" sz="1600"/>
              <a:t/>
            </a:r>
            <a:br>
              <a:rPr lang="sk-SK" sz="1600"/>
            </a:br>
            <a:r>
              <a:rPr lang="sk-SK" sz="1600" b="1">
                <a:solidFill>
                  <a:srgbClr val="FF3300"/>
                </a:solidFill>
              </a:rPr>
              <a:t>Vedúci služobného úradu a veliteľ sú povinní 1/2</a:t>
            </a:r>
            <a:r>
              <a:rPr lang="sk-SK" sz="1600" b="1"/>
              <a:t/>
            </a:r>
            <a:br>
              <a:rPr lang="sk-SK" sz="1600" b="1"/>
            </a:br>
            <a:endParaRPr lang="sk-SK" sz="1600" b="1"/>
          </a:p>
        </p:txBody>
      </p:sp>
      <p:sp>
        <p:nvSpPr>
          <p:cNvPr id="219139" name="Rectangle 3"/>
          <p:cNvSpPr>
            <a:spLocks noGrp="1" noChangeArrowheads="1"/>
          </p:cNvSpPr>
          <p:nvPr>
            <p:ph type="body" idx="1"/>
          </p:nvPr>
        </p:nvSpPr>
        <p:spPr>
          <a:xfrm>
            <a:off x="250825" y="188913"/>
            <a:ext cx="8642350" cy="6335712"/>
          </a:xfrm>
        </p:spPr>
        <p:txBody>
          <a:bodyPr/>
          <a:lstStyle/>
          <a:p>
            <a:pPr marL="269875" indent="-93663" defTabSz="714375">
              <a:lnSpc>
                <a:spcPct val="80000"/>
              </a:lnSpc>
              <a:buFontTx/>
              <a:buNone/>
              <a:tabLst>
                <a:tab pos="93663" algn="l"/>
                <a:tab pos="269875" algn="l"/>
              </a:tabLst>
            </a:pPr>
            <a:r>
              <a:rPr lang="sk-SK" sz="1800"/>
              <a:t>   </a:t>
            </a:r>
          </a:p>
          <a:p>
            <a:pPr marL="269875" indent="-93663" defTabSz="714375">
              <a:lnSpc>
                <a:spcPct val="80000"/>
              </a:lnSpc>
              <a:buFontTx/>
              <a:buNone/>
              <a:tabLst>
                <a:tab pos="93663" algn="l"/>
                <a:tab pos="269875" algn="l"/>
              </a:tabLst>
            </a:pPr>
            <a:endParaRPr lang="sk-SK" sz="1800"/>
          </a:p>
          <a:p>
            <a:pPr marL="269875" indent="-93663" defTabSz="714375">
              <a:lnSpc>
                <a:spcPct val="80000"/>
              </a:lnSpc>
              <a:buFontTx/>
              <a:buNone/>
              <a:tabLst>
                <a:tab pos="93663" algn="l"/>
                <a:tab pos="269875" algn="l"/>
              </a:tabLst>
            </a:pPr>
            <a:r>
              <a:rPr lang="sk-SK" sz="1800"/>
              <a:t> </a:t>
            </a:r>
            <a:r>
              <a:rPr lang="sk-SK" sz="2000">
                <a:cs typeface="Arial" charset="0"/>
              </a:rPr>
              <a:t>► </a:t>
            </a:r>
            <a:r>
              <a:rPr lang="sk-SK" sz="2000"/>
              <a:t>sledovať, či sa neskončili dôvody na zaradenie PfV</a:t>
            </a:r>
          </a:p>
          <a:p>
            <a:pPr marL="269875" indent="-93663" defTabSz="714375">
              <a:lnSpc>
                <a:spcPct val="80000"/>
              </a:lnSpc>
              <a:buFontTx/>
              <a:buNone/>
              <a:tabLst>
                <a:tab pos="93663" algn="l"/>
                <a:tab pos="269875" algn="l"/>
              </a:tabLst>
            </a:pPr>
            <a:r>
              <a:rPr lang="sk-SK" sz="2000"/>
              <a:t>	    do personálnej zálohy,</a:t>
            </a:r>
          </a:p>
          <a:p>
            <a:pPr marL="269875" indent="-93663" defTabSz="714375">
              <a:lnSpc>
                <a:spcPct val="80000"/>
              </a:lnSpc>
              <a:buFontTx/>
              <a:buNone/>
              <a:tabLst>
                <a:tab pos="93663" algn="l"/>
                <a:tab pos="269875" algn="l"/>
              </a:tabLst>
            </a:pPr>
            <a:r>
              <a:rPr lang="sk-SK" sz="2000"/>
              <a:t> </a:t>
            </a:r>
            <a:br>
              <a:rPr lang="sk-SK" sz="2000"/>
            </a:br>
            <a:r>
              <a:rPr lang="sk-SK" sz="2000">
                <a:cs typeface="Arial" charset="0"/>
              </a:rPr>
              <a:t>► </a:t>
            </a:r>
            <a:r>
              <a:rPr lang="sk-SK" sz="2000"/>
              <a:t>vytvoriť PfV podmienky na vyčerpanie dovolenky, </a:t>
            </a:r>
          </a:p>
          <a:p>
            <a:pPr marL="269875" indent="-93663" defTabSz="714375">
              <a:lnSpc>
                <a:spcPct val="80000"/>
              </a:lnSpc>
              <a:buFontTx/>
              <a:buNone/>
              <a:tabLst>
                <a:tab pos="93663" algn="l"/>
                <a:tab pos="269875" algn="l"/>
              </a:tabLst>
            </a:pPr>
            <a:r>
              <a:rPr lang="sk-SK" sz="2000"/>
              <a:t/>
            </a:r>
            <a:br>
              <a:rPr lang="sk-SK" sz="2000"/>
            </a:br>
            <a:r>
              <a:rPr lang="sk-SK" sz="2000">
                <a:cs typeface="Arial" charset="0"/>
              </a:rPr>
              <a:t>► </a:t>
            </a:r>
            <a:r>
              <a:rPr lang="sk-SK" sz="2000"/>
              <a:t>zabezpečovať PfV podmienky na výkon štátnej služby tak, aby mohli         riadne plniť služobné úlohy a aby to neohrozilo ich zdravie a majetok; ak zistia nedostatky, sú povinní urobiť opatrenia na ich odstránenie, </a:t>
            </a:r>
            <a:br>
              <a:rPr lang="sk-SK" sz="2000"/>
            </a:br>
            <a:endParaRPr lang="sk-SK" sz="2000"/>
          </a:p>
          <a:p>
            <a:pPr marL="269875" indent="-93663" defTabSz="714375">
              <a:lnSpc>
                <a:spcPct val="80000"/>
              </a:lnSpc>
              <a:buFontTx/>
              <a:buNone/>
              <a:tabLst>
                <a:tab pos="93663" algn="l"/>
                <a:tab pos="269875" algn="l"/>
              </a:tabLst>
            </a:pPr>
            <a:r>
              <a:rPr lang="sk-SK" sz="2000"/>
              <a:t> </a:t>
            </a:r>
            <a:r>
              <a:rPr lang="sk-SK" sz="2000">
                <a:cs typeface="Arial" charset="0"/>
              </a:rPr>
              <a:t>►</a:t>
            </a:r>
            <a:r>
              <a:rPr lang="sk-SK" sz="2000"/>
              <a:t> kontrolovať, či profesionálny vojak plní svoje služobné povinnosti tak, aby nedochádzalo ku škodám, </a:t>
            </a:r>
            <a:br>
              <a:rPr lang="sk-SK" sz="2000"/>
            </a:br>
            <a:endParaRPr lang="sk-SK" sz="2000"/>
          </a:p>
          <a:p>
            <a:pPr marL="269875" indent="-93663" defTabSz="714375">
              <a:lnSpc>
                <a:spcPct val="80000"/>
              </a:lnSpc>
              <a:buFontTx/>
              <a:buNone/>
              <a:tabLst>
                <a:tab pos="93663" algn="l"/>
                <a:tab pos="269875" algn="l"/>
              </a:tabLst>
            </a:pPr>
            <a:r>
              <a:rPr lang="sk-SK" sz="2000"/>
              <a:t> </a:t>
            </a:r>
            <a:r>
              <a:rPr lang="sk-SK" sz="2000">
                <a:cs typeface="Arial" charset="0"/>
              </a:rPr>
              <a:t>► </a:t>
            </a:r>
            <a:r>
              <a:rPr lang="sk-SK" sz="2000"/>
              <a:t>udeliť PfV náhradné voľno do troch mesiacov od vzniku nároku na náhradné voľno, </a:t>
            </a:r>
          </a:p>
          <a:p>
            <a:pPr marL="269875" indent="-93663" defTabSz="714375">
              <a:lnSpc>
                <a:spcPct val="80000"/>
              </a:lnSpc>
              <a:buFontTx/>
              <a:buNone/>
              <a:tabLst>
                <a:tab pos="93663" algn="l"/>
                <a:tab pos="269875" algn="l"/>
              </a:tabLst>
            </a:pPr>
            <a:r>
              <a:rPr lang="sk-SK" sz="2000"/>
              <a:t/>
            </a:r>
            <a:br>
              <a:rPr lang="sk-SK" sz="2000"/>
            </a:br>
            <a:r>
              <a:rPr lang="sk-SK" sz="2000">
                <a:cs typeface="Arial" charset="0"/>
              </a:rPr>
              <a:t>►</a:t>
            </a:r>
            <a:r>
              <a:rPr lang="sk-SK" sz="2000"/>
              <a:t> poučiť prepusteného profesionálneho vojaka o nárokoch súvisiacich so skončením služobného pomeru a o možnostiach prechodu na trh práce.</a:t>
            </a:r>
          </a:p>
          <a:p>
            <a:pPr marL="269875" indent="-93663" defTabSz="714375">
              <a:lnSpc>
                <a:spcPct val="80000"/>
              </a:lnSpc>
              <a:buFontTx/>
              <a:buNone/>
              <a:tabLst>
                <a:tab pos="93663" algn="l"/>
                <a:tab pos="269875" algn="l"/>
              </a:tabLst>
            </a:pPr>
            <a:endParaRPr lang="sk-SK" sz="20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457200" y="274638"/>
            <a:ext cx="8229600" cy="201612"/>
          </a:xfrm>
        </p:spPr>
        <p:txBody>
          <a:bodyPr/>
          <a:lstStyle/>
          <a:p>
            <a:endParaRPr lang="hu-HU" sz="4000"/>
          </a:p>
        </p:txBody>
      </p:sp>
      <p:sp>
        <p:nvSpPr>
          <p:cNvPr id="220163" name="Rectangle 3"/>
          <p:cNvSpPr>
            <a:spLocks noGrp="1" noChangeArrowheads="1"/>
          </p:cNvSpPr>
          <p:nvPr>
            <p:ph type="body" idx="1"/>
          </p:nvPr>
        </p:nvSpPr>
        <p:spPr>
          <a:xfrm>
            <a:off x="457200" y="836613"/>
            <a:ext cx="8229600" cy="5289550"/>
          </a:xfrm>
        </p:spPr>
        <p:txBody>
          <a:bodyPr/>
          <a:lstStyle/>
          <a:p>
            <a:pPr>
              <a:lnSpc>
                <a:spcPct val="90000"/>
              </a:lnSpc>
              <a:buFontTx/>
              <a:buNone/>
            </a:pPr>
            <a:r>
              <a:rPr lang="sk-SK"/>
              <a:t/>
            </a:r>
            <a:br>
              <a:rPr lang="sk-SK"/>
            </a:br>
            <a:r>
              <a:rPr lang="sk-SK">
                <a:cs typeface="Arial" charset="0"/>
              </a:rPr>
              <a:t>● </a:t>
            </a:r>
            <a:r>
              <a:rPr lang="sk-SK">
                <a:solidFill>
                  <a:srgbClr val="FF3300"/>
                </a:solidFill>
              </a:rPr>
              <a:t>Služobný</a:t>
            </a:r>
            <a:r>
              <a:rPr lang="sk-SK"/>
              <a:t>mi </a:t>
            </a:r>
            <a:r>
              <a:rPr lang="sk-SK">
                <a:solidFill>
                  <a:srgbClr val="FF3300"/>
                </a:solidFill>
              </a:rPr>
              <a:t>predpis</a:t>
            </a:r>
            <a:r>
              <a:rPr lang="sk-SK"/>
              <a:t>mi </a:t>
            </a:r>
          </a:p>
          <a:p>
            <a:pPr>
              <a:lnSpc>
                <a:spcPct val="90000"/>
              </a:lnSpc>
              <a:buFontTx/>
              <a:buNone/>
            </a:pPr>
            <a:r>
              <a:rPr lang="sk-SK"/>
              <a:t>   hlavný služobný úrad </a:t>
            </a:r>
          </a:p>
          <a:p>
            <a:pPr>
              <a:lnSpc>
                <a:spcPct val="90000"/>
              </a:lnSpc>
              <a:buFontTx/>
              <a:buNone/>
            </a:pPr>
            <a:r>
              <a:rPr lang="sk-SK"/>
              <a:t>   určuje v medziach tohto zákona </a:t>
            </a:r>
            <a:r>
              <a:rPr lang="sk-SK">
                <a:solidFill>
                  <a:srgbClr val="FF3300"/>
                </a:solidFill>
              </a:rPr>
              <a:t>podrobnosti o výkone štátnej služby</a:t>
            </a:r>
            <a:r>
              <a:rPr lang="sk-SK"/>
              <a:t> </a:t>
            </a:r>
          </a:p>
          <a:p>
            <a:pPr>
              <a:lnSpc>
                <a:spcPct val="90000"/>
              </a:lnSpc>
              <a:buFontTx/>
              <a:buNone/>
            </a:pPr>
            <a:r>
              <a:rPr lang="sk-SK"/>
              <a:t>   alebo </a:t>
            </a:r>
          </a:p>
          <a:p>
            <a:pPr>
              <a:lnSpc>
                <a:spcPct val="90000"/>
              </a:lnSpc>
              <a:buFontTx/>
              <a:buNone/>
            </a:pPr>
            <a:r>
              <a:rPr lang="sk-SK"/>
              <a:t>   </a:t>
            </a:r>
            <a:r>
              <a:rPr lang="sk-SK">
                <a:solidFill>
                  <a:srgbClr val="FF3300"/>
                </a:solidFill>
              </a:rPr>
              <a:t>podrobnosti súvisiace s jej vykonávaním</a:t>
            </a:r>
            <a:r>
              <a:rPr lang="sk-SK"/>
              <a:t>.</a:t>
            </a:r>
            <a:br>
              <a:rPr lang="sk-SK"/>
            </a:br>
            <a:r>
              <a:rPr lang="sk-SK"/>
              <a:t/>
            </a:r>
            <a:br>
              <a:rPr lang="sk-SK"/>
            </a:br>
            <a:r>
              <a:rPr lang="sk-SK">
                <a:cs typeface="Arial" charset="0"/>
              </a:rPr>
              <a:t>● </a:t>
            </a:r>
            <a:r>
              <a:rPr lang="sk-SK">
                <a:solidFill>
                  <a:srgbClr val="FF3300"/>
                </a:solidFill>
                <a:effectLst>
                  <a:outerShdw blurRad="38100" dist="38100" dir="2700000" algn="tl">
                    <a:srgbClr val="C0C0C0"/>
                  </a:outerShdw>
                </a:effectLst>
              </a:rPr>
              <a:t>So služobnými predpismi musí byť PfV vojak riadne oboznámený</a:t>
            </a:r>
            <a:r>
              <a:rPr lang="sk-SK">
                <a:solidFill>
                  <a:srgbClr val="FF3300"/>
                </a:solidFill>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457200" y="274638"/>
            <a:ext cx="8229600" cy="69850"/>
          </a:xfrm>
        </p:spPr>
        <p:txBody>
          <a:bodyPr/>
          <a:lstStyle/>
          <a:p>
            <a:endParaRPr lang="hu-HU" sz="4000"/>
          </a:p>
        </p:txBody>
      </p:sp>
      <p:sp>
        <p:nvSpPr>
          <p:cNvPr id="221187" name="Rectangle 3"/>
          <p:cNvSpPr>
            <a:spLocks noGrp="1" noChangeArrowheads="1"/>
          </p:cNvSpPr>
          <p:nvPr>
            <p:ph type="body" idx="1"/>
          </p:nvPr>
        </p:nvSpPr>
        <p:spPr>
          <a:xfrm>
            <a:off x="179388" y="476250"/>
            <a:ext cx="8785225" cy="6121400"/>
          </a:xfrm>
        </p:spPr>
        <p:txBody>
          <a:bodyPr/>
          <a:lstStyle/>
          <a:p>
            <a:pPr>
              <a:lnSpc>
                <a:spcPct val="90000"/>
              </a:lnSpc>
              <a:buFontTx/>
              <a:buNone/>
            </a:pPr>
            <a:r>
              <a:rPr lang="sk-SK" sz="2400" b="1"/>
              <a:t>Obmedzenie niektorých ústavných práv PfV</a:t>
            </a:r>
            <a:br>
              <a:rPr lang="sk-SK" sz="2400" b="1"/>
            </a:br>
            <a:r>
              <a:rPr lang="sk-SK" sz="2400" b="1"/>
              <a:t/>
            </a:r>
            <a:br>
              <a:rPr lang="sk-SK" sz="2400" b="1"/>
            </a:br>
            <a:r>
              <a:rPr lang="sk-SK" sz="2400"/>
              <a:t/>
            </a:r>
            <a:br>
              <a:rPr lang="sk-SK" sz="2400"/>
            </a:br>
            <a:r>
              <a:rPr lang="sk-SK" sz="2400">
                <a:cs typeface="Arial" charset="0"/>
              </a:rPr>
              <a:t>● </a:t>
            </a:r>
            <a:r>
              <a:rPr lang="sk-SK" sz="2400">
                <a:solidFill>
                  <a:srgbClr val="FF3300"/>
                </a:solidFill>
              </a:rPr>
              <a:t>Petičné právo</a:t>
            </a:r>
            <a:r>
              <a:rPr lang="sk-SK" sz="2400"/>
              <a:t> PfV vo veciach súvisiacich s výkonom štátnej služby sa obmedzuje na individuálne žiadosti, návrhy a sťažnosti profesionálneho vojaka.</a:t>
            </a:r>
            <a:br>
              <a:rPr lang="sk-SK" sz="2400"/>
            </a:br>
            <a:r>
              <a:rPr lang="sk-SK" sz="2400"/>
              <a:t/>
            </a:r>
            <a:br>
              <a:rPr lang="sk-SK" sz="2400"/>
            </a:br>
            <a:r>
              <a:rPr lang="sk-SK" sz="2400">
                <a:cs typeface="Arial" charset="0"/>
              </a:rPr>
              <a:t>● </a:t>
            </a:r>
            <a:r>
              <a:rPr lang="sk-SK" sz="2400"/>
              <a:t>PfV nesmie byť členom </a:t>
            </a:r>
            <a:r>
              <a:rPr lang="sk-SK" sz="2400">
                <a:solidFill>
                  <a:srgbClr val="FF3300"/>
                </a:solidFill>
              </a:rPr>
              <a:t>politickej strany</a:t>
            </a:r>
            <a:r>
              <a:rPr lang="sk-SK" sz="2400"/>
              <a:t> alebo </a:t>
            </a:r>
            <a:r>
              <a:rPr lang="sk-SK" sz="2400">
                <a:solidFill>
                  <a:srgbClr val="FF3300"/>
                </a:solidFill>
              </a:rPr>
              <a:t>politického hnutia. </a:t>
            </a:r>
            <a:br>
              <a:rPr lang="sk-SK" sz="2400">
                <a:solidFill>
                  <a:srgbClr val="FF3300"/>
                </a:solidFill>
              </a:rPr>
            </a:br>
            <a:r>
              <a:rPr lang="sk-SK" sz="2400"/>
              <a:t/>
            </a:r>
            <a:br>
              <a:rPr lang="sk-SK" sz="2400"/>
            </a:br>
            <a:r>
              <a:rPr lang="sk-SK" sz="2400">
                <a:cs typeface="Arial" charset="0"/>
              </a:rPr>
              <a:t>● </a:t>
            </a:r>
            <a:r>
              <a:rPr lang="sk-SK" sz="2400"/>
              <a:t>PfV sa nesmie aktívne zúčastňovať na </a:t>
            </a:r>
            <a:r>
              <a:rPr lang="sk-SK" sz="2400">
                <a:solidFill>
                  <a:srgbClr val="FF3300"/>
                </a:solidFill>
              </a:rPr>
              <a:t>zhromaždeniach organizovaných politickými stranami alebo politickými hnutiami.</a:t>
            </a:r>
            <a:br>
              <a:rPr lang="sk-SK" sz="2400">
                <a:solidFill>
                  <a:srgbClr val="FF3300"/>
                </a:solidFill>
              </a:rPr>
            </a:br>
            <a:r>
              <a:rPr lang="sk-SK" sz="2400"/>
              <a:t/>
            </a:r>
            <a:br>
              <a:rPr lang="sk-SK" sz="2400"/>
            </a:br>
            <a:r>
              <a:rPr lang="sk-SK" sz="2400">
                <a:cs typeface="Arial" charset="0"/>
              </a:rPr>
              <a:t>● </a:t>
            </a:r>
            <a:r>
              <a:rPr lang="sk-SK" sz="2400"/>
              <a:t>PfV sa nesmie </a:t>
            </a:r>
            <a:r>
              <a:rPr lang="sk-SK" sz="2400">
                <a:solidFill>
                  <a:srgbClr val="FF3300"/>
                </a:solidFill>
              </a:rPr>
              <a:t>združovať v odborových organizáciách</a:t>
            </a:r>
            <a:r>
              <a:rPr lang="sk-SK" sz="2400"/>
              <a:t>, ktoré pôsobia v ozbrojených silách a na pracoviskách, kde vykonáva štátnu službu.</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457200" y="0"/>
            <a:ext cx="8229600" cy="69850"/>
          </a:xfrm>
        </p:spPr>
        <p:txBody>
          <a:bodyPr/>
          <a:lstStyle/>
          <a:p>
            <a:endParaRPr lang="hu-HU" sz="4000"/>
          </a:p>
        </p:txBody>
      </p:sp>
      <p:sp>
        <p:nvSpPr>
          <p:cNvPr id="222211" name="Rectangle 3"/>
          <p:cNvSpPr>
            <a:spLocks noGrp="1" noChangeArrowheads="1"/>
          </p:cNvSpPr>
          <p:nvPr>
            <p:ph type="body" idx="1"/>
          </p:nvPr>
        </p:nvSpPr>
        <p:spPr>
          <a:xfrm>
            <a:off x="179388" y="333375"/>
            <a:ext cx="8785225" cy="6335713"/>
          </a:xfrm>
        </p:spPr>
        <p:txBody>
          <a:bodyPr/>
          <a:lstStyle/>
          <a:p>
            <a:pPr marL="93663" indent="-93663">
              <a:lnSpc>
                <a:spcPct val="80000"/>
              </a:lnSpc>
              <a:buFontTx/>
              <a:buNone/>
            </a:pPr>
            <a:r>
              <a:rPr lang="sk-SK" sz="1600">
                <a:cs typeface="Arial" charset="0"/>
              </a:rPr>
              <a:t>●</a:t>
            </a:r>
            <a:r>
              <a:rPr lang="sk-SK" sz="1600"/>
              <a:t> </a:t>
            </a:r>
            <a:r>
              <a:rPr lang="sk-SK" sz="1600">
                <a:solidFill>
                  <a:srgbClr val="FF3300"/>
                </a:solidFill>
              </a:rPr>
              <a:t>PfV nesmie podnikať alebo vykonávať inú zárobkovú činnosť. </a:t>
            </a:r>
          </a:p>
          <a:p>
            <a:pPr marL="93663" indent="-93663">
              <a:lnSpc>
                <a:spcPct val="80000"/>
              </a:lnSpc>
              <a:buFontTx/>
              <a:buNone/>
            </a:pPr>
            <a:r>
              <a:rPr lang="sk-SK" sz="1600">
                <a:solidFill>
                  <a:srgbClr val="FF3300"/>
                </a:solidFill>
              </a:rPr>
              <a:t/>
            </a:r>
            <a:br>
              <a:rPr lang="sk-SK" sz="1600">
                <a:solidFill>
                  <a:srgbClr val="FF3300"/>
                </a:solidFill>
              </a:rPr>
            </a:br>
            <a:r>
              <a:rPr lang="sk-SK" sz="1600">
                <a:solidFill>
                  <a:srgbClr val="003399"/>
                </a:solidFill>
              </a:rPr>
              <a:t>Obmedzenie sa nevzťahuje na</a:t>
            </a:r>
            <a:r>
              <a:rPr lang="sk-SK" sz="1600"/>
              <a:t/>
            </a:r>
            <a:br>
              <a:rPr lang="sk-SK" sz="1600"/>
            </a:br>
            <a:r>
              <a:rPr lang="sk-SK" sz="1600"/>
              <a:t/>
            </a:r>
            <a:br>
              <a:rPr lang="sk-SK" sz="1600"/>
            </a:br>
            <a:r>
              <a:rPr lang="sk-SK" sz="1600">
                <a:cs typeface="Arial" charset="0"/>
              </a:rPr>
              <a:t>● </a:t>
            </a:r>
            <a:r>
              <a:rPr lang="sk-SK" sz="1600">
                <a:solidFill>
                  <a:srgbClr val="FF3300"/>
                </a:solidFill>
              </a:rPr>
              <a:t>poskytovanie zdravotnej starostlivosti</a:t>
            </a:r>
            <a:r>
              <a:rPr lang="sk-SK" sz="1600"/>
              <a:t> v štátnych zdravotníckych zariadeniach, v neštátnych zdravotníckych zariadeniach, </a:t>
            </a:r>
          </a:p>
          <a:p>
            <a:pPr marL="93663" indent="-93663">
              <a:lnSpc>
                <a:spcPct val="80000"/>
              </a:lnSpc>
              <a:buFontTx/>
              <a:buNone/>
            </a:pPr>
            <a:r>
              <a:rPr lang="sk-SK" sz="1600"/>
              <a:t/>
            </a:r>
            <a:br>
              <a:rPr lang="sk-SK" sz="1600"/>
            </a:br>
            <a:r>
              <a:rPr lang="sk-SK" sz="1600">
                <a:cs typeface="Arial" charset="0"/>
              </a:rPr>
              <a:t>● </a:t>
            </a:r>
            <a:r>
              <a:rPr lang="sk-SK" sz="1600">
                <a:solidFill>
                  <a:srgbClr val="FF3300"/>
                </a:solidFill>
              </a:rPr>
              <a:t>vedeckú činnosť, pedagogickú činnosť, publicistickú činnosť, prekladateľskú činnosť, prednášateľskú činnosť, literárnu činnosť, umeleckú činnosť, športovú činnosť,</a:t>
            </a:r>
            <a:r>
              <a:rPr lang="sk-SK" sz="1600"/>
              <a:t> </a:t>
            </a:r>
            <a:br>
              <a:rPr lang="sk-SK" sz="1600"/>
            </a:br>
            <a:endParaRPr lang="sk-SK" sz="1600"/>
          </a:p>
          <a:p>
            <a:pPr marL="93663" indent="-93663">
              <a:lnSpc>
                <a:spcPct val="80000"/>
              </a:lnSpc>
              <a:buFontTx/>
              <a:buNone/>
            </a:pPr>
            <a:r>
              <a:rPr lang="sk-SK" sz="1600"/>
              <a:t>   </a:t>
            </a:r>
            <a:r>
              <a:rPr lang="sk-SK" sz="1600">
                <a:cs typeface="Arial" charset="0"/>
              </a:rPr>
              <a:t>●</a:t>
            </a:r>
            <a:r>
              <a:rPr lang="sk-SK" sz="1600"/>
              <a:t> </a:t>
            </a:r>
            <a:r>
              <a:rPr lang="sk-SK" sz="1600">
                <a:solidFill>
                  <a:srgbClr val="FF3300"/>
                </a:solidFill>
              </a:rPr>
              <a:t>správu vlastného majetku</a:t>
            </a:r>
            <a:r>
              <a:rPr lang="sk-SK" sz="1600"/>
              <a:t> alebo správu majetku svojich </a:t>
            </a:r>
            <a:r>
              <a:rPr lang="sk-SK" sz="1600">
                <a:solidFill>
                  <a:srgbClr val="FF3300"/>
                </a:solidFill>
              </a:rPr>
              <a:t>maloletých detí</a:t>
            </a:r>
            <a:r>
              <a:rPr lang="sk-SK" sz="1600"/>
              <a:t>, na správu majetku </a:t>
            </a:r>
            <a:r>
              <a:rPr lang="sk-SK" sz="1600">
                <a:solidFill>
                  <a:srgbClr val="FF3300"/>
                </a:solidFill>
              </a:rPr>
              <a:t>blízkej osoby</a:t>
            </a:r>
            <a:r>
              <a:rPr lang="sk-SK" sz="1600"/>
              <a:t>, ktorej spôsobilosť na právne úkony bola obmedzená, alebo na správu majetku blízkej osoby, ktorá bola pozbavená spôsobilosti na právne úkony, ak je správa majetku vykonávaná mimo služobného času, </a:t>
            </a:r>
            <a:br>
              <a:rPr lang="sk-SK" sz="1600"/>
            </a:br>
            <a:endParaRPr lang="sk-SK" sz="1600"/>
          </a:p>
          <a:p>
            <a:pPr marL="93663" indent="-93663">
              <a:lnSpc>
                <a:spcPct val="80000"/>
              </a:lnSpc>
              <a:buFontTx/>
              <a:buNone/>
            </a:pPr>
            <a:r>
              <a:rPr lang="sk-SK" sz="1600"/>
              <a:t>  </a:t>
            </a:r>
            <a:r>
              <a:rPr lang="sk-SK" sz="1600">
                <a:cs typeface="Arial" charset="0"/>
              </a:rPr>
              <a:t>● </a:t>
            </a:r>
            <a:r>
              <a:rPr lang="sk-SK" sz="1600">
                <a:solidFill>
                  <a:srgbClr val="003399"/>
                </a:solidFill>
              </a:rPr>
              <a:t>činnosť PfV v poradnom orgáne vlády</a:t>
            </a:r>
            <a:r>
              <a:rPr lang="sk-SK" sz="1600"/>
              <a:t>, </a:t>
            </a:r>
            <a:br>
              <a:rPr lang="sk-SK" sz="1600"/>
            </a:br>
            <a:endParaRPr lang="sk-SK" sz="1600"/>
          </a:p>
          <a:p>
            <a:pPr marL="93663" indent="-93663">
              <a:lnSpc>
                <a:spcPct val="80000"/>
              </a:lnSpc>
              <a:buFontTx/>
              <a:buNone/>
            </a:pPr>
            <a:r>
              <a:rPr lang="sk-SK" sz="1600"/>
              <a:t>  </a:t>
            </a:r>
            <a:r>
              <a:rPr lang="sk-SK" sz="1600">
                <a:cs typeface="Arial" charset="0"/>
              </a:rPr>
              <a:t>● </a:t>
            </a:r>
            <a:r>
              <a:rPr lang="sk-SK" sz="1600">
                <a:solidFill>
                  <a:srgbClr val="003399"/>
                </a:solidFill>
              </a:rPr>
              <a:t>činnosť člena rozkladovej komisie a na činnosť v komisii inej právnickej osoby vykonávanej so súhlasom ministra,</a:t>
            </a:r>
          </a:p>
          <a:p>
            <a:pPr marL="93663" indent="-93663">
              <a:lnSpc>
                <a:spcPct val="70000"/>
              </a:lnSpc>
              <a:buFontTx/>
              <a:buNone/>
            </a:pPr>
            <a:r>
              <a:rPr lang="sk-SK" sz="1600">
                <a:solidFill>
                  <a:srgbClr val="003399"/>
                </a:solidFill>
              </a:rPr>
              <a:t> </a:t>
            </a:r>
            <a:br>
              <a:rPr lang="sk-SK" sz="1600">
                <a:solidFill>
                  <a:srgbClr val="003399"/>
                </a:solidFill>
              </a:rPr>
            </a:br>
            <a:r>
              <a:rPr lang="sk-SK" sz="1600">
                <a:cs typeface="Arial" charset="0"/>
              </a:rPr>
              <a:t>● </a:t>
            </a:r>
            <a:r>
              <a:rPr lang="sk-SK" sz="1600">
                <a:solidFill>
                  <a:srgbClr val="003399"/>
                </a:solidFill>
              </a:rPr>
              <a:t>činnosť znalca alebo tlmočníka</a:t>
            </a:r>
            <a:r>
              <a:rPr lang="sk-SK" sz="1600"/>
              <a:t>, ak sa táto činnosť vykonáva pre súd, iný štátny orgán, pre obec, pre samosprávny kraj, pre Národnú banku Slovenska alebo pre Úrad pre finančný trh.</a:t>
            </a:r>
            <a:br>
              <a:rPr lang="sk-SK" sz="1600"/>
            </a:br>
            <a:r>
              <a:rPr lang="sk-SK" sz="1600"/>
              <a:t/>
            </a:r>
            <a:br>
              <a:rPr lang="sk-SK" sz="1600"/>
            </a:br>
            <a:r>
              <a:rPr lang="sk-SK" sz="1600">
                <a:cs typeface="Arial" charset="0"/>
              </a:rPr>
              <a:t>► PfV</a:t>
            </a:r>
            <a:r>
              <a:rPr lang="sk-SK" sz="1600"/>
              <a:t> </a:t>
            </a:r>
            <a:r>
              <a:rPr lang="sk-SK" sz="1600">
                <a:solidFill>
                  <a:srgbClr val="003399"/>
                </a:solidFill>
              </a:rPr>
              <a:t>nesmie byť členom riadiacich, kontrolných alebo dozorných orgánov právnických osôb</a:t>
            </a:r>
            <a:r>
              <a:rPr lang="sk-SK" sz="1600"/>
              <a:t>; </a:t>
            </a:r>
            <a:r>
              <a:rPr lang="sk-SK" sz="1600">
                <a:solidFill>
                  <a:srgbClr val="FF3300"/>
                </a:solidFill>
              </a:rPr>
              <a:t>to neplatí, ak</a:t>
            </a:r>
            <a:br>
              <a:rPr lang="sk-SK" sz="1600">
                <a:solidFill>
                  <a:srgbClr val="FF3300"/>
                </a:solidFill>
              </a:rPr>
            </a:br>
            <a:r>
              <a:rPr lang="sk-SK" sz="1600"/>
              <a:t/>
            </a:r>
            <a:br>
              <a:rPr lang="sk-SK" sz="1600"/>
            </a:br>
            <a:r>
              <a:rPr lang="sk-SK" sz="1600">
                <a:cs typeface="Arial" charset="0"/>
              </a:rPr>
              <a:t>● </a:t>
            </a:r>
            <a:r>
              <a:rPr lang="sk-SK" sz="1600">
                <a:solidFill>
                  <a:srgbClr val="FF3300"/>
                </a:solidFill>
              </a:rPr>
              <a:t>je vyslaný do takého orgánu vládou alebo ministrom alebo</a:t>
            </a:r>
            <a:br>
              <a:rPr lang="sk-SK" sz="1600">
                <a:solidFill>
                  <a:srgbClr val="FF3300"/>
                </a:solidFill>
              </a:rPr>
            </a:br>
            <a:r>
              <a:rPr lang="sk-SK" sz="1600">
                <a:cs typeface="Arial" charset="0"/>
              </a:rPr>
              <a:t>● </a:t>
            </a:r>
            <a:r>
              <a:rPr lang="sk-SK" sz="1600">
                <a:solidFill>
                  <a:srgbClr val="FF3300"/>
                </a:solidFill>
              </a:rPr>
              <a:t>plní úlohy pod dočasnou legendou alebo trvalou legendou.</a:t>
            </a:r>
            <a:br>
              <a:rPr lang="sk-SK" sz="1600">
                <a:solidFill>
                  <a:srgbClr val="FF3300"/>
                </a:solidFill>
              </a:rPr>
            </a:br>
            <a:r>
              <a:rPr lang="sk-SK" sz="1600"/>
              <a:t/>
            </a:r>
            <a:br>
              <a:rPr lang="sk-SK" sz="1600"/>
            </a:br>
            <a:r>
              <a:rPr lang="sk-SK" sz="1600">
                <a:cs typeface="Arial" charset="0"/>
              </a:rPr>
              <a:t>►</a:t>
            </a:r>
            <a:r>
              <a:rPr lang="sk-SK" sz="1600"/>
              <a:t> </a:t>
            </a:r>
            <a:r>
              <a:rPr lang="sk-SK" sz="1600" b="1">
                <a:solidFill>
                  <a:srgbClr val="FF3300"/>
                </a:solidFill>
              </a:rPr>
              <a:t>PfV nesmie za členstvo v týchto orgánoch poberať odmenu alebo iné výhody.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457200" y="0"/>
            <a:ext cx="8229600" cy="69850"/>
          </a:xfrm>
        </p:spPr>
        <p:txBody>
          <a:bodyPr/>
          <a:lstStyle/>
          <a:p>
            <a:endParaRPr lang="hu-HU" sz="4000"/>
          </a:p>
        </p:txBody>
      </p:sp>
      <p:sp>
        <p:nvSpPr>
          <p:cNvPr id="223235" name="Rectangle 3"/>
          <p:cNvSpPr>
            <a:spLocks noGrp="1" noChangeArrowheads="1"/>
          </p:cNvSpPr>
          <p:nvPr>
            <p:ph type="body" idx="1"/>
          </p:nvPr>
        </p:nvSpPr>
        <p:spPr>
          <a:xfrm>
            <a:off x="179388" y="260350"/>
            <a:ext cx="8713787" cy="6408738"/>
          </a:xfrm>
        </p:spPr>
        <p:txBody>
          <a:bodyPr/>
          <a:lstStyle/>
          <a:p>
            <a:pPr marL="0" indent="0">
              <a:lnSpc>
                <a:spcPct val="80000"/>
              </a:lnSpc>
              <a:buFontTx/>
              <a:buNone/>
            </a:pPr>
            <a:r>
              <a:rPr lang="sk-SK" sz="2000" b="1"/>
              <a:t>Podmienky prijatia do štátnej služby </a:t>
            </a:r>
            <a:r>
              <a:rPr lang="sk-SK" sz="2000"/>
              <a:t>1/1</a:t>
            </a:r>
            <a:r>
              <a:rPr lang="sk-SK" sz="2000" b="1"/>
              <a:t/>
            </a:r>
            <a:br>
              <a:rPr lang="sk-SK" sz="2000" b="1"/>
            </a:br>
            <a:endParaRPr lang="sk-SK" sz="2000" b="1"/>
          </a:p>
          <a:p>
            <a:pPr marL="0" indent="0">
              <a:lnSpc>
                <a:spcPct val="80000"/>
              </a:lnSpc>
              <a:buFontTx/>
              <a:buNone/>
            </a:pPr>
            <a:r>
              <a:rPr lang="sk-SK" sz="2000"/>
              <a:t/>
            </a:r>
            <a:br>
              <a:rPr lang="sk-SK" sz="2000"/>
            </a:br>
            <a:r>
              <a:rPr lang="sk-SK" sz="2000"/>
              <a:t>Do štátnej služby </a:t>
            </a:r>
            <a:r>
              <a:rPr lang="sk-SK" sz="2000">
                <a:solidFill>
                  <a:srgbClr val="FF3300"/>
                </a:solidFill>
              </a:rPr>
              <a:t>možno prijať občana</a:t>
            </a:r>
            <a:r>
              <a:rPr lang="sk-SK" sz="2000"/>
              <a:t>, ktorý</a:t>
            </a:r>
            <a:br>
              <a:rPr lang="sk-SK" sz="2000"/>
            </a:br>
            <a:r>
              <a:rPr lang="sk-SK" sz="2000"/>
              <a:t/>
            </a:r>
            <a:br>
              <a:rPr lang="sk-SK" sz="2000"/>
            </a:br>
            <a:r>
              <a:rPr lang="sk-SK" sz="2000">
                <a:solidFill>
                  <a:srgbClr val="003399"/>
                </a:solidFill>
              </a:rPr>
              <a:t>a)</a:t>
            </a:r>
            <a:r>
              <a:rPr lang="sk-SK" sz="2000"/>
              <a:t> písomne požiadal o prijatie do štátnej služby, </a:t>
            </a:r>
            <a:br>
              <a:rPr lang="sk-SK" sz="2000"/>
            </a:br>
            <a:endParaRPr lang="sk-SK" sz="2000"/>
          </a:p>
          <a:p>
            <a:pPr marL="0" indent="0">
              <a:lnSpc>
                <a:spcPct val="80000"/>
              </a:lnSpc>
              <a:buFontTx/>
              <a:buNone/>
            </a:pPr>
            <a:r>
              <a:rPr lang="sk-SK" sz="2000"/>
              <a:t>   </a:t>
            </a:r>
            <a:r>
              <a:rPr lang="sk-SK" sz="2000">
                <a:solidFill>
                  <a:srgbClr val="003399"/>
                </a:solidFill>
              </a:rPr>
              <a:t>b)</a:t>
            </a:r>
            <a:r>
              <a:rPr lang="sk-SK" sz="2000"/>
              <a:t> dosiahol vek 18 rokov, </a:t>
            </a:r>
            <a:br>
              <a:rPr lang="sk-SK" sz="2000"/>
            </a:br>
            <a:endParaRPr lang="sk-SK" sz="2000"/>
          </a:p>
          <a:p>
            <a:pPr marL="0" indent="0">
              <a:lnSpc>
                <a:spcPct val="80000"/>
              </a:lnSpc>
              <a:buFontTx/>
              <a:buNone/>
            </a:pPr>
            <a:r>
              <a:rPr lang="sk-SK" sz="2000"/>
              <a:t>      </a:t>
            </a:r>
            <a:r>
              <a:rPr lang="sk-SK" sz="2000">
                <a:solidFill>
                  <a:srgbClr val="003399"/>
                </a:solidFill>
              </a:rPr>
              <a:t>c)</a:t>
            </a:r>
            <a:r>
              <a:rPr lang="sk-SK" sz="2000"/>
              <a:t> je bezúhonný, </a:t>
            </a:r>
            <a:br>
              <a:rPr lang="sk-SK" sz="2000"/>
            </a:br>
            <a:endParaRPr lang="sk-SK" sz="2000"/>
          </a:p>
          <a:p>
            <a:pPr marL="0" indent="0">
              <a:lnSpc>
                <a:spcPct val="80000"/>
              </a:lnSpc>
              <a:buFontTx/>
              <a:buNone/>
            </a:pPr>
            <a:r>
              <a:rPr lang="sk-SK" sz="2000"/>
              <a:t>         </a:t>
            </a:r>
            <a:r>
              <a:rPr lang="sk-SK" sz="2000">
                <a:solidFill>
                  <a:srgbClr val="003399"/>
                </a:solidFill>
              </a:rPr>
              <a:t>d)</a:t>
            </a:r>
            <a:r>
              <a:rPr lang="sk-SK" sz="2000"/>
              <a:t> je spoľahlivý, </a:t>
            </a:r>
          </a:p>
          <a:p>
            <a:pPr marL="0" indent="0">
              <a:lnSpc>
                <a:spcPct val="80000"/>
              </a:lnSpc>
              <a:buFontTx/>
              <a:buNone/>
            </a:pPr>
            <a:r>
              <a:rPr lang="sk-SK" sz="2000"/>
              <a:t/>
            </a:r>
            <a:br>
              <a:rPr lang="sk-SK" sz="2000"/>
            </a:br>
            <a:r>
              <a:rPr lang="sk-SK" sz="2000"/>
              <a:t>              </a:t>
            </a:r>
            <a:r>
              <a:rPr lang="sk-SK" sz="2000">
                <a:solidFill>
                  <a:srgbClr val="003399"/>
                </a:solidFill>
              </a:rPr>
              <a:t>e)</a:t>
            </a:r>
            <a:r>
              <a:rPr lang="sk-SK" sz="2000"/>
              <a:t> ovláda štátny jazyk, </a:t>
            </a:r>
          </a:p>
          <a:p>
            <a:pPr marL="0" indent="0">
              <a:lnSpc>
                <a:spcPct val="80000"/>
              </a:lnSpc>
              <a:buFontTx/>
              <a:buNone/>
            </a:pPr>
            <a:r>
              <a:rPr lang="sk-SK" sz="2000"/>
              <a:t/>
            </a:r>
            <a:br>
              <a:rPr lang="sk-SK" sz="2000"/>
            </a:br>
            <a:r>
              <a:rPr lang="sk-SK" sz="2000"/>
              <a:t>                  </a:t>
            </a:r>
            <a:r>
              <a:rPr lang="sk-SK" sz="2000">
                <a:solidFill>
                  <a:srgbClr val="003399"/>
                </a:solidFill>
              </a:rPr>
              <a:t>f)</a:t>
            </a:r>
            <a:r>
              <a:rPr lang="sk-SK" sz="2000"/>
              <a:t> nie je členom politickej strany alebo politického hnutia, </a:t>
            </a:r>
          </a:p>
          <a:p>
            <a:pPr marL="0" indent="0">
              <a:lnSpc>
                <a:spcPct val="80000"/>
              </a:lnSpc>
              <a:buFontTx/>
              <a:buNone/>
            </a:pPr>
            <a:r>
              <a:rPr lang="sk-SK" sz="2000"/>
              <a:t/>
            </a:r>
            <a:br>
              <a:rPr lang="sk-SK" sz="2000"/>
            </a:br>
            <a:r>
              <a:rPr lang="sk-SK" sz="2000"/>
              <a:t>                    </a:t>
            </a:r>
            <a:r>
              <a:rPr lang="sk-SK" sz="2000">
                <a:solidFill>
                  <a:srgbClr val="003399"/>
                </a:solidFill>
              </a:rPr>
              <a:t>g)</a:t>
            </a:r>
            <a:r>
              <a:rPr lang="sk-SK" sz="2000"/>
              <a:t> má štátne občianstvo Slovenskej republiky,</a:t>
            </a:r>
          </a:p>
          <a:p>
            <a:pPr marL="0" indent="0">
              <a:lnSpc>
                <a:spcPct val="80000"/>
              </a:lnSpc>
              <a:buFontTx/>
              <a:buNone/>
            </a:pPr>
            <a:r>
              <a:rPr lang="sk-SK" sz="2000"/>
              <a:t> </a:t>
            </a:r>
            <a:br>
              <a:rPr lang="sk-SK" sz="2000"/>
            </a:br>
            <a:r>
              <a:rPr lang="sk-SK" sz="2000"/>
              <a:t>                       </a:t>
            </a:r>
            <a:r>
              <a:rPr lang="sk-SK" sz="2000">
                <a:solidFill>
                  <a:srgbClr val="003399"/>
                </a:solidFill>
              </a:rPr>
              <a:t>h)</a:t>
            </a:r>
            <a:r>
              <a:rPr lang="sk-SK" sz="2000"/>
              <a:t> má trvalý pobyt na území Slovenskej republiky, </a:t>
            </a:r>
            <a:br>
              <a:rPr lang="sk-SK" sz="2000"/>
            </a:br>
            <a:endParaRPr lang="sk-SK" sz="2000"/>
          </a:p>
          <a:p>
            <a:pPr marL="0" indent="0">
              <a:lnSpc>
                <a:spcPct val="80000"/>
              </a:lnSpc>
              <a:buFontTx/>
              <a:buNone/>
            </a:pPr>
            <a:r>
              <a:rPr lang="sk-SK" sz="2000"/>
              <a:t/>
            </a:r>
            <a:br>
              <a:rPr lang="sk-SK" sz="2000"/>
            </a:br>
            <a:endParaRPr lang="sk-SK" sz="20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468313" y="0"/>
            <a:ext cx="8229600" cy="69850"/>
          </a:xfrm>
        </p:spPr>
        <p:txBody>
          <a:bodyPr/>
          <a:lstStyle/>
          <a:p>
            <a:endParaRPr lang="hu-HU" sz="4000"/>
          </a:p>
        </p:txBody>
      </p:sp>
      <p:sp>
        <p:nvSpPr>
          <p:cNvPr id="224259" name="Rectangle 3"/>
          <p:cNvSpPr>
            <a:spLocks noGrp="1" noChangeArrowheads="1"/>
          </p:cNvSpPr>
          <p:nvPr>
            <p:ph type="body" idx="1"/>
          </p:nvPr>
        </p:nvSpPr>
        <p:spPr>
          <a:xfrm>
            <a:off x="0" y="260350"/>
            <a:ext cx="8893175" cy="6481763"/>
          </a:xfrm>
        </p:spPr>
        <p:txBody>
          <a:bodyPr/>
          <a:lstStyle/>
          <a:p>
            <a:pPr marL="363538" indent="82550">
              <a:lnSpc>
                <a:spcPct val="80000"/>
              </a:lnSpc>
              <a:buFontTx/>
              <a:buNone/>
            </a:pPr>
            <a:r>
              <a:rPr lang="sk-SK" sz="1400" b="1"/>
              <a:t>Podmienky prijatia do štátnej služby </a:t>
            </a:r>
            <a:r>
              <a:rPr lang="sk-SK" sz="1400"/>
              <a:t>1/2</a:t>
            </a:r>
            <a:r>
              <a:rPr lang="sk-SK" sz="1400" b="1"/>
              <a:t/>
            </a:r>
            <a:br>
              <a:rPr lang="sk-SK" sz="1400" b="1"/>
            </a:br>
            <a:endParaRPr lang="sk-SK" sz="1400" b="1"/>
          </a:p>
          <a:p>
            <a:pPr marL="363538" indent="82550">
              <a:lnSpc>
                <a:spcPct val="140000"/>
              </a:lnSpc>
              <a:buFontTx/>
              <a:buNone/>
            </a:pPr>
            <a:endParaRPr lang="sk-SK" sz="1400"/>
          </a:p>
          <a:p>
            <a:pPr marL="363538" indent="82550">
              <a:lnSpc>
                <a:spcPct val="80000"/>
              </a:lnSpc>
              <a:buFontTx/>
              <a:buAutoNum type="romanLcParenR"/>
            </a:pPr>
            <a:r>
              <a:rPr lang="sk-SK" sz="2000"/>
              <a:t> spĺňa vzdelanie na prijatie do prípravnej štátnej služby, </a:t>
            </a:r>
            <a:br>
              <a:rPr lang="sk-SK" sz="2000"/>
            </a:br>
            <a:endParaRPr lang="sk-SK" sz="2000"/>
          </a:p>
          <a:p>
            <a:pPr marL="363538" indent="82550">
              <a:lnSpc>
                <a:spcPct val="80000"/>
              </a:lnSpc>
              <a:buFontTx/>
              <a:buNone/>
            </a:pPr>
            <a:r>
              <a:rPr lang="sk-SK" sz="2000"/>
              <a:t> </a:t>
            </a:r>
            <a:r>
              <a:rPr lang="sk-SK" sz="2000">
                <a:solidFill>
                  <a:srgbClr val="003399"/>
                </a:solidFill>
              </a:rPr>
              <a:t>j)</a:t>
            </a:r>
            <a:r>
              <a:rPr lang="sk-SK" sz="2000"/>
              <a:t> spĺňa kvalifikačné predpoklady na výkon štátnej služby na prijatie do                   dočasnej štátnej služby bez vykonania prípravnej štátnej služby, </a:t>
            </a:r>
            <a:br>
              <a:rPr lang="sk-SK" sz="2000"/>
            </a:br>
            <a:endParaRPr lang="sk-SK" sz="2000"/>
          </a:p>
          <a:p>
            <a:pPr marL="363538" indent="82550">
              <a:lnSpc>
                <a:spcPct val="80000"/>
              </a:lnSpc>
              <a:buFontTx/>
              <a:buNone/>
            </a:pPr>
            <a:r>
              <a:rPr lang="sk-SK" sz="2000"/>
              <a:t>        </a:t>
            </a:r>
            <a:r>
              <a:rPr lang="sk-SK" sz="2000">
                <a:solidFill>
                  <a:srgbClr val="003399"/>
                </a:solidFill>
              </a:rPr>
              <a:t>k)</a:t>
            </a:r>
            <a:r>
              <a:rPr lang="sk-SK" sz="2000"/>
              <a:t> je zdravotne spôsobilý, psychicky spôsobilý a fyzicky zdatný, </a:t>
            </a:r>
          </a:p>
          <a:p>
            <a:pPr marL="363538" indent="82550">
              <a:lnSpc>
                <a:spcPct val="80000"/>
              </a:lnSpc>
              <a:buFontTx/>
              <a:buNone/>
            </a:pPr>
            <a:r>
              <a:rPr lang="sk-SK" sz="2000"/>
              <a:t/>
            </a:r>
            <a:br>
              <a:rPr lang="sk-SK" sz="2000"/>
            </a:br>
            <a:r>
              <a:rPr lang="sk-SK" sz="2000"/>
              <a:t>       </a:t>
            </a:r>
            <a:r>
              <a:rPr lang="sk-SK" sz="2000">
                <a:solidFill>
                  <a:srgbClr val="003399"/>
                </a:solidFill>
              </a:rPr>
              <a:t>l)</a:t>
            </a:r>
            <a:r>
              <a:rPr lang="sk-SK" sz="2000"/>
              <a:t> je spôsobilý na právne úkony v plnom rozsahu, </a:t>
            </a:r>
          </a:p>
          <a:p>
            <a:pPr marL="363538" indent="82550">
              <a:lnSpc>
                <a:spcPct val="80000"/>
              </a:lnSpc>
              <a:buFontTx/>
              <a:buNone/>
            </a:pPr>
            <a:r>
              <a:rPr lang="sk-SK" sz="2000"/>
              <a:t/>
            </a:r>
            <a:br>
              <a:rPr lang="sk-SK" sz="2000"/>
            </a:br>
            <a:r>
              <a:rPr lang="sk-SK" sz="2000"/>
              <a:t>            </a:t>
            </a:r>
            <a:r>
              <a:rPr lang="sk-SK" sz="2000">
                <a:solidFill>
                  <a:srgbClr val="003399"/>
                </a:solidFill>
              </a:rPr>
              <a:t>m)</a:t>
            </a:r>
            <a:r>
              <a:rPr lang="sk-SK" sz="2000"/>
              <a:t> spĺňa predpoklady ustanovené osobitnými predpismi, </a:t>
            </a:r>
            <a:r>
              <a:rPr lang="sk-SK" sz="1200"/>
              <a:t>(napr. OUS)</a:t>
            </a:r>
            <a:r>
              <a:rPr lang="sk-SK" sz="2000"/>
              <a:t> </a:t>
            </a:r>
          </a:p>
          <a:p>
            <a:pPr marL="363538" indent="82550">
              <a:lnSpc>
                <a:spcPct val="80000"/>
              </a:lnSpc>
              <a:buFontTx/>
              <a:buNone/>
            </a:pPr>
            <a:r>
              <a:rPr lang="sk-SK" sz="2000"/>
              <a:t/>
            </a:r>
            <a:br>
              <a:rPr lang="sk-SK" sz="2000"/>
            </a:br>
            <a:r>
              <a:rPr lang="sk-SK" sz="2000"/>
              <a:t>                   </a:t>
            </a:r>
            <a:r>
              <a:rPr lang="sk-SK" sz="2000">
                <a:solidFill>
                  <a:srgbClr val="003399"/>
                </a:solidFill>
              </a:rPr>
              <a:t>n)</a:t>
            </a:r>
            <a:r>
              <a:rPr lang="sk-SK" sz="2000"/>
              <a:t> ku dňu prijatia do štátnej služby skončí činnosti, ktorých </a:t>
            </a:r>
          </a:p>
          <a:p>
            <a:pPr marL="363538" indent="82550">
              <a:lnSpc>
                <a:spcPct val="80000"/>
              </a:lnSpc>
              <a:buFontTx/>
              <a:buNone/>
            </a:pPr>
            <a:r>
              <a:rPr lang="sk-SK" sz="2000"/>
              <a:t>                      vykonávanie je obmedzené alebo zakázané, </a:t>
            </a:r>
          </a:p>
          <a:p>
            <a:pPr marL="363538" indent="82550">
              <a:lnSpc>
                <a:spcPct val="80000"/>
              </a:lnSpc>
              <a:buFontTx/>
              <a:buNone/>
            </a:pPr>
            <a:r>
              <a:rPr lang="sk-SK" sz="2000"/>
              <a:t/>
            </a:r>
            <a:br>
              <a:rPr lang="sk-SK" sz="2000"/>
            </a:br>
            <a:r>
              <a:rPr lang="sk-SK" sz="2000"/>
              <a:t>    </a:t>
            </a:r>
            <a:r>
              <a:rPr lang="sk-SK" sz="2000">
                <a:solidFill>
                  <a:srgbClr val="003399"/>
                </a:solidFill>
              </a:rPr>
              <a:t>o)</a:t>
            </a:r>
            <a:r>
              <a:rPr lang="sk-SK" sz="2000"/>
              <a:t> súhlasí s výkonom štátnej služby podľa potrieb služobného úradu,</a:t>
            </a:r>
          </a:p>
          <a:p>
            <a:pPr marL="363538" indent="82550">
              <a:lnSpc>
                <a:spcPct val="80000"/>
              </a:lnSpc>
              <a:buFontTx/>
              <a:buNone/>
            </a:pPr>
            <a:r>
              <a:rPr lang="sk-SK" sz="2000"/>
              <a:t> </a:t>
            </a:r>
            <a:br>
              <a:rPr lang="sk-SK" sz="2000"/>
            </a:br>
            <a:r>
              <a:rPr lang="sk-SK" sz="2000"/>
              <a:t>           </a:t>
            </a:r>
            <a:r>
              <a:rPr lang="sk-SK" sz="2000">
                <a:solidFill>
                  <a:srgbClr val="003399"/>
                </a:solidFill>
              </a:rPr>
              <a:t>p)</a:t>
            </a:r>
            <a:r>
              <a:rPr lang="sk-SK" sz="2000"/>
              <a:t> úspešne absolvoval výberové konanie.</a:t>
            </a:r>
            <a:br>
              <a:rPr lang="sk-SK" sz="2000"/>
            </a:br>
            <a:endParaRPr lang="sk-SK" sz="20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457200" y="0"/>
            <a:ext cx="8229600" cy="115888"/>
          </a:xfrm>
        </p:spPr>
        <p:txBody>
          <a:bodyPr/>
          <a:lstStyle/>
          <a:p>
            <a:endParaRPr lang="hu-HU" sz="4000"/>
          </a:p>
        </p:txBody>
      </p:sp>
      <p:sp>
        <p:nvSpPr>
          <p:cNvPr id="226307" name="Rectangle 3"/>
          <p:cNvSpPr>
            <a:spLocks noGrp="1" noChangeArrowheads="1"/>
          </p:cNvSpPr>
          <p:nvPr>
            <p:ph type="body" idx="1"/>
          </p:nvPr>
        </p:nvSpPr>
        <p:spPr>
          <a:xfrm>
            <a:off x="179388" y="188913"/>
            <a:ext cx="8713787" cy="6480175"/>
          </a:xfrm>
        </p:spPr>
        <p:txBody>
          <a:bodyPr/>
          <a:lstStyle/>
          <a:p>
            <a:pPr marL="0" indent="0">
              <a:lnSpc>
                <a:spcPct val="60000"/>
              </a:lnSpc>
              <a:buFontTx/>
              <a:buNone/>
            </a:pPr>
            <a:endParaRPr lang="sk-SK" sz="2400"/>
          </a:p>
          <a:p>
            <a:pPr marL="0" indent="0">
              <a:lnSpc>
                <a:spcPct val="70000"/>
              </a:lnSpc>
              <a:buFontTx/>
              <a:buNone/>
            </a:pPr>
            <a:r>
              <a:rPr lang="sk-SK" sz="2400"/>
              <a:t> </a:t>
            </a:r>
            <a:r>
              <a:rPr lang="sk-SK" sz="1800" b="1"/>
              <a:t>Podmienky prijatia do štátnej služby </a:t>
            </a:r>
            <a:r>
              <a:rPr lang="sk-SK" sz="1800"/>
              <a:t>1/3</a:t>
            </a:r>
            <a:r>
              <a:rPr lang="sk-SK" sz="2400" b="1"/>
              <a:t/>
            </a:r>
            <a:br>
              <a:rPr lang="sk-SK" sz="2400" b="1"/>
            </a:br>
            <a:endParaRPr lang="sk-SK" sz="2400" b="1"/>
          </a:p>
          <a:p>
            <a:pPr marL="0" indent="0">
              <a:lnSpc>
                <a:spcPct val="70000"/>
              </a:lnSpc>
              <a:buFontTx/>
              <a:buNone/>
            </a:pPr>
            <a:r>
              <a:rPr lang="sk-SK" sz="2400"/>
              <a:t>  </a:t>
            </a:r>
            <a:r>
              <a:rPr lang="sk-SK" sz="2400">
                <a:cs typeface="Arial" charset="0"/>
              </a:rPr>
              <a:t>● </a:t>
            </a:r>
            <a:r>
              <a:rPr lang="sk-SK" sz="2800"/>
              <a:t>Za </a:t>
            </a:r>
            <a:r>
              <a:rPr lang="sk-SK" sz="2800">
                <a:solidFill>
                  <a:srgbClr val="003399"/>
                </a:solidFill>
              </a:rPr>
              <a:t>bezúhonného sa na účely tohto zákona </a:t>
            </a:r>
            <a:r>
              <a:rPr lang="sk-SK" sz="2800">
                <a:solidFill>
                  <a:srgbClr val="FF3300"/>
                </a:solidFill>
              </a:rPr>
              <a:t>nepovažuje</a:t>
            </a:r>
            <a:r>
              <a:rPr lang="sk-SK" sz="2800">
                <a:solidFill>
                  <a:srgbClr val="003399"/>
                </a:solidFill>
              </a:rPr>
              <a:t> občan</a:t>
            </a:r>
            <a:r>
              <a:rPr lang="sk-SK" sz="2800"/>
              <a:t>, </a:t>
            </a:r>
          </a:p>
          <a:p>
            <a:pPr marL="0" indent="0">
              <a:lnSpc>
                <a:spcPct val="70000"/>
              </a:lnSpc>
              <a:buFontTx/>
              <a:buNone/>
            </a:pPr>
            <a:endParaRPr lang="sk-SK" sz="2800"/>
          </a:p>
          <a:p>
            <a:pPr marL="0" indent="0">
              <a:lnSpc>
                <a:spcPct val="70000"/>
              </a:lnSpc>
              <a:buFontTx/>
              <a:buNone/>
            </a:pPr>
            <a:r>
              <a:rPr lang="sk-SK" sz="2800"/>
              <a:t>   </a:t>
            </a:r>
            <a:r>
              <a:rPr lang="sk-SK" sz="2800">
                <a:cs typeface="Arial" charset="0"/>
              </a:rPr>
              <a:t>▪ </a:t>
            </a:r>
            <a:r>
              <a:rPr lang="sk-SK" sz="2800">
                <a:solidFill>
                  <a:srgbClr val="FF3300"/>
                </a:solidFill>
              </a:rPr>
              <a:t>ktorý bol právoplatne odsúdený za trestný čin</a:t>
            </a:r>
            <a:r>
              <a:rPr lang="sk-SK" sz="2800"/>
              <a:t>, </a:t>
            </a:r>
            <a:r>
              <a:rPr lang="sk-SK" sz="2800">
                <a:solidFill>
                  <a:srgbClr val="003399"/>
                </a:solidFill>
              </a:rPr>
              <a:t>ak sa na neho nehľadí</a:t>
            </a:r>
            <a:r>
              <a:rPr lang="sk-SK" sz="2800"/>
              <a:t>, akoby nebol odsúdený. Aj keď sa na občana hľadí, akoby nebol odsúdený, nepovažuje sa na účely tohto zákona za bezúhonného,</a:t>
            </a:r>
          </a:p>
          <a:p>
            <a:pPr marL="0" indent="0">
              <a:lnSpc>
                <a:spcPct val="70000"/>
              </a:lnSpc>
              <a:buFontTx/>
              <a:buNone/>
            </a:pPr>
            <a:endParaRPr lang="sk-SK" sz="2800"/>
          </a:p>
          <a:p>
            <a:pPr marL="0" indent="0">
              <a:lnSpc>
                <a:spcPct val="80000"/>
              </a:lnSpc>
              <a:buFontTx/>
              <a:buNone/>
            </a:pPr>
            <a:r>
              <a:rPr lang="sk-SK" sz="2800"/>
              <a:t>  </a:t>
            </a:r>
            <a:r>
              <a:rPr lang="sk-SK" sz="2800">
                <a:cs typeface="Arial" charset="0"/>
              </a:rPr>
              <a:t>▪</a:t>
            </a:r>
            <a:r>
              <a:rPr lang="sk-SK" sz="2800"/>
              <a:t> </a:t>
            </a:r>
            <a:r>
              <a:rPr lang="sk-SK" sz="2800">
                <a:solidFill>
                  <a:srgbClr val="003399"/>
                </a:solidFill>
              </a:rPr>
              <a:t>ak bol právoplatne odsúdený pre obzvlášť závažný trestný čin alebo pre úmyselný trestný čin ,  </a:t>
            </a:r>
          </a:p>
          <a:p>
            <a:pPr marL="0" indent="0">
              <a:lnSpc>
                <a:spcPct val="80000"/>
              </a:lnSpc>
              <a:buFontTx/>
              <a:buNone/>
            </a:pPr>
            <a:r>
              <a:rPr lang="sk-SK" sz="2800"/>
              <a:t>  </a:t>
            </a:r>
          </a:p>
          <a:p>
            <a:pPr marL="0" indent="0">
              <a:lnSpc>
                <a:spcPct val="70000"/>
              </a:lnSpc>
              <a:buFontTx/>
              <a:buNone/>
            </a:pPr>
            <a:r>
              <a:rPr lang="sk-SK" sz="2800">
                <a:cs typeface="Arial" charset="0"/>
              </a:rPr>
              <a:t>  ▪ </a:t>
            </a:r>
            <a:r>
              <a:rPr lang="sk-SK" sz="2800">
                <a:solidFill>
                  <a:srgbClr val="003399"/>
                </a:solidFill>
              </a:rPr>
              <a:t>Bezúhonnosť v prijímacom konaní občan </a:t>
            </a:r>
            <a:r>
              <a:rPr lang="sk-SK" sz="2800">
                <a:solidFill>
                  <a:srgbClr val="FF3300"/>
                </a:solidFill>
              </a:rPr>
              <a:t>preukazuje odpisom z registra trestov</a:t>
            </a:r>
            <a:r>
              <a:rPr lang="sk-SK" sz="2800">
                <a:solidFill>
                  <a:srgbClr val="003399"/>
                </a:solidFill>
              </a:rPr>
              <a:t> nie starším ako tri mesiace.</a:t>
            </a:r>
            <a:br>
              <a:rPr lang="sk-SK" sz="2800">
                <a:solidFill>
                  <a:srgbClr val="003399"/>
                </a:solidFill>
              </a:rPr>
            </a:br>
            <a:r>
              <a:rPr lang="sk-SK" sz="2800">
                <a:solidFill>
                  <a:srgbClr val="003399"/>
                </a:solidFill>
              </a:rPr>
              <a:t/>
            </a:r>
            <a:br>
              <a:rPr lang="sk-SK" sz="2800">
                <a:solidFill>
                  <a:srgbClr val="003399"/>
                </a:solidFill>
              </a:rPr>
            </a:br>
            <a:endParaRPr lang="sk-SK" sz="2800">
              <a:solidFill>
                <a:srgbClr val="003399"/>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flipV="1">
            <a:off x="457200" y="0"/>
            <a:ext cx="8229600" cy="115888"/>
          </a:xfrm>
        </p:spPr>
        <p:txBody>
          <a:bodyPr/>
          <a:lstStyle/>
          <a:p>
            <a:endParaRPr lang="hu-HU" sz="4000"/>
          </a:p>
        </p:txBody>
      </p:sp>
      <p:sp>
        <p:nvSpPr>
          <p:cNvPr id="227331" name="Rectangle 3"/>
          <p:cNvSpPr>
            <a:spLocks noGrp="1" noChangeArrowheads="1"/>
          </p:cNvSpPr>
          <p:nvPr>
            <p:ph type="body" idx="1"/>
          </p:nvPr>
        </p:nvSpPr>
        <p:spPr>
          <a:xfrm>
            <a:off x="0" y="188913"/>
            <a:ext cx="8964613" cy="6669087"/>
          </a:xfrm>
        </p:spPr>
        <p:txBody>
          <a:bodyPr/>
          <a:lstStyle/>
          <a:p>
            <a:pPr marL="176213" indent="0">
              <a:lnSpc>
                <a:spcPct val="110000"/>
              </a:lnSpc>
              <a:buFontTx/>
              <a:buNone/>
            </a:pPr>
            <a:r>
              <a:rPr lang="sk-SK" sz="600" b="1"/>
              <a:t>Podmienky prijatia do štátnej služby </a:t>
            </a:r>
            <a:r>
              <a:rPr lang="sk-SK" sz="600"/>
              <a:t>1/4</a:t>
            </a:r>
          </a:p>
          <a:p>
            <a:pPr marL="176213" indent="0">
              <a:lnSpc>
                <a:spcPct val="110000"/>
              </a:lnSpc>
              <a:buFontTx/>
              <a:buNone/>
            </a:pPr>
            <a:endParaRPr lang="sk-SK" sz="800">
              <a:cs typeface="Arial" charset="0"/>
            </a:endParaRPr>
          </a:p>
          <a:p>
            <a:pPr marL="176213" indent="0">
              <a:lnSpc>
                <a:spcPct val="70000"/>
              </a:lnSpc>
              <a:buFontTx/>
              <a:buNone/>
            </a:pPr>
            <a:r>
              <a:rPr lang="sk-SK" sz="1400">
                <a:solidFill>
                  <a:srgbClr val="003399"/>
                </a:solidFill>
              </a:rPr>
              <a:t>Za spoľahlivého</a:t>
            </a:r>
            <a:r>
              <a:rPr lang="sk-SK" sz="1400"/>
              <a:t> sa na účely tohto zákona </a:t>
            </a:r>
            <a:r>
              <a:rPr lang="sk-SK" sz="1400">
                <a:solidFill>
                  <a:srgbClr val="FF3300"/>
                </a:solidFill>
              </a:rPr>
              <a:t>nepovažuje občan</a:t>
            </a:r>
            <a:r>
              <a:rPr lang="sk-SK" sz="1400"/>
              <a:t>, ak</a:t>
            </a:r>
            <a:br>
              <a:rPr lang="sk-SK" sz="1400"/>
            </a:br>
            <a:r>
              <a:rPr lang="sk-SK" sz="1400"/>
              <a:t/>
            </a:r>
            <a:br>
              <a:rPr lang="sk-SK" sz="1400"/>
            </a:br>
            <a:r>
              <a:rPr lang="sk-SK" sz="1400">
                <a:solidFill>
                  <a:srgbClr val="FF3300"/>
                </a:solidFill>
              </a:rPr>
              <a:t>a)</a:t>
            </a:r>
            <a:r>
              <a:rPr lang="sk-SK" sz="1400"/>
              <a:t> </a:t>
            </a:r>
            <a:r>
              <a:rPr lang="sk-SK" sz="1400">
                <a:solidFill>
                  <a:srgbClr val="003399"/>
                </a:solidFill>
              </a:rPr>
              <a:t>bol liečený zo závislosti od alkoholu</a:t>
            </a:r>
            <a:r>
              <a:rPr lang="sk-SK" sz="1400"/>
              <a:t> alebo iných omamných alebo psychotropných látok alebo preukázateľne nadmerne požíva alkohol alebo iné omamné alebo psychotropné látky, </a:t>
            </a:r>
          </a:p>
          <a:p>
            <a:pPr marL="176213" indent="0">
              <a:lnSpc>
                <a:spcPct val="90000"/>
              </a:lnSpc>
              <a:buFontTx/>
              <a:buNone/>
            </a:pPr>
            <a:r>
              <a:rPr lang="sk-SK" sz="1400"/>
              <a:t/>
            </a:r>
            <a:br>
              <a:rPr lang="sk-SK" sz="1400"/>
            </a:br>
            <a:r>
              <a:rPr lang="sk-SK" sz="1400">
                <a:solidFill>
                  <a:srgbClr val="FF3300"/>
                </a:solidFill>
              </a:rPr>
              <a:t>b)</a:t>
            </a:r>
            <a:r>
              <a:rPr lang="sk-SK" sz="1400"/>
              <a:t> </a:t>
            </a:r>
            <a:r>
              <a:rPr lang="sk-SK" sz="1400">
                <a:solidFill>
                  <a:srgbClr val="003399"/>
                </a:solidFill>
              </a:rPr>
              <a:t>bol zo štátnej služby</a:t>
            </a:r>
            <a:r>
              <a:rPr lang="sk-SK" sz="1400"/>
              <a:t> podľa tohto zákona alebo z predchádzajúceho služobného pomeru </a:t>
            </a:r>
            <a:r>
              <a:rPr lang="sk-SK" sz="1400">
                <a:solidFill>
                  <a:srgbClr val="003399"/>
                </a:solidFill>
              </a:rPr>
              <a:t>prepustený z dôvodu, že </a:t>
            </a:r>
          </a:p>
          <a:p>
            <a:pPr marL="176213" indent="0">
              <a:lnSpc>
                <a:spcPct val="80000"/>
              </a:lnSpc>
              <a:buFontTx/>
              <a:buNone/>
            </a:pPr>
            <a:r>
              <a:rPr lang="sk-SK" sz="1400"/>
              <a:t/>
            </a:r>
            <a:br>
              <a:rPr lang="sk-SK" sz="1400"/>
            </a:br>
            <a:r>
              <a:rPr lang="sk-SK" sz="1400"/>
              <a:t>        </a:t>
            </a:r>
            <a:r>
              <a:rPr lang="sk-SK" sz="1400">
                <a:solidFill>
                  <a:srgbClr val="003399"/>
                </a:solidFill>
              </a:rPr>
              <a:t>1</a:t>
            </a:r>
            <a:r>
              <a:rPr lang="sk-SK" sz="1400"/>
              <a:t>. </a:t>
            </a:r>
            <a:r>
              <a:rPr lang="sk-SK" sz="1400">
                <a:solidFill>
                  <a:srgbClr val="003399"/>
                </a:solidFill>
              </a:rPr>
              <a:t>na základe záverov služobného hodnotenia</a:t>
            </a:r>
            <a:r>
              <a:rPr lang="sk-SK" sz="1400"/>
              <a:t> bol hodnotený ako nespôsobilý vykonávať profesionálnu službu v ozbrojených silách alebo štátnu službu v služobnom pomere, </a:t>
            </a:r>
          </a:p>
          <a:p>
            <a:pPr marL="176213" indent="0">
              <a:lnSpc>
                <a:spcPct val="80000"/>
              </a:lnSpc>
              <a:buFontTx/>
              <a:buNone/>
            </a:pPr>
            <a:r>
              <a:rPr lang="sk-SK" sz="1400"/>
              <a:t/>
            </a:r>
            <a:br>
              <a:rPr lang="sk-SK" sz="1400"/>
            </a:br>
            <a:r>
              <a:rPr lang="sk-SK" sz="1400"/>
              <a:t>        </a:t>
            </a:r>
            <a:r>
              <a:rPr lang="sk-SK" sz="1400">
                <a:solidFill>
                  <a:srgbClr val="003399"/>
                </a:solidFill>
              </a:rPr>
              <a:t>2.</a:t>
            </a:r>
            <a:r>
              <a:rPr lang="sk-SK" sz="1400"/>
              <a:t> </a:t>
            </a:r>
            <a:r>
              <a:rPr lang="sk-SK" sz="1400">
                <a:solidFill>
                  <a:srgbClr val="003399"/>
                </a:solidFill>
              </a:rPr>
              <a:t>závažným spôsobom porušil niektorú zo základných povinnosti PfV</a:t>
            </a:r>
            <a:r>
              <a:rPr lang="sk-SK" sz="1400"/>
              <a:t> alebo porušil niektorý zo zákazov ustanovených pre PfV, </a:t>
            </a:r>
            <a:br>
              <a:rPr lang="sk-SK" sz="1400"/>
            </a:br>
            <a:endParaRPr lang="sk-SK" sz="1400"/>
          </a:p>
          <a:p>
            <a:pPr marL="176213" indent="0">
              <a:lnSpc>
                <a:spcPct val="120000"/>
              </a:lnSpc>
              <a:buFontTx/>
              <a:buNone/>
            </a:pPr>
            <a:r>
              <a:rPr lang="sk-SK" sz="1400"/>
              <a:t>        </a:t>
            </a:r>
            <a:r>
              <a:rPr lang="sk-SK" sz="1400">
                <a:solidFill>
                  <a:srgbClr val="003399"/>
                </a:solidFill>
              </a:rPr>
              <a:t>3.</a:t>
            </a:r>
            <a:r>
              <a:rPr lang="sk-SK" sz="1400"/>
              <a:t> </a:t>
            </a:r>
            <a:r>
              <a:rPr lang="sk-SK" sz="1400">
                <a:solidFill>
                  <a:srgbClr val="003399"/>
                </a:solidFill>
              </a:rPr>
              <a:t>bol právoplatne odsúdený na trest zákazu činnosti</a:t>
            </a:r>
            <a:r>
              <a:rPr lang="sk-SK" sz="1400"/>
              <a:t> vykonávať funkciu PfV  alebo trest straty vojenskej hodnosti, </a:t>
            </a:r>
            <a:br>
              <a:rPr lang="sk-SK" sz="1400"/>
            </a:br>
            <a:endParaRPr lang="sk-SK" sz="1400"/>
          </a:p>
          <a:p>
            <a:pPr marL="176213" indent="0">
              <a:lnSpc>
                <a:spcPct val="80000"/>
              </a:lnSpc>
              <a:buFontTx/>
              <a:buNone/>
            </a:pPr>
            <a:r>
              <a:rPr lang="sk-SK" sz="1400">
                <a:solidFill>
                  <a:srgbClr val="FF3300"/>
                </a:solidFill>
              </a:rPr>
              <a:t>c)</a:t>
            </a:r>
            <a:r>
              <a:rPr lang="sk-SK" sz="1400"/>
              <a:t> </a:t>
            </a:r>
            <a:r>
              <a:rPr lang="sk-SK" sz="1400">
                <a:solidFill>
                  <a:srgbClr val="003399"/>
                </a:solidFill>
              </a:rPr>
              <a:t>jeho predchádzajúci štátnozamestnanecký pomer skončil z dôvodu</a:t>
            </a:r>
            <a:br>
              <a:rPr lang="sk-SK" sz="1400">
                <a:solidFill>
                  <a:srgbClr val="003399"/>
                </a:solidFill>
              </a:rPr>
            </a:br>
            <a:endParaRPr lang="sk-SK" sz="1400">
              <a:solidFill>
                <a:srgbClr val="003399"/>
              </a:solidFill>
            </a:endParaRPr>
          </a:p>
          <a:p>
            <a:pPr marL="176213" indent="0">
              <a:lnSpc>
                <a:spcPct val="80000"/>
              </a:lnSpc>
              <a:buFontTx/>
              <a:buNone/>
            </a:pPr>
            <a:r>
              <a:rPr lang="sk-SK" sz="1400"/>
              <a:t>        </a:t>
            </a:r>
            <a:r>
              <a:rPr lang="sk-SK" sz="1400">
                <a:solidFill>
                  <a:srgbClr val="003399"/>
                </a:solidFill>
              </a:rPr>
              <a:t>1. odvolania </a:t>
            </a:r>
            <a:r>
              <a:rPr lang="sk-SK" sz="1400"/>
              <a:t>zo štátnozamestnaneckého pomeru okrem odvolania z dôvodu zníženia počtu štátnozamestnaneckých miest v systemizácii, </a:t>
            </a:r>
          </a:p>
          <a:p>
            <a:pPr marL="176213" indent="0">
              <a:lnSpc>
                <a:spcPct val="80000"/>
              </a:lnSpc>
              <a:buFontTx/>
              <a:buNone/>
            </a:pPr>
            <a:r>
              <a:rPr lang="sk-SK" sz="1400"/>
              <a:t/>
            </a:r>
            <a:br>
              <a:rPr lang="sk-SK" sz="1400"/>
            </a:br>
            <a:r>
              <a:rPr lang="sk-SK" sz="1400"/>
              <a:t>         </a:t>
            </a:r>
            <a:r>
              <a:rPr lang="sk-SK" sz="1400">
                <a:solidFill>
                  <a:srgbClr val="003399"/>
                </a:solidFill>
              </a:rPr>
              <a:t>2</a:t>
            </a:r>
            <a:r>
              <a:rPr lang="sk-SK" sz="1400"/>
              <a:t>.</a:t>
            </a:r>
            <a:r>
              <a:rPr lang="sk-SK" sz="1400">
                <a:solidFill>
                  <a:srgbClr val="003399"/>
                </a:solidFill>
              </a:rPr>
              <a:t> prepustenia</a:t>
            </a:r>
            <a:r>
              <a:rPr lang="sk-SK" sz="1400"/>
              <a:t> zo štátnej služby na základe disciplinárneho opatrenia, </a:t>
            </a:r>
            <a:br>
              <a:rPr lang="sk-SK" sz="1400"/>
            </a:br>
            <a:endParaRPr lang="sk-SK" sz="1400"/>
          </a:p>
          <a:p>
            <a:pPr marL="176213" indent="0">
              <a:lnSpc>
                <a:spcPct val="160000"/>
              </a:lnSpc>
              <a:buFontTx/>
              <a:buNone/>
            </a:pPr>
            <a:r>
              <a:rPr lang="sk-SK" sz="1400"/>
              <a:t>         </a:t>
            </a:r>
            <a:r>
              <a:rPr lang="sk-SK" sz="1400">
                <a:solidFill>
                  <a:srgbClr val="003399"/>
                </a:solidFill>
              </a:rPr>
              <a:t>3.</a:t>
            </a:r>
            <a:r>
              <a:rPr lang="sk-SK" sz="1400"/>
              <a:t> </a:t>
            </a:r>
            <a:r>
              <a:rPr lang="sk-SK" sz="1400">
                <a:solidFill>
                  <a:srgbClr val="003399"/>
                </a:solidFill>
              </a:rPr>
              <a:t>nadobudnutia právoplatnosti rozhodnutia</a:t>
            </a:r>
            <a:r>
              <a:rPr lang="sk-SK" sz="1400"/>
              <a:t>, ktorým bol pozbavený spôsobilosti na právne úkony alebo ktorým bola jeho spôsobilosť na právne úkony obmedzená, </a:t>
            </a:r>
            <a:br>
              <a:rPr lang="sk-SK" sz="1400"/>
            </a:br>
            <a:endParaRPr lang="sk-SK" sz="1400"/>
          </a:p>
          <a:p>
            <a:pPr marL="176213" indent="0">
              <a:lnSpc>
                <a:spcPct val="80000"/>
              </a:lnSpc>
              <a:buFontTx/>
              <a:buNone/>
            </a:pPr>
            <a:r>
              <a:rPr lang="sk-SK" sz="1400">
                <a:solidFill>
                  <a:srgbClr val="FF3300"/>
                </a:solidFill>
              </a:rPr>
              <a:t>d)</a:t>
            </a:r>
            <a:r>
              <a:rPr lang="sk-SK" sz="1400"/>
              <a:t> jeho predchádzajúci pracovný pomer skončil </a:t>
            </a:r>
            <a:r>
              <a:rPr lang="sk-SK" sz="1400">
                <a:solidFill>
                  <a:srgbClr val="003399"/>
                </a:solidFill>
              </a:rPr>
              <a:t>z dôvodu výpovede pre závažné porušenie pracovnej disciplíny alebo z dôvodu okamžitého skončenia pracovného pomeru zo strany zamestnávateľa.</a:t>
            </a:r>
            <a:r>
              <a:rPr lang="sk-SK" sz="1400"/>
              <a:t/>
            </a:r>
            <a:br>
              <a:rPr lang="sk-SK" sz="1400"/>
            </a:br>
            <a:r>
              <a:rPr lang="sk-SK" sz="1400"/>
              <a:t/>
            </a:r>
            <a:br>
              <a:rPr lang="sk-SK" sz="1400"/>
            </a:br>
            <a:endParaRPr lang="sk-SK" sz="1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457200" y="620713"/>
            <a:ext cx="8229600" cy="863600"/>
          </a:xfrm>
        </p:spPr>
        <p:txBody>
          <a:bodyPr/>
          <a:lstStyle/>
          <a:p>
            <a:r>
              <a:rPr lang="sk-SK" sz="2400" b="1">
                <a:solidFill>
                  <a:srgbClr val="FF3300"/>
                </a:solidFill>
                <a:effectLst>
                  <a:outerShdw blurRad="38100" dist="38100" dir="2700000" algn="tl">
                    <a:srgbClr val="C0C0C0"/>
                  </a:outerShdw>
                </a:effectLst>
              </a:rPr>
              <a:t>Zákon č. 346/2005 Z.z.</a:t>
            </a:r>
          </a:p>
        </p:txBody>
      </p:sp>
      <p:sp>
        <p:nvSpPr>
          <p:cNvPr id="198659" name="Rectangle 3"/>
          <p:cNvSpPr>
            <a:spLocks noGrp="1" noChangeArrowheads="1"/>
          </p:cNvSpPr>
          <p:nvPr>
            <p:ph type="body" idx="1"/>
          </p:nvPr>
        </p:nvSpPr>
        <p:spPr>
          <a:xfrm>
            <a:off x="457200" y="2708275"/>
            <a:ext cx="8229600" cy="3417888"/>
          </a:xfrm>
        </p:spPr>
        <p:txBody>
          <a:bodyPr/>
          <a:lstStyle/>
          <a:p>
            <a:pPr algn="ctr">
              <a:buFontTx/>
              <a:buNone/>
            </a:pPr>
            <a:r>
              <a:rPr lang="sk-SK">
                <a:solidFill>
                  <a:srgbClr val="FF3300"/>
                </a:solidFill>
                <a:effectLst>
                  <a:outerShdw blurRad="38100" dist="38100" dir="2700000" algn="tl">
                    <a:srgbClr val="C0C0C0"/>
                  </a:outerShdw>
                </a:effectLst>
              </a:rPr>
              <a:t>o štátnej službe </a:t>
            </a:r>
          </a:p>
          <a:p>
            <a:pPr algn="ctr">
              <a:buFontTx/>
              <a:buNone/>
            </a:pPr>
            <a:r>
              <a:rPr lang="sk-SK">
                <a:solidFill>
                  <a:srgbClr val="FF3300"/>
                </a:solidFill>
                <a:effectLst>
                  <a:outerShdw blurRad="38100" dist="38100" dir="2700000" algn="tl">
                    <a:srgbClr val="C0C0C0"/>
                  </a:outerShdw>
                </a:effectLst>
              </a:rPr>
              <a:t>profesionálnych vojakov </a:t>
            </a:r>
          </a:p>
          <a:p>
            <a:pPr algn="ctr">
              <a:buFontTx/>
              <a:buNone/>
            </a:pPr>
            <a:r>
              <a:rPr lang="sk-SK">
                <a:solidFill>
                  <a:srgbClr val="FF3300"/>
                </a:solidFill>
                <a:effectLst>
                  <a:outerShdw blurRad="38100" dist="38100" dir="2700000" algn="tl">
                    <a:srgbClr val="C0C0C0"/>
                  </a:outerShdw>
                </a:effectLst>
              </a:rPr>
              <a:t>ozbrojených síl Slovenskej republiky </a:t>
            </a:r>
          </a:p>
          <a:p>
            <a:pPr algn="ctr">
              <a:buFontTx/>
              <a:buNone/>
            </a:pPr>
            <a:r>
              <a:rPr lang="sk-SK">
                <a:solidFill>
                  <a:srgbClr val="FF3300"/>
                </a:solidFill>
                <a:effectLst>
                  <a:outerShdw blurRad="38100" dist="38100" dir="2700000" algn="tl">
                    <a:srgbClr val="C0C0C0"/>
                  </a:outerShdw>
                </a:effectLst>
              </a:rPr>
              <a:t>a o zmene a doplnení niektorých zákonov</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457200" y="0"/>
            <a:ext cx="8229600" cy="188913"/>
          </a:xfrm>
        </p:spPr>
        <p:txBody>
          <a:bodyPr/>
          <a:lstStyle/>
          <a:p>
            <a:endParaRPr lang="hu-HU" sz="4000"/>
          </a:p>
        </p:txBody>
      </p:sp>
      <p:sp>
        <p:nvSpPr>
          <p:cNvPr id="225283" name="Rectangle 3"/>
          <p:cNvSpPr>
            <a:spLocks noGrp="1" noChangeArrowheads="1"/>
          </p:cNvSpPr>
          <p:nvPr>
            <p:ph type="body" idx="1"/>
          </p:nvPr>
        </p:nvSpPr>
        <p:spPr>
          <a:xfrm>
            <a:off x="107950" y="0"/>
            <a:ext cx="9036050" cy="6858000"/>
          </a:xfrm>
        </p:spPr>
        <p:txBody>
          <a:bodyPr/>
          <a:lstStyle/>
          <a:p>
            <a:pPr>
              <a:lnSpc>
                <a:spcPct val="80000"/>
              </a:lnSpc>
              <a:buFontTx/>
              <a:buNone/>
            </a:pPr>
            <a:r>
              <a:rPr lang="sk-SK" sz="600" b="1"/>
              <a:t>Podmienky prijatia do štátnej služby </a:t>
            </a:r>
            <a:r>
              <a:rPr lang="sk-SK" sz="600"/>
              <a:t>1/5</a:t>
            </a:r>
          </a:p>
          <a:p>
            <a:pPr>
              <a:lnSpc>
                <a:spcPct val="80000"/>
              </a:lnSpc>
              <a:buFontTx/>
              <a:buNone/>
            </a:pPr>
            <a:endParaRPr lang="sk-SK" sz="900"/>
          </a:p>
          <a:p>
            <a:pPr>
              <a:lnSpc>
                <a:spcPct val="80000"/>
              </a:lnSpc>
              <a:buFontTx/>
              <a:buNone/>
            </a:pPr>
            <a:r>
              <a:rPr lang="sk-SK" sz="900">
                <a:cs typeface="Arial" charset="0"/>
              </a:rPr>
              <a:t>      </a:t>
            </a:r>
            <a:r>
              <a:rPr lang="sk-SK" sz="1400">
                <a:cs typeface="Arial" charset="0"/>
              </a:rPr>
              <a:t>●</a:t>
            </a:r>
            <a:r>
              <a:rPr lang="sk-SK" sz="1400"/>
              <a:t> </a:t>
            </a:r>
            <a:r>
              <a:rPr lang="sk-SK" sz="1800">
                <a:solidFill>
                  <a:srgbClr val="FF3300"/>
                </a:solidFill>
              </a:rPr>
              <a:t>Služobný úrad je oprávnený na účely zistenia, či občan spĺňa podmienky prijatia do štátnej služby, spracúvať o jeho osobe tieto údaje:</a:t>
            </a:r>
          </a:p>
          <a:p>
            <a:pPr>
              <a:lnSpc>
                <a:spcPct val="80000"/>
              </a:lnSpc>
              <a:buFontTx/>
              <a:buNone/>
            </a:pPr>
            <a:r>
              <a:rPr lang="sk-SK" sz="1600">
                <a:solidFill>
                  <a:srgbClr val="FF3300"/>
                </a:solidFill>
              </a:rPr>
              <a:t/>
            </a:r>
            <a:br>
              <a:rPr lang="sk-SK" sz="1600">
                <a:solidFill>
                  <a:srgbClr val="FF3300"/>
                </a:solidFill>
              </a:rPr>
            </a:br>
            <a:r>
              <a:rPr lang="sk-SK" sz="1600"/>
              <a:t>a) meno, priezvisko, titul, vedeckú hodnosť, </a:t>
            </a:r>
            <a:br>
              <a:rPr lang="sk-SK" sz="1600"/>
            </a:br>
            <a:r>
              <a:rPr lang="sk-SK" sz="1600"/>
              <a:t>b) dátum a miesto narodenia, </a:t>
            </a:r>
            <a:br>
              <a:rPr lang="sk-SK" sz="1600"/>
            </a:br>
            <a:r>
              <a:rPr lang="sk-SK" sz="1600"/>
              <a:t>c) adresu trvalého pobytu a prechodného pobytu, </a:t>
            </a:r>
            <a:br>
              <a:rPr lang="sk-SK" sz="1600"/>
            </a:br>
            <a:r>
              <a:rPr lang="sk-SK" sz="1600"/>
              <a:t>d) štátne občianstvo, prípadne ďalšie štátne občianstvo, zmeny štátneho občianstva, </a:t>
            </a:r>
            <a:br>
              <a:rPr lang="sk-SK" sz="1600"/>
            </a:br>
            <a:r>
              <a:rPr lang="sk-SK" sz="1600"/>
              <a:t>e) číslo občianskeho preukazu, miesto a dátum jeho vydania, </a:t>
            </a:r>
            <a:br>
              <a:rPr lang="sk-SK" sz="1600"/>
            </a:br>
            <a:r>
              <a:rPr lang="sk-SK" sz="1600"/>
              <a:t>f) vzdelanie, prehľad absolvovaných škôl a kurzov, </a:t>
            </a:r>
            <a:br>
              <a:rPr lang="sk-SK" sz="1600"/>
            </a:br>
            <a:r>
              <a:rPr lang="sk-SK" sz="1600"/>
              <a:t>g) znalosť cudzieho jazyka, </a:t>
            </a:r>
            <a:br>
              <a:rPr lang="sk-SK" sz="1600"/>
            </a:br>
            <a:r>
              <a:rPr lang="sk-SK" sz="1600"/>
              <a:t>h) zamestnanie, sídlo zamestnávateľa, </a:t>
            </a:r>
            <a:br>
              <a:rPr lang="sk-SK" sz="1600"/>
            </a:br>
            <a:r>
              <a:rPr lang="sk-SK" sz="1600"/>
              <a:t>i) prehľad predchádzajúcich zamestnávateľov aj s pracovným zaradením, </a:t>
            </a:r>
            <a:br>
              <a:rPr lang="sk-SK" sz="1600"/>
            </a:br>
            <a:r>
              <a:rPr lang="sk-SK" sz="1600"/>
              <a:t>j) miesto a čas výkonu povinnej vojenskej služby, ďalšej služby v ozbrojených silách, v ozbrojených bezpečnostných zboroch, v ozbrojených zboroch alebo v Národnom bezpečnostnom úrade Slovenskej republiky, dosiahnutú hodnosť, </a:t>
            </a:r>
            <a:br>
              <a:rPr lang="sk-SK" sz="1600"/>
            </a:br>
            <a:r>
              <a:rPr lang="sk-SK" sz="1600"/>
              <a:t>k) postih za priestupok alebo iný správny delikt, </a:t>
            </a:r>
            <a:br>
              <a:rPr lang="sk-SK" sz="1600"/>
            </a:br>
            <a:r>
              <a:rPr lang="sk-SK" sz="1600"/>
              <a:t>l) závislosť od požívania alkoholu alebo iných omamných alebo psychotropných látok.</a:t>
            </a:r>
            <a:br>
              <a:rPr lang="sk-SK" sz="1600"/>
            </a:br>
            <a:r>
              <a:rPr lang="sk-SK" sz="1600"/>
              <a:t/>
            </a:r>
            <a:br>
              <a:rPr lang="sk-SK" sz="1600"/>
            </a:br>
            <a:r>
              <a:rPr lang="sk-SK" sz="1600">
                <a:cs typeface="Arial" charset="0"/>
              </a:rPr>
              <a:t>● </a:t>
            </a:r>
            <a:r>
              <a:rPr lang="sk-SK" sz="1800">
                <a:solidFill>
                  <a:srgbClr val="FF3300"/>
                </a:solidFill>
              </a:rPr>
              <a:t>Po prijatí občana do štátnej služby je služobný úrad oprávnený spracúvať osobné údaje</a:t>
            </a:r>
            <a:r>
              <a:rPr lang="sk-SK" sz="1800"/>
              <a:t/>
            </a:r>
            <a:br>
              <a:rPr lang="sk-SK" sz="1800"/>
            </a:br>
            <a:endParaRPr lang="sk-SK" sz="1800"/>
          </a:p>
          <a:p>
            <a:pPr>
              <a:lnSpc>
                <a:spcPct val="80000"/>
              </a:lnSpc>
              <a:buFontTx/>
              <a:buNone/>
            </a:pPr>
            <a:r>
              <a:rPr lang="sk-SK" sz="1600"/>
              <a:t>      a) o jeho rodnom čísle, </a:t>
            </a:r>
            <a:br>
              <a:rPr lang="sk-SK" sz="1600"/>
            </a:br>
            <a:r>
              <a:rPr lang="sk-SK" sz="1600"/>
              <a:t>b) o jeho rodinnom stave, </a:t>
            </a:r>
            <a:br>
              <a:rPr lang="sk-SK" sz="1600"/>
            </a:br>
            <a:r>
              <a:rPr lang="sk-SK" sz="1600"/>
              <a:t>c) údaje aj o jeho manželke (manželovi) alebo rodičoch, alebo súrodencoch. </a:t>
            </a:r>
            <a:br>
              <a:rPr lang="sk-SK" sz="1600"/>
            </a:br>
            <a:r>
              <a:rPr lang="sk-SK" sz="1600"/>
              <a:t/>
            </a:r>
            <a:br>
              <a:rPr lang="sk-SK" sz="1600"/>
            </a:br>
            <a:r>
              <a:rPr lang="sk-SK" sz="1600">
                <a:cs typeface="Arial" charset="0"/>
              </a:rPr>
              <a:t>●</a:t>
            </a:r>
            <a:r>
              <a:rPr lang="sk-SK" sz="1600"/>
              <a:t> </a:t>
            </a:r>
            <a:r>
              <a:rPr lang="sk-SK" sz="1800">
                <a:solidFill>
                  <a:srgbClr val="FF3300"/>
                </a:solidFill>
              </a:rPr>
              <a:t>Osobné údaje je služobný úrad oprávnený spracúvať po celý čas trvania štátnej služby PfV.</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457200" y="0"/>
            <a:ext cx="8229600" cy="69850"/>
          </a:xfrm>
        </p:spPr>
        <p:txBody>
          <a:bodyPr/>
          <a:lstStyle/>
          <a:p>
            <a:endParaRPr lang="hu-HU" sz="4000"/>
          </a:p>
        </p:txBody>
      </p:sp>
      <p:sp>
        <p:nvSpPr>
          <p:cNvPr id="228355" name="Rectangle 3"/>
          <p:cNvSpPr>
            <a:spLocks noGrp="1" noChangeArrowheads="1"/>
          </p:cNvSpPr>
          <p:nvPr>
            <p:ph type="body" idx="1"/>
          </p:nvPr>
        </p:nvSpPr>
        <p:spPr>
          <a:xfrm>
            <a:off x="179388" y="115888"/>
            <a:ext cx="8856662" cy="6553200"/>
          </a:xfrm>
        </p:spPr>
        <p:txBody>
          <a:bodyPr/>
          <a:lstStyle/>
          <a:p>
            <a:pPr marL="93663" indent="-93663">
              <a:lnSpc>
                <a:spcPct val="90000"/>
              </a:lnSpc>
              <a:buFontTx/>
              <a:buNone/>
            </a:pPr>
            <a:r>
              <a:rPr lang="sk-SK" sz="2000" b="1"/>
              <a:t>Výberové konanie</a:t>
            </a:r>
            <a:br>
              <a:rPr lang="sk-SK" sz="2000" b="1"/>
            </a:br>
            <a:r>
              <a:rPr lang="sk-SK" sz="2000" b="1"/>
              <a:t/>
            </a:r>
            <a:br>
              <a:rPr lang="sk-SK" sz="2000" b="1"/>
            </a:br>
            <a:r>
              <a:rPr lang="sk-SK" sz="2000"/>
              <a:t/>
            </a:r>
            <a:br>
              <a:rPr lang="sk-SK" sz="2000"/>
            </a:br>
            <a:r>
              <a:rPr lang="sk-SK" sz="2000"/>
              <a:t>Funkcia, do ktorej sa občan ustanoví pri prijatí do prípravnej štátnej služby alebo do dočasnej štátnej služby, sa obsadzuje na základe výberového konania.</a:t>
            </a:r>
            <a:br>
              <a:rPr lang="sk-SK" sz="2000"/>
            </a:br>
            <a:r>
              <a:rPr lang="sk-SK" sz="2000"/>
              <a:t/>
            </a:r>
            <a:br>
              <a:rPr lang="sk-SK" sz="2000"/>
            </a:br>
            <a:r>
              <a:rPr lang="sk-SK" sz="2000">
                <a:solidFill>
                  <a:srgbClr val="FF3300"/>
                </a:solidFill>
              </a:rPr>
              <a:t>Výberovým konaním sa overuje splnenie podmienok, ktoré sú potrebné vzhľadom na povahu činnosti, ktoré má PfV vykonávať v štátnej službe.</a:t>
            </a:r>
            <a:br>
              <a:rPr lang="sk-SK" sz="2000">
                <a:solidFill>
                  <a:srgbClr val="FF3300"/>
                </a:solidFill>
              </a:rPr>
            </a:br>
            <a:r>
              <a:rPr lang="sk-SK" sz="2000"/>
              <a:t/>
            </a:r>
            <a:br>
              <a:rPr lang="sk-SK" sz="2000"/>
            </a:br>
            <a:r>
              <a:rPr lang="sk-SK" sz="2000"/>
              <a:t>Výberové konanie </a:t>
            </a:r>
            <a:r>
              <a:rPr lang="sk-SK" sz="2000">
                <a:solidFill>
                  <a:srgbClr val="FF3300"/>
                </a:solidFill>
              </a:rPr>
              <a:t>vyhlasuje služobný úrad</a:t>
            </a:r>
            <a:r>
              <a:rPr lang="sk-SK" sz="2000"/>
              <a:t> v tlači, prípadne v iných verejnosti prístupných prostriedkoch masovej komunikácie najmenej tri týždne pred jeho začatím s uvedením údajov, ktorými sú</a:t>
            </a:r>
            <a:br>
              <a:rPr lang="sk-SK" sz="2000"/>
            </a:br>
            <a:r>
              <a:rPr lang="sk-SK" sz="2000"/>
              <a:t/>
            </a:r>
            <a:br>
              <a:rPr lang="sk-SK" sz="2000"/>
            </a:br>
            <a:r>
              <a:rPr lang="sk-SK" sz="1800"/>
              <a:t>a) názov funkcie, </a:t>
            </a:r>
            <a:br>
              <a:rPr lang="sk-SK" sz="1800"/>
            </a:br>
            <a:r>
              <a:rPr lang="sk-SK" sz="1800"/>
              <a:t>b) druh štátnej služby, </a:t>
            </a:r>
            <a:br>
              <a:rPr lang="sk-SK" sz="1800"/>
            </a:br>
            <a:r>
              <a:rPr lang="sk-SK" sz="1800"/>
              <a:t>c) podmienky prijatia do štátnej služby, </a:t>
            </a:r>
            <a:br>
              <a:rPr lang="sk-SK" sz="1800"/>
            </a:br>
            <a:r>
              <a:rPr lang="sk-SK" sz="1800"/>
              <a:t>d) zoznam požadovaných dokladov, </a:t>
            </a:r>
            <a:br>
              <a:rPr lang="sk-SK" sz="1800"/>
            </a:br>
            <a:r>
              <a:rPr lang="sk-SK" sz="1800"/>
              <a:t>e) dátum a miesto podania žiadosti.</a:t>
            </a:r>
            <a:br>
              <a:rPr lang="sk-SK" sz="1800"/>
            </a:br>
            <a:r>
              <a:rPr lang="sk-SK" sz="2000"/>
              <a:t/>
            </a:r>
            <a:br>
              <a:rPr lang="sk-SK" sz="2000"/>
            </a:br>
            <a:r>
              <a:rPr lang="sk-SK" sz="2000"/>
              <a:t>Výberové konanie na funkcie pre PfV v štátnej službe v organizačných zložkách Vojenského spravodajstva je neverejné.</a:t>
            </a:r>
            <a:br>
              <a:rPr lang="sk-SK" sz="2000"/>
            </a:br>
            <a:r>
              <a:rPr lang="sk-SK" sz="2000"/>
              <a:t/>
            </a:r>
            <a:br>
              <a:rPr lang="sk-SK" sz="2000"/>
            </a:br>
            <a:endParaRPr lang="sk-SK" sz="20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457200" y="0"/>
            <a:ext cx="8229600" cy="69850"/>
          </a:xfrm>
        </p:spPr>
        <p:txBody>
          <a:bodyPr/>
          <a:lstStyle/>
          <a:p>
            <a:endParaRPr lang="hu-HU" sz="4000"/>
          </a:p>
        </p:txBody>
      </p:sp>
      <p:sp>
        <p:nvSpPr>
          <p:cNvPr id="229379" name="Rectangle 3"/>
          <p:cNvSpPr>
            <a:spLocks noGrp="1" noChangeArrowheads="1"/>
          </p:cNvSpPr>
          <p:nvPr>
            <p:ph type="body" idx="1"/>
          </p:nvPr>
        </p:nvSpPr>
        <p:spPr>
          <a:xfrm>
            <a:off x="179388" y="188913"/>
            <a:ext cx="8640762" cy="6480175"/>
          </a:xfrm>
        </p:spPr>
        <p:txBody>
          <a:bodyPr/>
          <a:lstStyle/>
          <a:p>
            <a:pPr>
              <a:lnSpc>
                <a:spcPct val="80000"/>
              </a:lnSpc>
              <a:buFontTx/>
              <a:buNone/>
            </a:pPr>
            <a:r>
              <a:rPr lang="sk-SK" sz="1800"/>
              <a:t>Vo výberovom konaní občan predloží</a:t>
            </a:r>
            <a:br>
              <a:rPr lang="sk-SK" sz="1800"/>
            </a:br>
            <a:r>
              <a:rPr lang="sk-SK" sz="1800"/>
              <a:t/>
            </a:r>
            <a:br>
              <a:rPr lang="sk-SK" sz="1800"/>
            </a:br>
            <a:r>
              <a:rPr lang="sk-SK" sz="1800">
                <a:solidFill>
                  <a:srgbClr val="003399"/>
                </a:solidFill>
              </a:rPr>
              <a:t>a)</a:t>
            </a:r>
            <a:r>
              <a:rPr lang="sk-SK" sz="1800"/>
              <a:t> vyplnený osobný dotazník, </a:t>
            </a:r>
            <a:br>
              <a:rPr lang="sk-SK" sz="1800"/>
            </a:br>
            <a:r>
              <a:rPr lang="sk-SK" sz="1800">
                <a:solidFill>
                  <a:srgbClr val="003399"/>
                </a:solidFill>
              </a:rPr>
              <a:t>b)</a:t>
            </a:r>
            <a:r>
              <a:rPr lang="sk-SK" sz="1800"/>
              <a:t> životopis, </a:t>
            </a:r>
            <a:br>
              <a:rPr lang="sk-SK" sz="1800"/>
            </a:br>
            <a:r>
              <a:rPr lang="sk-SK" sz="1800">
                <a:solidFill>
                  <a:srgbClr val="003399"/>
                </a:solidFill>
              </a:rPr>
              <a:t>c)</a:t>
            </a:r>
            <a:r>
              <a:rPr lang="sk-SK" sz="1800"/>
              <a:t> občiansky preukaz a doklady o dosiahnutom vzdelaní alebo ich overené kópie, </a:t>
            </a:r>
            <a:br>
              <a:rPr lang="sk-SK" sz="1800"/>
            </a:br>
            <a:r>
              <a:rPr lang="sk-SK" sz="1800">
                <a:solidFill>
                  <a:srgbClr val="003399"/>
                </a:solidFill>
              </a:rPr>
              <a:t>d)</a:t>
            </a:r>
            <a:r>
              <a:rPr lang="sk-SK" sz="1800"/>
              <a:t> vojenskú knižku, ak vykonal základnú službu alebo náhradnú službu, </a:t>
            </a:r>
            <a:br>
              <a:rPr lang="sk-SK" sz="1800"/>
            </a:br>
            <a:r>
              <a:rPr lang="sk-SK" sz="1800">
                <a:solidFill>
                  <a:srgbClr val="003399"/>
                </a:solidFill>
              </a:rPr>
              <a:t>e)</a:t>
            </a:r>
            <a:r>
              <a:rPr lang="sk-SK" sz="1800"/>
              <a:t> čestné vyhlásenie, že</a:t>
            </a:r>
            <a:br>
              <a:rPr lang="sk-SK" sz="1800"/>
            </a:br>
            <a:endParaRPr lang="sk-SK" sz="1800"/>
          </a:p>
          <a:p>
            <a:pPr lvl="1">
              <a:lnSpc>
                <a:spcPct val="80000"/>
              </a:lnSpc>
              <a:buFontTx/>
              <a:buNone/>
            </a:pPr>
            <a:r>
              <a:rPr lang="sk-SK" sz="1600"/>
              <a:t>     1. nemá cudzie štátne občianstvo, </a:t>
            </a:r>
            <a:br>
              <a:rPr lang="sk-SK" sz="1600"/>
            </a:br>
            <a:r>
              <a:rPr lang="sk-SK" sz="1600"/>
              <a:t>2. nemá trvalý pobyt na území iného štátu, </a:t>
            </a:r>
            <a:br>
              <a:rPr lang="sk-SK" sz="1600"/>
            </a:br>
            <a:r>
              <a:rPr lang="sk-SK" sz="1600"/>
              <a:t>3. nevykonáva činnosti, ktorých vykonávanie je v štátnej službe obmedzené    alebo zakázané, prípadne vyhlásenie o tom, že ku dňu prijatia do štátnej služby vykonávanie takých činností skončí, </a:t>
            </a:r>
            <a:br>
              <a:rPr lang="sk-SK" sz="1600"/>
            </a:br>
            <a:r>
              <a:rPr lang="sk-SK" sz="1600"/>
              <a:t>4. súhlasí s výkonom štátnej služby podľa potrieb služobného úradu, </a:t>
            </a:r>
            <a:br>
              <a:rPr lang="sk-SK" sz="1600"/>
            </a:br>
            <a:r>
              <a:rPr lang="sk-SK" sz="1600"/>
              <a:t>5. bol oboznámený s podmienkami výkonu štátnej služby, </a:t>
            </a:r>
          </a:p>
          <a:p>
            <a:pPr>
              <a:lnSpc>
                <a:spcPct val="80000"/>
              </a:lnSpc>
              <a:buFontTx/>
              <a:buNone/>
            </a:pPr>
            <a:r>
              <a:rPr lang="sk-SK" sz="1800"/>
              <a:t/>
            </a:r>
            <a:br>
              <a:rPr lang="sk-SK" sz="1800"/>
            </a:br>
            <a:r>
              <a:rPr lang="sk-SK" sz="1800">
                <a:solidFill>
                  <a:srgbClr val="003399"/>
                </a:solidFill>
              </a:rPr>
              <a:t>f)</a:t>
            </a:r>
            <a:r>
              <a:rPr lang="sk-SK" sz="1800"/>
              <a:t> odpis z registra trestov, ktorý ku dňu jeho predloženia nie je starší ako tri mesiace, </a:t>
            </a:r>
            <a:br>
              <a:rPr lang="sk-SK" sz="1800"/>
            </a:br>
            <a:r>
              <a:rPr lang="sk-SK" sz="1800"/>
              <a:t>g) písomné hodnotenie, pracovný posudok alebo služobný posudok z posledného zamestnania, ak bol zamestnaný.</a:t>
            </a:r>
            <a:br>
              <a:rPr lang="sk-SK" sz="1800"/>
            </a:br>
            <a:r>
              <a:rPr lang="sk-SK" sz="1800"/>
              <a:t/>
            </a:r>
            <a:br>
              <a:rPr lang="sk-SK" sz="1800"/>
            </a:br>
            <a:r>
              <a:rPr lang="sk-SK" sz="1800"/>
              <a:t>Vo výberovom konaní na funkciu vojenského duchovného občan predloží aj písomné stanovisko príslušnej cirkevnej autority.</a:t>
            </a:r>
            <a:br>
              <a:rPr lang="sk-SK" sz="1800"/>
            </a:br>
            <a:r>
              <a:rPr lang="sk-SK" sz="1800"/>
              <a:t/>
            </a:r>
            <a:br>
              <a:rPr lang="sk-SK" sz="1800"/>
            </a:br>
            <a:r>
              <a:rPr lang="sk-SK" sz="1800"/>
              <a:t>Služobný úrad, ktorý výberové konanie vyhlásil, pozve občana, ktorý spĺňa podmienky na výberové konanie najmenej sedem dní pred jeho začatím.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457200" y="0"/>
            <a:ext cx="8229600" cy="69850"/>
          </a:xfrm>
        </p:spPr>
        <p:txBody>
          <a:bodyPr/>
          <a:lstStyle/>
          <a:p>
            <a:endParaRPr lang="hu-HU" sz="4000"/>
          </a:p>
        </p:txBody>
      </p:sp>
      <p:sp>
        <p:nvSpPr>
          <p:cNvPr id="230403" name="Rectangle 3"/>
          <p:cNvSpPr>
            <a:spLocks noGrp="1" noChangeArrowheads="1"/>
          </p:cNvSpPr>
          <p:nvPr>
            <p:ph type="body" idx="1"/>
          </p:nvPr>
        </p:nvSpPr>
        <p:spPr>
          <a:xfrm>
            <a:off x="0" y="188913"/>
            <a:ext cx="9036050" cy="6480175"/>
          </a:xfrm>
        </p:spPr>
        <p:txBody>
          <a:bodyPr/>
          <a:lstStyle/>
          <a:p>
            <a:pPr>
              <a:lnSpc>
                <a:spcPct val="80000"/>
              </a:lnSpc>
              <a:buFontTx/>
              <a:buNone/>
            </a:pPr>
            <a:r>
              <a:rPr lang="sk-SK" sz="2000"/>
              <a:t/>
            </a:r>
            <a:br>
              <a:rPr lang="sk-SK" sz="2000"/>
            </a:br>
            <a:r>
              <a:rPr lang="sk-SK" sz="2000">
                <a:solidFill>
                  <a:srgbClr val="FF3300"/>
                </a:solidFill>
              </a:rPr>
              <a:t>Výberové konanie uskutočňujú výberové komisie zriadené služobným úradom, ktorý výberové konanie vyhlásil.</a:t>
            </a:r>
          </a:p>
          <a:p>
            <a:pPr>
              <a:lnSpc>
                <a:spcPct val="80000"/>
              </a:lnSpc>
              <a:buFontTx/>
              <a:buNone/>
            </a:pPr>
            <a:r>
              <a:rPr lang="sk-SK" sz="2000">
                <a:solidFill>
                  <a:srgbClr val="FF3300"/>
                </a:solidFill>
              </a:rPr>
              <a:t>     Výberová komisia má najmenej troch členov. </a:t>
            </a:r>
          </a:p>
          <a:p>
            <a:pPr>
              <a:lnSpc>
                <a:spcPct val="80000"/>
              </a:lnSpc>
              <a:buFontTx/>
              <a:buNone/>
            </a:pPr>
            <a:endParaRPr lang="sk-SK" sz="2000">
              <a:solidFill>
                <a:srgbClr val="FF3300"/>
              </a:solidFill>
            </a:endParaRPr>
          </a:p>
          <a:p>
            <a:pPr>
              <a:lnSpc>
                <a:spcPct val="80000"/>
              </a:lnSpc>
              <a:buFontTx/>
              <a:buNone/>
            </a:pPr>
            <a:r>
              <a:rPr lang="sk-SK" sz="2000"/>
              <a:t>     </a:t>
            </a:r>
            <a:r>
              <a:rPr lang="sk-SK" sz="2000">
                <a:solidFill>
                  <a:srgbClr val="0033CC"/>
                </a:solidFill>
              </a:rPr>
              <a:t>Predsedom komisie je PfV s najvyššou hodnosťou.</a:t>
            </a:r>
            <a:r>
              <a:rPr lang="sk-SK" sz="2000"/>
              <a:t/>
            </a:r>
            <a:br>
              <a:rPr lang="sk-SK" sz="2000"/>
            </a:br>
            <a:r>
              <a:rPr lang="sk-SK" sz="2000"/>
              <a:t/>
            </a:r>
            <a:br>
              <a:rPr lang="sk-SK" sz="2000"/>
            </a:br>
            <a:r>
              <a:rPr lang="sk-SK" sz="2000">
                <a:solidFill>
                  <a:srgbClr val="0033CC"/>
                </a:solidFill>
              </a:rPr>
              <a:t>Zdravotná spôsobilosť</a:t>
            </a:r>
            <a:r>
              <a:rPr lang="sk-SK" sz="2000"/>
              <a:t> občana sa preukazuje v rámci výberového konania výsledkami lekárskej prehliadky, ktorú možno doplniť odborným lekárskym vyšetrením.</a:t>
            </a:r>
            <a:br>
              <a:rPr lang="sk-SK" sz="2000"/>
            </a:br>
            <a:r>
              <a:rPr lang="sk-SK" sz="2000"/>
              <a:t/>
            </a:r>
            <a:br>
              <a:rPr lang="sk-SK" sz="2000"/>
            </a:br>
            <a:r>
              <a:rPr lang="sk-SK" sz="2000"/>
              <a:t>Previerka </a:t>
            </a:r>
            <a:r>
              <a:rPr lang="sk-SK" sz="2000">
                <a:solidFill>
                  <a:srgbClr val="0033CC"/>
                </a:solidFill>
              </a:rPr>
              <a:t>psychickej spôsobilosti</a:t>
            </a:r>
            <a:r>
              <a:rPr lang="sk-SK" sz="2000"/>
              <a:t> občana sa vykonáva v rámci výberového konania psychodiagnostickým vyšetrením, ktoré vykonáva psychológ spĺňajúci podmienky na vykonávanie psychologickej činnosti.</a:t>
            </a:r>
            <a:br>
              <a:rPr lang="sk-SK" sz="2000"/>
            </a:br>
            <a:r>
              <a:rPr lang="sk-SK" sz="2000"/>
              <a:t/>
            </a:r>
            <a:br>
              <a:rPr lang="sk-SK" sz="2000"/>
            </a:br>
            <a:r>
              <a:rPr lang="sk-SK" sz="2000"/>
              <a:t>Previerka </a:t>
            </a:r>
            <a:r>
              <a:rPr lang="sk-SK" sz="2000">
                <a:solidFill>
                  <a:srgbClr val="0033CC"/>
                </a:solidFill>
              </a:rPr>
              <a:t>fyzickej zdatnosti</a:t>
            </a:r>
            <a:r>
              <a:rPr lang="sk-SK" sz="2000"/>
              <a:t> občana sa vykonáva v rámci výberového konania.</a:t>
            </a:r>
            <a:br>
              <a:rPr lang="sk-SK" sz="2000"/>
            </a:br>
            <a:r>
              <a:rPr lang="sk-SK" sz="2000"/>
              <a:t/>
            </a:r>
            <a:br>
              <a:rPr lang="sk-SK" sz="2000"/>
            </a:br>
            <a:r>
              <a:rPr lang="sk-SK" sz="2000"/>
              <a:t/>
            </a:r>
            <a:br>
              <a:rPr lang="sk-SK" sz="2000"/>
            </a:br>
            <a:r>
              <a:rPr lang="sk-SK" sz="2000"/>
              <a:t> </a:t>
            </a:r>
            <a:r>
              <a:rPr lang="sk-SK" sz="2000">
                <a:solidFill>
                  <a:srgbClr val="FF3300"/>
                </a:solidFill>
                <a:effectLst>
                  <a:outerShdw blurRad="38100" dist="38100" dir="2700000" algn="tl">
                    <a:srgbClr val="C0C0C0"/>
                  </a:outerShdw>
                </a:effectLst>
              </a:rPr>
              <a:t>Na základe výsledkov výberového konania služobný úrad zašle občanovi do desiatich dní písomné oznámenie o</a:t>
            </a:r>
            <a:br>
              <a:rPr lang="sk-SK" sz="2000">
                <a:solidFill>
                  <a:srgbClr val="FF3300"/>
                </a:solidFill>
                <a:effectLst>
                  <a:outerShdw blurRad="38100" dist="38100" dir="2700000" algn="tl">
                    <a:srgbClr val="C0C0C0"/>
                  </a:outerShdw>
                </a:effectLst>
              </a:rPr>
            </a:br>
            <a:r>
              <a:rPr lang="sk-SK" sz="2000">
                <a:solidFill>
                  <a:srgbClr val="FF3300"/>
                </a:solidFill>
                <a:effectLst>
                  <a:outerShdw blurRad="38100" dist="38100" dir="2700000" algn="tl">
                    <a:srgbClr val="C0C0C0"/>
                  </a:outerShdw>
                </a:effectLst>
              </a:rPr>
              <a:t/>
            </a:r>
            <a:br>
              <a:rPr lang="sk-SK" sz="2000">
                <a:solidFill>
                  <a:srgbClr val="FF3300"/>
                </a:solidFill>
                <a:effectLst>
                  <a:outerShdw blurRad="38100" dist="38100" dir="2700000" algn="tl">
                    <a:srgbClr val="C0C0C0"/>
                  </a:outerShdw>
                </a:effectLst>
              </a:rPr>
            </a:br>
            <a:r>
              <a:rPr lang="sk-SK" sz="2000">
                <a:solidFill>
                  <a:srgbClr val="003399"/>
                </a:solidFill>
                <a:effectLst>
                  <a:outerShdw blurRad="38100" dist="38100" dir="2700000" algn="tl">
                    <a:srgbClr val="C0C0C0"/>
                  </a:outerShdw>
                </a:effectLst>
              </a:rPr>
              <a:t>a)</a:t>
            </a:r>
            <a:r>
              <a:rPr lang="sk-SK" sz="2000">
                <a:solidFill>
                  <a:srgbClr val="FF3300"/>
                </a:solidFill>
                <a:effectLst>
                  <a:outerShdw blurRad="38100" dist="38100" dir="2700000" algn="tl">
                    <a:srgbClr val="C0C0C0"/>
                  </a:outerShdw>
                </a:effectLst>
              </a:rPr>
              <a:t> splnení podmienok prijatia do štátnej služby </a:t>
            </a:r>
          </a:p>
          <a:p>
            <a:pPr>
              <a:lnSpc>
                <a:spcPct val="80000"/>
              </a:lnSpc>
              <a:buFontTx/>
              <a:buNone/>
            </a:pPr>
            <a:r>
              <a:rPr lang="sk-SK" sz="2000">
                <a:solidFill>
                  <a:schemeClr val="folHlink"/>
                </a:solidFill>
                <a:effectLst>
                  <a:outerShdw blurRad="38100" dist="38100" dir="2700000" algn="tl">
                    <a:srgbClr val="C0C0C0"/>
                  </a:outerShdw>
                </a:effectLst>
              </a:rPr>
              <a:t>alebo</a:t>
            </a:r>
            <a:r>
              <a:rPr lang="sk-SK" sz="2000">
                <a:solidFill>
                  <a:srgbClr val="FF3300"/>
                </a:solidFill>
                <a:effectLst>
                  <a:outerShdw blurRad="38100" dist="38100" dir="2700000" algn="tl">
                    <a:srgbClr val="C0C0C0"/>
                  </a:outerShdw>
                </a:effectLst>
              </a:rPr>
              <a:t/>
            </a:r>
            <a:br>
              <a:rPr lang="sk-SK" sz="2000">
                <a:solidFill>
                  <a:srgbClr val="FF3300"/>
                </a:solidFill>
                <a:effectLst>
                  <a:outerShdw blurRad="38100" dist="38100" dir="2700000" algn="tl">
                    <a:srgbClr val="C0C0C0"/>
                  </a:outerShdw>
                </a:effectLst>
              </a:rPr>
            </a:br>
            <a:r>
              <a:rPr lang="sk-SK" sz="2000">
                <a:solidFill>
                  <a:srgbClr val="003399"/>
                </a:solidFill>
                <a:effectLst>
                  <a:outerShdw blurRad="38100" dist="38100" dir="2700000" algn="tl">
                    <a:srgbClr val="C0C0C0"/>
                  </a:outerShdw>
                </a:effectLst>
              </a:rPr>
              <a:t>b)</a:t>
            </a:r>
            <a:r>
              <a:rPr lang="sk-SK" sz="2000">
                <a:solidFill>
                  <a:srgbClr val="FF3300"/>
                </a:solidFill>
                <a:effectLst>
                  <a:outerShdw blurRad="38100" dist="38100" dir="2700000" algn="tl">
                    <a:srgbClr val="C0C0C0"/>
                  </a:outerShdw>
                </a:effectLst>
              </a:rPr>
              <a:t> nesplnení podmienok prijatia do štátnej služby.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457200" y="0"/>
            <a:ext cx="8229600" cy="69850"/>
          </a:xfrm>
        </p:spPr>
        <p:txBody>
          <a:bodyPr/>
          <a:lstStyle/>
          <a:p>
            <a:endParaRPr lang="hu-HU" sz="4000"/>
          </a:p>
        </p:txBody>
      </p:sp>
      <p:sp>
        <p:nvSpPr>
          <p:cNvPr id="231427" name="Rectangle 3"/>
          <p:cNvSpPr>
            <a:spLocks noGrp="1" noChangeArrowheads="1"/>
          </p:cNvSpPr>
          <p:nvPr>
            <p:ph type="body" idx="1"/>
          </p:nvPr>
        </p:nvSpPr>
        <p:spPr>
          <a:xfrm>
            <a:off x="179388" y="188913"/>
            <a:ext cx="8785225" cy="6669087"/>
          </a:xfrm>
        </p:spPr>
        <p:txBody>
          <a:bodyPr/>
          <a:lstStyle/>
          <a:p>
            <a:pPr marL="176213" indent="-176213">
              <a:lnSpc>
                <a:spcPct val="80000"/>
              </a:lnSpc>
              <a:buFontTx/>
              <a:buNone/>
            </a:pPr>
            <a:r>
              <a:rPr lang="sk-SK" sz="1800" b="1"/>
              <a:t>Prípravná štátna služba</a:t>
            </a:r>
            <a:br>
              <a:rPr lang="sk-SK" sz="1800" b="1"/>
            </a:br>
            <a:r>
              <a:rPr lang="sk-SK" sz="1800" b="1"/>
              <a:t/>
            </a:r>
            <a:br>
              <a:rPr lang="sk-SK" sz="1800" b="1"/>
            </a:br>
            <a:r>
              <a:rPr lang="sk-SK" sz="1800"/>
              <a:t/>
            </a:r>
            <a:br>
              <a:rPr lang="sk-SK" sz="1800"/>
            </a:br>
            <a:r>
              <a:rPr lang="sk-SK" sz="1800">
                <a:cs typeface="Arial" charset="0"/>
              </a:rPr>
              <a:t>► </a:t>
            </a:r>
            <a:r>
              <a:rPr lang="sk-SK" sz="1800">
                <a:solidFill>
                  <a:srgbClr val="FF3300"/>
                </a:solidFill>
              </a:rPr>
              <a:t>je štátna služba, počas ktorej sa PfV pripravuje na vykonávanie dočasnej štátnej služby. </a:t>
            </a:r>
          </a:p>
          <a:p>
            <a:pPr marL="176213" indent="-176213">
              <a:lnSpc>
                <a:spcPct val="80000"/>
              </a:lnSpc>
              <a:buFontTx/>
              <a:buNone/>
            </a:pPr>
            <a:r>
              <a:rPr lang="sk-SK" sz="1800">
                <a:solidFill>
                  <a:srgbClr val="FF3300"/>
                </a:solidFill>
              </a:rPr>
              <a:t>Príprava sa uskutočňuje vo funkcii</a:t>
            </a:r>
            <a:br>
              <a:rPr lang="sk-SK" sz="1800">
                <a:solidFill>
                  <a:srgbClr val="FF3300"/>
                </a:solidFill>
              </a:rPr>
            </a:br>
            <a:r>
              <a:rPr lang="sk-SK" sz="1800"/>
              <a:t/>
            </a:r>
            <a:br>
              <a:rPr lang="sk-SK" sz="1800"/>
            </a:br>
            <a:r>
              <a:rPr lang="sk-SK" sz="1800">
                <a:solidFill>
                  <a:srgbClr val="003399"/>
                </a:solidFill>
              </a:rPr>
              <a:t>a)</a:t>
            </a:r>
            <a:r>
              <a:rPr lang="sk-SK" sz="1800"/>
              <a:t> </a:t>
            </a:r>
            <a:r>
              <a:rPr lang="sk-SK" sz="1800" b="1">
                <a:solidFill>
                  <a:srgbClr val="FF3300"/>
                </a:solidFill>
              </a:rPr>
              <a:t>čakateľ</a:t>
            </a:r>
            <a:r>
              <a:rPr lang="sk-SK" sz="1800" b="1"/>
              <a:t> </a:t>
            </a:r>
            <a:r>
              <a:rPr lang="sk-SK" sz="1800"/>
              <a:t>výcvikom vo vojenských vzdelávacích a výcvikových zariadeniach v trvaní </a:t>
            </a:r>
            <a:r>
              <a:rPr lang="sk-SK" sz="1800">
                <a:solidFill>
                  <a:srgbClr val="003399"/>
                </a:solidFill>
              </a:rPr>
              <a:t>od štyroch týždňov do dvanástich týždňov</a:t>
            </a:r>
            <a:r>
              <a:rPr lang="sk-SK" sz="1800"/>
              <a:t>,</a:t>
            </a:r>
          </a:p>
          <a:p>
            <a:pPr marL="176213" indent="-176213">
              <a:lnSpc>
                <a:spcPct val="80000"/>
              </a:lnSpc>
              <a:buFontTx/>
              <a:buNone/>
            </a:pPr>
            <a:r>
              <a:rPr lang="sk-SK" sz="1800"/>
              <a:t> </a:t>
            </a:r>
            <a:br>
              <a:rPr lang="sk-SK" sz="1800"/>
            </a:br>
            <a:r>
              <a:rPr lang="sk-SK" sz="1800">
                <a:solidFill>
                  <a:srgbClr val="003399"/>
                </a:solidFill>
              </a:rPr>
              <a:t>b)</a:t>
            </a:r>
            <a:r>
              <a:rPr lang="sk-SK" sz="1800"/>
              <a:t> </a:t>
            </a:r>
            <a:r>
              <a:rPr lang="sk-SK" sz="1800" b="1">
                <a:solidFill>
                  <a:srgbClr val="FF3300"/>
                </a:solidFill>
              </a:rPr>
              <a:t>kadet</a:t>
            </a:r>
            <a:r>
              <a:rPr lang="sk-SK" sz="1800"/>
              <a:t> </a:t>
            </a:r>
            <a:r>
              <a:rPr lang="sk-SK" sz="1800">
                <a:solidFill>
                  <a:srgbClr val="003399"/>
                </a:solidFill>
              </a:rPr>
              <a:t>štúdiom na vojenskej vysokej škole a výcvikom vo vojenskom vzdelávacom a výcvikovom zariadení v pôsobnosti ministerstva.</a:t>
            </a:r>
            <a:br>
              <a:rPr lang="sk-SK" sz="1800">
                <a:solidFill>
                  <a:srgbClr val="003399"/>
                </a:solidFill>
              </a:rPr>
            </a:br>
            <a:r>
              <a:rPr lang="sk-SK" sz="1800">
                <a:solidFill>
                  <a:srgbClr val="003399"/>
                </a:solidFill>
              </a:rPr>
              <a:t/>
            </a:r>
            <a:br>
              <a:rPr lang="sk-SK" sz="1800">
                <a:solidFill>
                  <a:srgbClr val="003399"/>
                </a:solidFill>
              </a:rPr>
            </a:br>
            <a:r>
              <a:rPr lang="sk-SK" sz="1800">
                <a:cs typeface="Arial" charset="0"/>
              </a:rPr>
              <a:t>► </a:t>
            </a:r>
            <a:r>
              <a:rPr lang="sk-SK" sz="1800"/>
              <a:t>Do prípravnej štátnej služby môže vedúci služobného úradu prijať občana, ktorý spĺňa podmienky na prijatie do štátnej služby a v roku prijatia do štátnej služby neprekročil vek</a:t>
            </a:r>
            <a:br>
              <a:rPr lang="sk-SK" sz="1800"/>
            </a:br>
            <a:r>
              <a:rPr lang="sk-SK" sz="1800"/>
              <a:t/>
            </a:r>
            <a:br>
              <a:rPr lang="sk-SK" sz="1800"/>
            </a:br>
            <a:r>
              <a:rPr lang="sk-SK" sz="1800">
                <a:solidFill>
                  <a:srgbClr val="003399"/>
                </a:solidFill>
              </a:rPr>
              <a:t>a)</a:t>
            </a:r>
            <a:r>
              <a:rPr lang="sk-SK" sz="1800"/>
              <a:t> </a:t>
            </a:r>
            <a:r>
              <a:rPr lang="sk-SK" sz="1800">
                <a:solidFill>
                  <a:srgbClr val="FF3300"/>
                </a:solidFill>
              </a:rPr>
              <a:t>25 rokov</a:t>
            </a:r>
            <a:r>
              <a:rPr lang="sk-SK" sz="1800"/>
              <a:t>, ak bude pripravovaný pre hodnostný zbor </a:t>
            </a:r>
            <a:r>
              <a:rPr lang="sk-SK" sz="1800">
                <a:solidFill>
                  <a:srgbClr val="FF3300"/>
                </a:solidFill>
              </a:rPr>
              <a:t>mužstva a poddôstojníkov</a:t>
            </a:r>
            <a:r>
              <a:rPr lang="sk-SK" sz="1800"/>
              <a:t>, </a:t>
            </a:r>
            <a:br>
              <a:rPr lang="sk-SK" sz="1800"/>
            </a:br>
            <a:r>
              <a:rPr lang="sk-SK" sz="1800">
                <a:solidFill>
                  <a:srgbClr val="003399"/>
                </a:solidFill>
              </a:rPr>
              <a:t>b)</a:t>
            </a:r>
            <a:r>
              <a:rPr lang="sk-SK" sz="1800"/>
              <a:t> </a:t>
            </a:r>
            <a:r>
              <a:rPr lang="sk-SK" sz="1800">
                <a:solidFill>
                  <a:srgbClr val="FF3300"/>
                </a:solidFill>
              </a:rPr>
              <a:t>25 rokov</a:t>
            </a:r>
            <a:r>
              <a:rPr lang="sk-SK" sz="1800"/>
              <a:t>, ak počas prípravnej štátnej služby </a:t>
            </a:r>
            <a:r>
              <a:rPr lang="sk-SK" sz="1800">
                <a:solidFill>
                  <a:srgbClr val="FF3300"/>
                </a:solidFill>
              </a:rPr>
              <a:t>absolvuje vojenskú vysokú školu</a:t>
            </a:r>
            <a:r>
              <a:rPr lang="sk-SK" sz="1800"/>
              <a:t>, </a:t>
            </a:r>
            <a:br>
              <a:rPr lang="sk-SK" sz="1800"/>
            </a:br>
            <a:r>
              <a:rPr lang="sk-SK" sz="1800">
                <a:solidFill>
                  <a:srgbClr val="003399"/>
                </a:solidFill>
              </a:rPr>
              <a:t>c)</a:t>
            </a:r>
            <a:r>
              <a:rPr lang="sk-SK" sz="1800"/>
              <a:t> </a:t>
            </a:r>
            <a:r>
              <a:rPr lang="sk-SK" sz="1800">
                <a:solidFill>
                  <a:srgbClr val="FF3300"/>
                </a:solidFill>
              </a:rPr>
              <a:t>30 rokov</a:t>
            </a:r>
            <a:r>
              <a:rPr lang="sk-SK" sz="1800"/>
              <a:t>, ak bude pripravovaný pre hodnostný zbor </a:t>
            </a:r>
            <a:r>
              <a:rPr lang="sk-SK" sz="1800">
                <a:solidFill>
                  <a:srgbClr val="FF3300"/>
                </a:solidFill>
              </a:rPr>
              <a:t>dôstojník</a:t>
            </a:r>
            <a:r>
              <a:rPr lang="sk-SK" sz="1800"/>
              <a:t>ov a </a:t>
            </a:r>
            <a:r>
              <a:rPr lang="sk-SK" sz="1800">
                <a:solidFill>
                  <a:srgbClr val="FF3300"/>
                </a:solidFill>
              </a:rPr>
              <a:t>dosiahol vysokoškolské vzdelanie na inej než vojenskej vysokej škole.</a:t>
            </a:r>
            <a:br>
              <a:rPr lang="sk-SK" sz="1800">
                <a:solidFill>
                  <a:srgbClr val="FF3300"/>
                </a:solidFill>
              </a:rPr>
            </a:br>
            <a:r>
              <a:rPr lang="sk-SK" sz="1800"/>
              <a:t/>
            </a:r>
            <a:br>
              <a:rPr lang="sk-SK" sz="1800"/>
            </a:br>
            <a:r>
              <a:rPr lang="sk-SK" sz="1800">
                <a:cs typeface="Arial" charset="0"/>
              </a:rPr>
              <a:t>► </a:t>
            </a:r>
            <a:r>
              <a:rPr lang="sk-SK" sz="1800"/>
              <a:t>Obmedzenie veku sa nevzťahuje na občana, ktorý má byť</a:t>
            </a:r>
            <a:br>
              <a:rPr lang="sk-SK" sz="1800"/>
            </a:br>
            <a:r>
              <a:rPr lang="sk-SK" sz="1800"/>
              <a:t/>
            </a:r>
            <a:br>
              <a:rPr lang="sk-SK" sz="1800"/>
            </a:br>
            <a:r>
              <a:rPr lang="sk-SK" sz="1800"/>
              <a:t>a) dočasne vyčlenený </a:t>
            </a:r>
            <a:r>
              <a:rPr lang="sk-SK" sz="1200"/>
              <a:t>(VOS,VSS, VP, VS),</a:t>
            </a:r>
            <a:r>
              <a:rPr lang="sk-SK" sz="1800"/>
              <a:t> </a:t>
            </a:r>
            <a:br>
              <a:rPr lang="sk-SK" sz="1800"/>
            </a:br>
            <a:r>
              <a:rPr lang="sk-SK" sz="1800"/>
              <a:t>b) ustanovený do funkcie v právnej službe alebo vo vojenskom zdravotníctve, </a:t>
            </a:r>
            <a:br>
              <a:rPr lang="sk-SK" sz="1800"/>
            </a:br>
            <a:r>
              <a:rPr lang="sk-SK" sz="1800"/>
              <a:t>c) ustanovený do funkcie vojenského duchovného, vojenského športového trénera alebo vojenského hudobníka.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457200" y="0"/>
            <a:ext cx="8229600" cy="69850"/>
          </a:xfrm>
        </p:spPr>
        <p:txBody>
          <a:bodyPr/>
          <a:lstStyle/>
          <a:p>
            <a:endParaRPr lang="hu-HU" sz="4000"/>
          </a:p>
        </p:txBody>
      </p:sp>
      <p:sp>
        <p:nvSpPr>
          <p:cNvPr id="232451" name="Rectangle 3"/>
          <p:cNvSpPr>
            <a:spLocks noGrp="1" noChangeArrowheads="1"/>
          </p:cNvSpPr>
          <p:nvPr>
            <p:ph type="body" idx="1"/>
          </p:nvPr>
        </p:nvSpPr>
        <p:spPr>
          <a:xfrm>
            <a:off x="179388" y="188913"/>
            <a:ext cx="8785225" cy="6669087"/>
          </a:xfrm>
        </p:spPr>
        <p:txBody>
          <a:bodyPr/>
          <a:lstStyle/>
          <a:p>
            <a:pPr marL="93663" indent="0">
              <a:lnSpc>
                <a:spcPct val="80000"/>
              </a:lnSpc>
              <a:buFontTx/>
              <a:buNone/>
            </a:pPr>
            <a:endParaRPr lang="sk-SK" sz="2000">
              <a:cs typeface="Arial" charset="0"/>
            </a:endParaRPr>
          </a:p>
          <a:p>
            <a:pPr marL="93663" indent="0">
              <a:lnSpc>
                <a:spcPct val="90000"/>
              </a:lnSpc>
              <a:buFontTx/>
              <a:buNone/>
            </a:pPr>
            <a:r>
              <a:rPr lang="sk-SK" sz="2000">
                <a:cs typeface="Arial" charset="0"/>
              </a:rPr>
              <a:t>► </a:t>
            </a:r>
            <a:r>
              <a:rPr lang="sk-SK" sz="2000"/>
              <a:t>Ak je súčasťou prípravnej štátnej služby aj získanie vysokoškolského vzdelania, občan a vedúci služobného úradu </a:t>
            </a:r>
            <a:r>
              <a:rPr lang="sk-SK" sz="2000">
                <a:solidFill>
                  <a:srgbClr val="003399"/>
                </a:solidFill>
              </a:rPr>
              <a:t>uzatvoria písomnú dohodu o umožnení získania vysokoškolského vzdelania.</a:t>
            </a:r>
            <a:br>
              <a:rPr lang="sk-SK" sz="2000">
                <a:solidFill>
                  <a:srgbClr val="003399"/>
                </a:solidFill>
              </a:rPr>
            </a:br>
            <a:r>
              <a:rPr lang="sk-SK" sz="2000"/>
              <a:t/>
            </a:r>
            <a:br>
              <a:rPr lang="sk-SK" sz="2000"/>
            </a:br>
            <a:r>
              <a:rPr lang="sk-SK" sz="2000">
                <a:cs typeface="Arial" charset="0"/>
              </a:rPr>
              <a:t>● </a:t>
            </a:r>
            <a:r>
              <a:rPr lang="sk-SK" sz="2000"/>
              <a:t>Dohoda  obsahuje</a:t>
            </a:r>
            <a:br>
              <a:rPr lang="sk-SK" sz="2000"/>
            </a:br>
            <a:r>
              <a:rPr lang="sk-SK" sz="2000"/>
              <a:t/>
            </a:r>
            <a:br>
              <a:rPr lang="sk-SK" sz="2000"/>
            </a:br>
            <a:r>
              <a:rPr lang="sk-SK" sz="2000"/>
              <a:t>a) sídlo vojenskej vysokej školy, </a:t>
            </a:r>
            <a:br>
              <a:rPr lang="sk-SK" sz="2000"/>
            </a:br>
            <a:r>
              <a:rPr lang="sk-SK" sz="2000"/>
              <a:t>b) stupeň vysokoškolského vzdelania, </a:t>
            </a:r>
            <a:br>
              <a:rPr lang="sk-SK" sz="2000"/>
            </a:br>
            <a:r>
              <a:rPr lang="sk-SK" sz="2000"/>
              <a:t>c) študijný odbor a formu štúdia, </a:t>
            </a:r>
            <a:br>
              <a:rPr lang="sk-SK" sz="2000"/>
            </a:br>
            <a:r>
              <a:rPr lang="sk-SK" sz="2000"/>
              <a:t>d) dĺžku trvania štúdia, </a:t>
            </a:r>
            <a:br>
              <a:rPr lang="sk-SK" sz="2000"/>
            </a:br>
            <a:r>
              <a:rPr lang="sk-SK" sz="2000"/>
              <a:t>e) záväzok uhradiť náklady vynaložené na naturálne a finančné zabezpečenie vysokoškolského štúdia, ak služobný pomer skončí podľa § 69 alebo ak nezotrvá v dočasnej štátnej službe po dobu výsluhy v hodnosti poručík, </a:t>
            </a:r>
            <a:br>
              <a:rPr lang="sk-SK" sz="2000"/>
            </a:br>
            <a:r>
              <a:rPr lang="sk-SK" sz="2000"/>
              <a:t>f) podmienky odstúpenia od dohody a</a:t>
            </a:r>
            <a:br>
              <a:rPr lang="sk-SK" sz="2000"/>
            </a:br>
            <a:r>
              <a:rPr lang="sk-SK" sz="2000"/>
              <a:t>g) najvyššiu sumu úhrady nákladov podľa písmena e).</a:t>
            </a:r>
            <a:br>
              <a:rPr lang="sk-SK" sz="2000"/>
            </a:br>
            <a:r>
              <a:rPr lang="sk-SK" sz="2000"/>
              <a:t/>
            </a:r>
            <a:br>
              <a:rPr lang="sk-SK" sz="2000"/>
            </a:br>
            <a:r>
              <a:rPr lang="sk-SK" sz="2000">
                <a:cs typeface="Arial" charset="0"/>
              </a:rPr>
              <a:t>● </a:t>
            </a:r>
            <a:r>
              <a:rPr lang="sk-SK" sz="2000">
                <a:solidFill>
                  <a:srgbClr val="003399"/>
                </a:solidFill>
              </a:rPr>
              <a:t>Povinnosť uhradiť náklady nevznikne, ak služobný pomer skončí</a:t>
            </a:r>
          </a:p>
          <a:p>
            <a:pPr marL="93663" indent="0">
              <a:lnSpc>
                <a:spcPct val="70000"/>
              </a:lnSpc>
              <a:buFontTx/>
              <a:buNone/>
            </a:pPr>
            <a:r>
              <a:rPr lang="sk-SK" sz="2000"/>
              <a:t>                          </a:t>
            </a:r>
            <a:r>
              <a:rPr lang="sk-SK" sz="1200"/>
              <a:t>zrušenie akreditácie, reoredy, zdravotný stav, nebohý</a:t>
            </a:r>
            <a:r>
              <a:rPr lang="sk-SK" sz="2000"/>
              <a:t> </a:t>
            </a:r>
          </a:p>
          <a:p>
            <a:pPr marL="93663" indent="0">
              <a:lnSpc>
                <a:spcPct val="70000"/>
              </a:lnSpc>
              <a:buFontTx/>
              <a:buNone/>
            </a:pPr>
            <a:r>
              <a:rPr lang="sk-SK" sz="2000"/>
              <a:t/>
            </a:r>
            <a:br>
              <a:rPr lang="sk-SK" sz="2000"/>
            </a:br>
            <a:r>
              <a:rPr lang="sk-SK" sz="2000">
                <a:cs typeface="Arial" charset="0"/>
              </a:rPr>
              <a:t>● </a:t>
            </a:r>
            <a:r>
              <a:rPr lang="sk-SK" sz="1600">
                <a:solidFill>
                  <a:srgbClr val="003399"/>
                </a:solidFill>
              </a:rPr>
              <a:t>Určenie sumy úhrady nákladov</a:t>
            </a:r>
            <a:r>
              <a:rPr lang="sk-SK" sz="1600"/>
              <a:t> vynaložených na naturálne a finančné zabezpečenie vysokoškolského štúdia ustanoví </a:t>
            </a:r>
            <a:r>
              <a:rPr lang="sk-SK" sz="1600">
                <a:solidFill>
                  <a:srgbClr val="003399"/>
                </a:solidFill>
              </a:rPr>
              <a:t>všeobecne záväzný právny predpis, ktorý vydá ministerstvo</a:t>
            </a:r>
            <a:r>
              <a:rPr lang="sk-SK" sz="2000"/>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457200" y="0"/>
            <a:ext cx="8229600" cy="115888"/>
          </a:xfrm>
        </p:spPr>
        <p:txBody>
          <a:bodyPr/>
          <a:lstStyle/>
          <a:p>
            <a:endParaRPr lang="hu-HU" sz="4000"/>
          </a:p>
        </p:txBody>
      </p:sp>
      <p:sp>
        <p:nvSpPr>
          <p:cNvPr id="233475" name="Rectangle 3"/>
          <p:cNvSpPr>
            <a:spLocks noGrp="1" noChangeArrowheads="1"/>
          </p:cNvSpPr>
          <p:nvPr>
            <p:ph type="body" idx="1"/>
          </p:nvPr>
        </p:nvSpPr>
        <p:spPr>
          <a:xfrm>
            <a:off x="179388" y="188913"/>
            <a:ext cx="8713787" cy="6408737"/>
          </a:xfrm>
        </p:spPr>
        <p:txBody>
          <a:bodyPr/>
          <a:lstStyle/>
          <a:p>
            <a:pPr>
              <a:lnSpc>
                <a:spcPct val="110000"/>
              </a:lnSpc>
              <a:buFontTx/>
              <a:buNone/>
            </a:pPr>
            <a:r>
              <a:rPr lang="sk-SK" sz="2800"/>
              <a:t>  </a:t>
            </a:r>
            <a:r>
              <a:rPr lang="sk-SK" sz="2800">
                <a:solidFill>
                  <a:srgbClr val="003399"/>
                </a:solidFill>
              </a:rPr>
              <a:t>PfV absolvuje počas výkonu prípravnej štátnej služby základný vojenský výcvik.</a:t>
            </a:r>
            <a:br>
              <a:rPr lang="sk-SK" sz="2800">
                <a:solidFill>
                  <a:srgbClr val="003399"/>
                </a:solidFill>
              </a:rPr>
            </a:br>
            <a:r>
              <a:rPr lang="sk-SK" sz="2800"/>
              <a:t/>
            </a:r>
            <a:br>
              <a:rPr lang="sk-SK" sz="2800"/>
            </a:br>
            <a:r>
              <a:rPr lang="sk-SK" sz="2800"/>
              <a:t>PfV, ktorý bude pripravovaný pre hodnostný zbor dôstojníkov, absolvuje počas výkonu prípravnej štátnej služby aj</a:t>
            </a:r>
            <a:br>
              <a:rPr lang="sk-SK" sz="2800"/>
            </a:br>
            <a:r>
              <a:rPr lang="sk-SK" sz="2800"/>
              <a:t/>
            </a:r>
            <a:br>
              <a:rPr lang="sk-SK" sz="2800"/>
            </a:br>
            <a:r>
              <a:rPr lang="sk-SK" sz="2800"/>
              <a:t>a) vojenskú vysokú školu, ak nedosiahol vysokoškolské vzdelanie, </a:t>
            </a:r>
          </a:p>
          <a:p>
            <a:pPr>
              <a:lnSpc>
                <a:spcPct val="80000"/>
              </a:lnSpc>
              <a:buFontTx/>
              <a:buNone/>
            </a:pPr>
            <a:r>
              <a:rPr lang="sk-SK" sz="2800"/>
              <a:t>alebo</a:t>
            </a:r>
            <a:br>
              <a:rPr lang="sk-SK" sz="2800"/>
            </a:br>
            <a:endParaRPr lang="sk-SK" sz="2800"/>
          </a:p>
          <a:p>
            <a:pPr>
              <a:lnSpc>
                <a:spcPct val="90000"/>
              </a:lnSpc>
              <a:buFontTx/>
              <a:buNone/>
            </a:pPr>
            <a:r>
              <a:rPr lang="sk-SK" sz="2800"/>
              <a:t>   b) dôstojnícky kurz pre absolventov vysokých škôl, ak dosiahol vysokoškolské vzdelanie na inej než vojenskej vysokej škole.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457200" y="0"/>
            <a:ext cx="8229600" cy="115888"/>
          </a:xfrm>
        </p:spPr>
        <p:txBody>
          <a:bodyPr/>
          <a:lstStyle/>
          <a:p>
            <a:endParaRPr lang="hu-HU" sz="4000"/>
          </a:p>
        </p:txBody>
      </p:sp>
      <p:sp>
        <p:nvSpPr>
          <p:cNvPr id="234499" name="Rectangle 3"/>
          <p:cNvSpPr>
            <a:spLocks noGrp="1" noChangeArrowheads="1"/>
          </p:cNvSpPr>
          <p:nvPr>
            <p:ph type="body" idx="1"/>
          </p:nvPr>
        </p:nvSpPr>
        <p:spPr>
          <a:xfrm>
            <a:off x="179388" y="115888"/>
            <a:ext cx="8785225" cy="6553200"/>
          </a:xfrm>
        </p:spPr>
        <p:txBody>
          <a:bodyPr/>
          <a:lstStyle/>
          <a:p>
            <a:pPr marL="176213" indent="-176213">
              <a:lnSpc>
                <a:spcPct val="50000"/>
              </a:lnSpc>
              <a:buFontTx/>
              <a:buNone/>
            </a:pPr>
            <a:r>
              <a:rPr lang="sk-SK" sz="1400" b="1"/>
              <a:t>Dočasná štátna služba</a:t>
            </a:r>
            <a:br>
              <a:rPr lang="sk-SK" sz="1400" b="1"/>
            </a:br>
            <a:r>
              <a:rPr lang="sk-SK" sz="1400" b="1"/>
              <a:t/>
            </a:r>
            <a:br>
              <a:rPr lang="sk-SK" sz="1400" b="1"/>
            </a:br>
            <a:endParaRPr lang="sk-SK" sz="1400"/>
          </a:p>
          <a:p>
            <a:pPr marL="176213" indent="-176213">
              <a:lnSpc>
                <a:spcPct val="80000"/>
              </a:lnSpc>
              <a:buFontTx/>
              <a:buNone/>
            </a:pPr>
            <a:r>
              <a:rPr lang="sk-SK" sz="1400"/>
              <a:t/>
            </a:r>
            <a:br>
              <a:rPr lang="sk-SK" sz="1400"/>
            </a:br>
            <a:r>
              <a:rPr lang="sk-SK" sz="1400">
                <a:cs typeface="Arial" charset="0"/>
              </a:rPr>
              <a:t>► </a:t>
            </a:r>
            <a:r>
              <a:rPr lang="sk-SK" sz="1600">
                <a:solidFill>
                  <a:srgbClr val="FF3300"/>
                </a:solidFill>
              </a:rPr>
              <a:t>je štátna služba, ktorú PfV vykonáva po dobu ustanovenú týmto zákonom, ak osobitné predpisy neustanovujú inak.</a:t>
            </a:r>
            <a:r>
              <a:rPr lang="sk-SK" sz="1600"/>
              <a:t/>
            </a:r>
            <a:br>
              <a:rPr lang="sk-SK" sz="1600"/>
            </a:br>
            <a:r>
              <a:rPr lang="sk-SK" sz="1600"/>
              <a:t/>
            </a:r>
            <a:br>
              <a:rPr lang="sk-SK" sz="1600"/>
            </a:br>
            <a:r>
              <a:rPr lang="sk-SK" sz="1600">
                <a:cs typeface="Arial" charset="0"/>
              </a:rPr>
              <a:t>►</a:t>
            </a:r>
            <a:r>
              <a:rPr lang="sk-SK" sz="1600"/>
              <a:t> </a:t>
            </a:r>
            <a:r>
              <a:rPr lang="sk-SK" sz="1600">
                <a:solidFill>
                  <a:srgbClr val="003399"/>
                </a:solidFill>
              </a:rPr>
              <a:t>Do dočasnej štátnej služby po úspešnom skončení prípravnej štátnej služby vymenúva PfV vedúci služobného úradu.</a:t>
            </a:r>
            <a:br>
              <a:rPr lang="sk-SK" sz="1600">
                <a:solidFill>
                  <a:srgbClr val="003399"/>
                </a:solidFill>
              </a:rPr>
            </a:br>
            <a:r>
              <a:rPr lang="sk-SK" sz="1600">
                <a:solidFill>
                  <a:srgbClr val="003399"/>
                </a:solidFill>
              </a:rPr>
              <a:t/>
            </a:r>
            <a:br>
              <a:rPr lang="sk-SK" sz="1600">
                <a:solidFill>
                  <a:srgbClr val="003399"/>
                </a:solidFill>
              </a:rPr>
            </a:br>
            <a:r>
              <a:rPr lang="sk-SK" sz="1600">
                <a:cs typeface="Arial" charset="0"/>
              </a:rPr>
              <a:t>►</a:t>
            </a:r>
            <a:r>
              <a:rPr lang="sk-SK" sz="1600"/>
              <a:t> Do dočasnej štátnej služby bez vykonania prípravnej štátnej služby môže vedúci služobného úradu prijať občana, ak</a:t>
            </a:r>
            <a:br>
              <a:rPr lang="sk-SK" sz="1600"/>
            </a:br>
            <a:r>
              <a:rPr lang="sk-SK" sz="1600"/>
              <a:t/>
            </a:r>
            <a:br>
              <a:rPr lang="sk-SK" sz="1600"/>
            </a:br>
            <a:r>
              <a:rPr lang="sk-SK" sz="1400">
                <a:solidFill>
                  <a:srgbClr val="FF3300"/>
                </a:solidFill>
              </a:rPr>
              <a:t>a)</a:t>
            </a:r>
            <a:r>
              <a:rPr lang="sk-SK" sz="1400"/>
              <a:t> jeho predchádzajúca dočasná štátna služba trvala najviac 10 rokov a od jej skončenia neuplynuli viac ako tri roky, </a:t>
            </a:r>
            <a:br>
              <a:rPr lang="sk-SK" sz="1400"/>
            </a:br>
            <a:r>
              <a:rPr lang="sk-SK" sz="1400">
                <a:solidFill>
                  <a:srgbClr val="FF3300"/>
                </a:solidFill>
              </a:rPr>
              <a:t>b)</a:t>
            </a:r>
            <a:r>
              <a:rPr lang="sk-SK" sz="1400"/>
              <a:t> spĺňa kvalifikačné predpoklady na výkon štátnej služby, </a:t>
            </a:r>
            <a:br>
              <a:rPr lang="sk-SK" sz="1400"/>
            </a:br>
            <a:r>
              <a:rPr lang="sk-SK" sz="1400">
                <a:solidFill>
                  <a:srgbClr val="FF3300"/>
                </a:solidFill>
              </a:rPr>
              <a:t>c)</a:t>
            </a:r>
            <a:r>
              <a:rPr lang="sk-SK" sz="1400"/>
              <a:t> spĺňa hodnosť plánovanú na funkciu, do ktorej má byť ustanovený, </a:t>
            </a:r>
            <a:br>
              <a:rPr lang="sk-SK" sz="1400"/>
            </a:br>
            <a:r>
              <a:rPr lang="sk-SK" sz="1400">
                <a:solidFill>
                  <a:srgbClr val="FF3300"/>
                </a:solidFill>
              </a:rPr>
              <a:t>d)</a:t>
            </a:r>
            <a:r>
              <a:rPr lang="sk-SK" sz="1400"/>
              <a:t> do uplynutia doby výsluhy v hodnosti chýbajú najmenej tri roky a</a:t>
            </a:r>
            <a:br>
              <a:rPr lang="sk-SK" sz="1400"/>
            </a:br>
            <a:r>
              <a:rPr lang="sk-SK" sz="1400">
                <a:solidFill>
                  <a:srgbClr val="FF3300"/>
                </a:solidFill>
              </a:rPr>
              <a:t>e)</a:t>
            </a:r>
            <a:r>
              <a:rPr lang="sk-SK" sz="1400"/>
              <a:t> bol podľa predchádzajúceho právneho predpisu alebo podľa tohto zákona hodnotený ako spôsobilý vykonávať profesionálnu službu a funkciu, do ktorej bol naposledy ustanovený, alebo vyššiu funkciu.</a:t>
            </a:r>
            <a:br>
              <a:rPr lang="sk-SK" sz="1400"/>
            </a:br>
            <a:r>
              <a:rPr lang="sk-SK" sz="1400"/>
              <a:t/>
            </a:r>
            <a:br>
              <a:rPr lang="sk-SK" sz="1400"/>
            </a:br>
            <a:endParaRPr lang="sk-SK" sz="1400"/>
          </a:p>
          <a:p>
            <a:pPr marL="176213" indent="-176213">
              <a:lnSpc>
                <a:spcPct val="80000"/>
              </a:lnSpc>
              <a:buFontTx/>
              <a:buNone/>
            </a:pPr>
            <a:r>
              <a:rPr lang="sk-SK" sz="1600">
                <a:cs typeface="Arial" charset="0"/>
              </a:rPr>
              <a:t>► </a:t>
            </a:r>
            <a:r>
              <a:rPr lang="sk-SK" sz="1600"/>
              <a:t>Do dočasnej štátnej služby bez vykonania prípravnej štátnej služby môže vedúci služobného úradu prijať aj občana, ktorý </a:t>
            </a:r>
          </a:p>
          <a:p>
            <a:pPr marL="176213" indent="-176213">
              <a:lnSpc>
                <a:spcPct val="80000"/>
              </a:lnSpc>
              <a:buFontTx/>
              <a:buNone/>
            </a:pPr>
            <a:r>
              <a:rPr lang="sk-SK" sz="1600">
                <a:cs typeface="Arial" charset="0"/>
              </a:rPr>
              <a:t>● </a:t>
            </a:r>
            <a:r>
              <a:rPr lang="sk-SK" sz="1600"/>
              <a:t>vykonal základnú službu alebo náhradnú službu a nevzťahuje sa na neho odsek 3, ak bol v služobnom pomere k ozbrojeným zborom, k ozbrojeným bezpečnostným zborom alebo k Národnému bezpečnostnému úradu Slovenskej republiky, </a:t>
            </a:r>
          </a:p>
          <a:p>
            <a:pPr marL="176213" indent="-176213">
              <a:lnSpc>
                <a:spcPct val="80000"/>
              </a:lnSpc>
              <a:buFontTx/>
              <a:buNone/>
            </a:pPr>
            <a:r>
              <a:rPr lang="sk-SK" sz="1600">
                <a:cs typeface="Arial" charset="0"/>
              </a:rPr>
              <a:t>● </a:t>
            </a:r>
            <a:r>
              <a:rPr lang="sk-SK" sz="1600"/>
              <a:t>spĺňa podmienky na prijatie do štátnej služby a v roku prijatia do štátnej služby neprekročil vek</a:t>
            </a:r>
            <a:br>
              <a:rPr lang="sk-SK" sz="1600"/>
            </a:br>
            <a:r>
              <a:rPr lang="sk-SK" sz="1600"/>
              <a:t/>
            </a:r>
            <a:br>
              <a:rPr lang="sk-SK" sz="1600"/>
            </a:br>
            <a:r>
              <a:rPr lang="sk-SK" sz="1600"/>
              <a:t>a) 30 rokov, ak bude prijatý do hodnostného zboru mužstva a poddôstojníkov, </a:t>
            </a:r>
            <a:br>
              <a:rPr lang="sk-SK" sz="1600"/>
            </a:br>
            <a:r>
              <a:rPr lang="sk-SK" sz="1600"/>
              <a:t>b) 35 rokov, ak bude prijatý do hodnostného zboru dôstojníkov.</a:t>
            </a:r>
            <a:br>
              <a:rPr lang="sk-SK" sz="1600"/>
            </a:br>
            <a:r>
              <a:rPr lang="sk-SK" sz="1400"/>
              <a:t/>
            </a:r>
            <a:br>
              <a:rPr lang="sk-SK" sz="1400"/>
            </a:br>
            <a:endParaRPr lang="sk-SK"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457200" y="0"/>
            <a:ext cx="8229600" cy="69850"/>
          </a:xfrm>
        </p:spPr>
        <p:txBody>
          <a:bodyPr/>
          <a:lstStyle/>
          <a:p>
            <a:endParaRPr lang="hu-HU" sz="4000"/>
          </a:p>
        </p:txBody>
      </p:sp>
      <p:sp>
        <p:nvSpPr>
          <p:cNvPr id="235523" name="Rectangle 3"/>
          <p:cNvSpPr>
            <a:spLocks noGrp="1" noChangeArrowheads="1"/>
          </p:cNvSpPr>
          <p:nvPr>
            <p:ph type="body" idx="1"/>
          </p:nvPr>
        </p:nvSpPr>
        <p:spPr>
          <a:xfrm>
            <a:off x="179388" y="188913"/>
            <a:ext cx="8785225" cy="6335712"/>
          </a:xfrm>
        </p:spPr>
        <p:txBody>
          <a:bodyPr/>
          <a:lstStyle/>
          <a:p>
            <a:pPr>
              <a:lnSpc>
                <a:spcPct val="90000"/>
              </a:lnSpc>
              <a:buFontTx/>
              <a:buNone/>
            </a:pPr>
            <a:endParaRPr lang="sk-SK" sz="2400"/>
          </a:p>
          <a:p>
            <a:pPr>
              <a:lnSpc>
                <a:spcPct val="90000"/>
              </a:lnSpc>
              <a:buFontTx/>
              <a:buNone/>
            </a:pPr>
            <a:r>
              <a:rPr lang="sk-SK" sz="2400"/>
              <a:t>    Ustanovenie o obmedzení veku  sa nevzťahujú na občana, ktorý má byť </a:t>
            </a:r>
            <a:br>
              <a:rPr lang="sk-SK" sz="2400"/>
            </a:br>
            <a:r>
              <a:rPr lang="sk-SK" sz="2400"/>
              <a:t/>
            </a:r>
            <a:br>
              <a:rPr lang="sk-SK" sz="2400"/>
            </a:br>
            <a:r>
              <a:rPr lang="sk-SK" sz="1800"/>
              <a:t>a) dočasne vyčlenený podľa § 60 ods. 1 písm. c) až e), </a:t>
            </a:r>
            <a:br>
              <a:rPr lang="sk-SK" sz="1800"/>
            </a:br>
            <a:r>
              <a:rPr lang="sk-SK" sz="1800"/>
              <a:t>b) ustanovený do funkcie v právnej službe alebo vo vojenskom zdravotníctve, </a:t>
            </a:r>
            <a:br>
              <a:rPr lang="sk-SK" sz="1800"/>
            </a:br>
            <a:r>
              <a:rPr lang="sk-SK" sz="1800"/>
              <a:t>c) ustanovený do funkcie vojenského duchovného, vojenského vrcholového športovca, vojenského športového trénera alebo vojenského hudobníka.</a:t>
            </a:r>
            <a:br>
              <a:rPr lang="sk-SK" sz="1800"/>
            </a:br>
            <a:r>
              <a:rPr lang="sk-SK" sz="2400"/>
              <a:t/>
            </a:r>
            <a:br>
              <a:rPr lang="sk-SK" sz="2400"/>
            </a:br>
            <a:r>
              <a:rPr lang="sk-SK" sz="2400"/>
              <a:t>Za predchádzajúcu dočasnú štátnu službu sa považuje dočasná štátna služba podľa tohto zákona a doba trvania služobného pomeru k ozbrojeným silám podľa predchádzajúcich právnych predpisov.</a:t>
            </a:r>
            <a:br>
              <a:rPr lang="sk-SK" sz="2400"/>
            </a:br>
            <a:r>
              <a:rPr lang="sk-SK" sz="2400"/>
              <a:t/>
            </a:r>
            <a:br>
              <a:rPr lang="sk-SK" sz="2400"/>
            </a:br>
            <a:r>
              <a:rPr lang="sk-SK" sz="2400"/>
              <a:t>Do doby výsluhy v hodnosti sa započítava doba od vymenovania alebo povýšenia do tejto hodnosti v predchádzajúcom služobnom pomere k ozbrojeným silám alebo v služobnom pomere podľa tohto zákona.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457200" y="0"/>
            <a:ext cx="8229600" cy="69850"/>
          </a:xfrm>
        </p:spPr>
        <p:txBody>
          <a:bodyPr/>
          <a:lstStyle/>
          <a:p>
            <a:endParaRPr lang="hu-HU" sz="4000"/>
          </a:p>
        </p:txBody>
      </p:sp>
      <p:sp>
        <p:nvSpPr>
          <p:cNvPr id="236547" name="Rectangle 3"/>
          <p:cNvSpPr>
            <a:spLocks noGrp="1" noChangeArrowheads="1"/>
          </p:cNvSpPr>
          <p:nvPr>
            <p:ph type="body" idx="1"/>
          </p:nvPr>
        </p:nvSpPr>
        <p:spPr>
          <a:xfrm>
            <a:off x="179388" y="333375"/>
            <a:ext cx="8785225" cy="6335713"/>
          </a:xfrm>
        </p:spPr>
        <p:txBody>
          <a:bodyPr/>
          <a:lstStyle/>
          <a:p>
            <a:pPr>
              <a:lnSpc>
                <a:spcPct val="80000"/>
              </a:lnSpc>
              <a:buFontTx/>
              <a:buNone/>
            </a:pPr>
            <a:endParaRPr lang="sk-SK" sz="1800"/>
          </a:p>
          <a:p>
            <a:pPr>
              <a:lnSpc>
                <a:spcPct val="80000"/>
              </a:lnSpc>
              <a:buFontTx/>
              <a:buNone/>
            </a:pPr>
            <a:r>
              <a:rPr lang="sk-SK" sz="1800"/>
              <a:t>Do dočasnej štátnej služby sa </a:t>
            </a:r>
            <a:br>
              <a:rPr lang="sk-SK" sz="1800"/>
            </a:br>
            <a:r>
              <a:rPr lang="sk-SK" sz="1800"/>
              <a:t/>
            </a:r>
            <a:br>
              <a:rPr lang="sk-SK" sz="1800"/>
            </a:br>
            <a:r>
              <a:rPr lang="sk-SK" sz="1800">
                <a:solidFill>
                  <a:srgbClr val="003399"/>
                </a:solidFill>
              </a:rPr>
              <a:t>a)</a:t>
            </a:r>
            <a:r>
              <a:rPr lang="sk-SK" sz="1800"/>
              <a:t> </a:t>
            </a:r>
            <a:r>
              <a:rPr lang="sk-SK" sz="1800">
                <a:solidFill>
                  <a:srgbClr val="FF3300"/>
                </a:solidFill>
              </a:rPr>
              <a:t>vymenuje PfV po skončení prípravnej štátnej služby na</a:t>
            </a:r>
            <a:r>
              <a:rPr lang="sk-SK" sz="1800"/>
              <a:t>:</a:t>
            </a:r>
          </a:p>
          <a:p>
            <a:pPr>
              <a:lnSpc>
                <a:spcPct val="80000"/>
              </a:lnSpc>
              <a:buFontTx/>
              <a:buNone/>
            </a:pPr>
            <a:r>
              <a:rPr lang="sk-SK" sz="1800"/>
              <a:t> </a:t>
            </a:r>
            <a:br>
              <a:rPr lang="sk-SK" sz="1800"/>
            </a:br>
            <a:r>
              <a:rPr lang="sk-SK" sz="1800">
                <a:solidFill>
                  <a:srgbClr val="FF3300"/>
                </a:solidFill>
              </a:rPr>
              <a:t>1.</a:t>
            </a:r>
            <a:r>
              <a:rPr lang="sk-SK" sz="1800"/>
              <a:t> </a:t>
            </a:r>
            <a:r>
              <a:rPr lang="sk-SK" sz="1800">
                <a:solidFill>
                  <a:srgbClr val="003399"/>
                </a:solidFill>
              </a:rPr>
              <a:t>tri až šesť rokov pre hodnostný zbor mužstva a poddôstojníkov</a:t>
            </a:r>
            <a:r>
              <a:rPr lang="sk-SK" sz="1800"/>
              <a:t> alebo</a:t>
            </a:r>
          </a:p>
          <a:p>
            <a:pPr>
              <a:lnSpc>
                <a:spcPct val="80000"/>
              </a:lnSpc>
              <a:buFontTx/>
              <a:buNone/>
            </a:pPr>
            <a:r>
              <a:rPr lang="sk-SK" sz="1800"/>
              <a:t/>
            </a:r>
            <a:br>
              <a:rPr lang="sk-SK" sz="1800"/>
            </a:br>
            <a:r>
              <a:rPr lang="sk-SK" sz="1800">
                <a:solidFill>
                  <a:srgbClr val="FF3300"/>
                </a:solidFill>
              </a:rPr>
              <a:t>2.</a:t>
            </a:r>
            <a:r>
              <a:rPr lang="sk-SK" sz="1800"/>
              <a:t> </a:t>
            </a:r>
            <a:r>
              <a:rPr lang="sk-SK" sz="1800">
                <a:solidFill>
                  <a:srgbClr val="003399"/>
                </a:solidFill>
              </a:rPr>
              <a:t>dobu výsluhy v hodnosti poručík pre hodnostný zbor dôstojníkov</a:t>
            </a:r>
            <a:r>
              <a:rPr lang="sk-SK" sz="1800"/>
              <a:t>,</a:t>
            </a:r>
          </a:p>
          <a:p>
            <a:pPr>
              <a:lnSpc>
                <a:spcPct val="80000"/>
              </a:lnSpc>
              <a:buFontTx/>
              <a:buNone/>
            </a:pPr>
            <a:r>
              <a:rPr lang="sk-SK" sz="1800"/>
              <a:t> </a:t>
            </a:r>
            <a:br>
              <a:rPr lang="sk-SK" sz="1800"/>
            </a:br>
            <a:r>
              <a:rPr lang="sk-SK" sz="1800">
                <a:solidFill>
                  <a:srgbClr val="003399"/>
                </a:solidFill>
              </a:rPr>
              <a:t>b)</a:t>
            </a:r>
            <a:r>
              <a:rPr lang="sk-SK" sz="1800"/>
              <a:t> prijíma občan bez vykonania prípravnej štátnej služby na čas chýbajúci do uplynutia doby výsluhy v hodnosti, ktorá mu bude priznaná.</a:t>
            </a:r>
            <a:br>
              <a:rPr lang="sk-SK" sz="1800"/>
            </a:br>
            <a:r>
              <a:rPr lang="sk-SK" sz="1800"/>
              <a:t/>
            </a:r>
            <a:br>
              <a:rPr lang="sk-SK" sz="1800"/>
            </a:br>
            <a:r>
              <a:rPr lang="sk-SK" sz="1800"/>
              <a:t>Čas trvania štátnej služby podľa odseku 1 písm. a) prvého bodu sa určí na základe dohody PfV a vedúceho služobného úradu. Ak je tento čas kratší ako šesť rokov, možno na žiadosť PfV tento čas opätovne predlžovať, najviac však na šesť rokov odo dňa prijatia do dočasnej štátnej služby.</a:t>
            </a:r>
            <a:br>
              <a:rPr lang="sk-SK" sz="1800"/>
            </a:br>
            <a:r>
              <a:rPr lang="sk-SK" sz="1800"/>
              <a:t/>
            </a:r>
            <a:br>
              <a:rPr lang="sk-SK" sz="1800"/>
            </a:br>
            <a:r>
              <a:rPr lang="sk-SK" sz="1800"/>
              <a:t>Dočasná štátna služba, ak tento zákon alebo osobitné predpisy neustanovujú inak, trvá do</a:t>
            </a:r>
            <a:br>
              <a:rPr lang="sk-SK" sz="1800"/>
            </a:br>
            <a:r>
              <a:rPr lang="sk-SK" sz="1800"/>
              <a:t/>
            </a:r>
            <a:br>
              <a:rPr lang="sk-SK" sz="1800"/>
            </a:br>
            <a:r>
              <a:rPr lang="sk-SK" sz="1800">
                <a:solidFill>
                  <a:srgbClr val="FF3300"/>
                </a:solidFill>
              </a:rPr>
              <a:t>a)</a:t>
            </a:r>
            <a:r>
              <a:rPr lang="sk-SK" sz="1800"/>
              <a:t> </a:t>
            </a:r>
            <a:r>
              <a:rPr lang="sk-SK" sz="1800">
                <a:solidFill>
                  <a:srgbClr val="003399"/>
                </a:solidFill>
              </a:rPr>
              <a:t>uplynutia doby výsluhy v hodnosti,</a:t>
            </a:r>
            <a:r>
              <a:rPr lang="sk-SK" sz="1800"/>
              <a:t> </a:t>
            </a:r>
            <a:br>
              <a:rPr lang="sk-SK" sz="1800"/>
            </a:br>
            <a:r>
              <a:rPr lang="sk-SK" sz="1800">
                <a:solidFill>
                  <a:srgbClr val="FF3300"/>
                </a:solidFill>
              </a:rPr>
              <a:t>b)</a:t>
            </a:r>
            <a:r>
              <a:rPr lang="sk-SK" sz="1800"/>
              <a:t> </a:t>
            </a:r>
            <a:r>
              <a:rPr lang="sk-SK" sz="1800">
                <a:solidFill>
                  <a:srgbClr val="003399"/>
                </a:solidFill>
              </a:rPr>
              <a:t>uplynutia maximálnej doby služby </a:t>
            </a:r>
          </a:p>
          <a:p>
            <a:pPr>
              <a:lnSpc>
                <a:spcPct val="80000"/>
              </a:lnSpc>
              <a:buFontTx/>
              <a:buNone/>
            </a:pPr>
            <a:r>
              <a:rPr lang="sk-SK" sz="1800">
                <a:solidFill>
                  <a:srgbClr val="003399"/>
                </a:solidFill>
              </a:rPr>
              <a:t>          alebo</a:t>
            </a:r>
            <a:r>
              <a:rPr lang="sk-SK" sz="1800"/>
              <a:t/>
            </a:r>
            <a:br>
              <a:rPr lang="sk-SK" sz="1800"/>
            </a:br>
            <a:r>
              <a:rPr lang="sk-SK" sz="1800">
                <a:solidFill>
                  <a:srgbClr val="FF3300"/>
                </a:solidFill>
              </a:rPr>
              <a:t>c)</a:t>
            </a:r>
            <a:r>
              <a:rPr lang="sk-SK" sz="1800"/>
              <a:t> </a:t>
            </a:r>
            <a:r>
              <a:rPr lang="sk-SK" sz="1800">
                <a:solidFill>
                  <a:srgbClr val="003399"/>
                </a:solidFill>
              </a:rPr>
              <a:t>dosiahnutia 55 rokov veku PfV</a:t>
            </a:r>
            <a:r>
              <a:rPr lang="sk-SK" sz="1800"/>
              <a:t>.</a:t>
            </a:r>
            <a:br>
              <a:rPr lang="sk-SK" sz="1800"/>
            </a:br>
            <a:r>
              <a:rPr lang="sk-SK" sz="1800"/>
              <a:t/>
            </a:r>
            <a:br>
              <a:rPr lang="sk-SK" sz="1800"/>
            </a:br>
            <a:endParaRPr lang="sk-SK"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flipV="1">
            <a:off x="457200" y="188913"/>
            <a:ext cx="8229600" cy="85725"/>
          </a:xfrm>
        </p:spPr>
        <p:txBody>
          <a:bodyPr/>
          <a:lstStyle/>
          <a:p>
            <a:endParaRPr lang="hu-HU" sz="4000"/>
          </a:p>
        </p:txBody>
      </p:sp>
      <p:sp>
        <p:nvSpPr>
          <p:cNvPr id="201731" name="Rectangle 3"/>
          <p:cNvSpPr>
            <a:spLocks noGrp="1" noChangeArrowheads="1"/>
          </p:cNvSpPr>
          <p:nvPr>
            <p:ph type="body" idx="1"/>
          </p:nvPr>
        </p:nvSpPr>
        <p:spPr>
          <a:xfrm>
            <a:off x="179388" y="404813"/>
            <a:ext cx="8507412" cy="6119812"/>
          </a:xfrm>
        </p:spPr>
        <p:txBody>
          <a:bodyPr/>
          <a:lstStyle/>
          <a:p>
            <a:pPr>
              <a:lnSpc>
                <a:spcPct val="90000"/>
              </a:lnSpc>
              <a:buFontTx/>
              <a:buNone/>
            </a:pPr>
            <a:r>
              <a:rPr lang="sk-SK" sz="2800" b="1"/>
              <a:t/>
            </a:r>
            <a:br>
              <a:rPr lang="sk-SK" sz="2800" b="1"/>
            </a:br>
            <a:r>
              <a:rPr lang="sk-SK" sz="2800" b="1">
                <a:effectLst>
                  <a:outerShdw blurRad="38100" dist="38100" dir="2700000" algn="tl">
                    <a:srgbClr val="C0C0C0"/>
                  </a:outerShdw>
                </a:effectLst>
              </a:rPr>
              <a:t>Predmet zákona</a:t>
            </a:r>
            <a:endParaRPr lang="sk-SK" sz="2800">
              <a:effectLst>
                <a:outerShdw blurRad="38100" dist="38100" dir="2700000" algn="tl">
                  <a:srgbClr val="C0C0C0"/>
                </a:outerShdw>
              </a:effectLst>
            </a:endParaRPr>
          </a:p>
          <a:p>
            <a:pPr>
              <a:lnSpc>
                <a:spcPct val="90000"/>
              </a:lnSpc>
              <a:buFontTx/>
              <a:buNone/>
            </a:pPr>
            <a:r>
              <a:rPr lang="sk-SK" sz="2800"/>
              <a:t/>
            </a:r>
            <a:br>
              <a:rPr lang="sk-SK" sz="2800"/>
            </a:br>
            <a:r>
              <a:rPr lang="sk-SK" sz="2800">
                <a:solidFill>
                  <a:srgbClr val="FF3300"/>
                </a:solidFill>
                <a:effectLst>
                  <a:outerShdw blurRad="38100" dist="38100" dir="2700000" algn="tl">
                    <a:srgbClr val="C0C0C0"/>
                  </a:outerShdw>
                </a:effectLst>
              </a:rPr>
              <a:t>úprava právnych vzťahov pri vykonávaní štátnej služby PfV</a:t>
            </a:r>
            <a:r>
              <a:rPr lang="sk-SK" sz="2800"/>
              <a:t/>
            </a:r>
            <a:br>
              <a:rPr lang="sk-SK" sz="2800"/>
            </a:br>
            <a:r>
              <a:rPr lang="sk-SK" sz="2800"/>
              <a:t/>
            </a:r>
            <a:br>
              <a:rPr lang="sk-SK" sz="2800"/>
            </a:br>
            <a:r>
              <a:rPr lang="sk-SK" sz="2800"/>
              <a:t>Na právne vzťahy PfV pri vykonávaní štátnej služby sa </a:t>
            </a:r>
          </a:p>
          <a:p>
            <a:pPr>
              <a:lnSpc>
                <a:spcPct val="90000"/>
              </a:lnSpc>
              <a:buFontTx/>
              <a:buNone/>
            </a:pPr>
            <a:r>
              <a:rPr lang="sk-SK" sz="2800"/>
              <a:t>    </a:t>
            </a:r>
            <a:r>
              <a:rPr lang="sk-SK" sz="2800">
                <a:solidFill>
                  <a:srgbClr val="003399"/>
                </a:solidFill>
              </a:rPr>
              <a:t>Zákonník práce vzťahuje len vtedy</a:t>
            </a:r>
            <a:r>
              <a:rPr lang="sk-SK" sz="2800"/>
              <a:t>, ak to ustanovuje zákon o štátnej službe PfV</a:t>
            </a:r>
            <a:br>
              <a:rPr lang="sk-SK" sz="2800"/>
            </a:br>
            <a:r>
              <a:rPr lang="sk-SK" sz="2800"/>
              <a:t/>
            </a:r>
            <a:br>
              <a:rPr lang="sk-SK" sz="2800"/>
            </a:br>
            <a:r>
              <a:rPr lang="sk-SK" sz="2800" b="1" u="sng">
                <a:solidFill>
                  <a:srgbClr val="FF3300"/>
                </a:solidFill>
                <a:effectLst>
                  <a:outerShdw blurRad="38100" dist="38100" dir="2700000" algn="tl">
                    <a:srgbClr val="C0C0C0"/>
                  </a:outerShdw>
                </a:effectLst>
              </a:rPr>
              <a:t>Právne vzťahy PfV pri vykonávaní štátnej služby sú vzťahy profesionálneho vojaka k Slovenskej republike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457200" y="0"/>
            <a:ext cx="8229600" cy="69850"/>
          </a:xfrm>
        </p:spPr>
        <p:txBody>
          <a:bodyPr/>
          <a:lstStyle/>
          <a:p>
            <a:endParaRPr lang="hu-HU" sz="4000"/>
          </a:p>
        </p:txBody>
      </p:sp>
      <p:sp>
        <p:nvSpPr>
          <p:cNvPr id="237571" name="Rectangle 3"/>
          <p:cNvSpPr>
            <a:spLocks noGrp="1" noChangeArrowheads="1"/>
          </p:cNvSpPr>
          <p:nvPr>
            <p:ph type="body" idx="1"/>
          </p:nvPr>
        </p:nvSpPr>
        <p:spPr>
          <a:xfrm>
            <a:off x="0" y="260350"/>
            <a:ext cx="8769350" cy="6370638"/>
          </a:xfrm>
        </p:spPr>
        <p:txBody>
          <a:bodyPr/>
          <a:lstStyle/>
          <a:p>
            <a:pPr>
              <a:lnSpc>
                <a:spcPct val="80000"/>
              </a:lnSpc>
              <a:buFontTx/>
              <a:buNone/>
            </a:pPr>
            <a:r>
              <a:rPr lang="sk-SK" sz="1800"/>
              <a:t>    </a:t>
            </a:r>
            <a:r>
              <a:rPr lang="sk-SK" sz="1800">
                <a:solidFill>
                  <a:srgbClr val="003399"/>
                </a:solidFill>
              </a:rPr>
              <a:t>Dobou výsluhy v hodnosti je</a:t>
            </a:r>
          </a:p>
          <a:p>
            <a:pPr>
              <a:lnSpc>
                <a:spcPct val="80000"/>
              </a:lnSpc>
              <a:buFontTx/>
              <a:buNone/>
            </a:pPr>
            <a:endParaRPr lang="sk-SK" sz="1800">
              <a:solidFill>
                <a:srgbClr val="003399"/>
              </a:solidFill>
            </a:endParaRPr>
          </a:p>
          <a:p>
            <a:pPr>
              <a:lnSpc>
                <a:spcPct val="80000"/>
              </a:lnSpc>
              <a:buFontTx/>
              <a:buNone/>
            </a:pPr>
            <a:r>
              <a:rPr lang="sk-SK" sz="1800"/>
              <a:t>    </a:t>
            </a:r>
            <a:r>
              <a:rPr lang="sk-SK" sz="1800">
                <a:solidFill>
                  <a:srgbClr val="FF3300"/>
                </a:solidFill>
              </a:rPr>
              <a:t>časový úsek, </a:t>
            </a:r>
          </a:p>
          <a:p>
            <a:pPr>
              <a:lnSpc>
                <a:spcPct val="80000"/>
              </a:lnSpc>
              <a:buFontTx/>
              <a:buNone/>
            </a:pPr>
            <a:r>
              <a:rPr lang="sk-SK" sz="1800">
                <a:solidFill>
                  <a:srgbClr val="FF3300"/>
                </a:solidFill>
              </a:rPr>
              <a:t>    v ktorom PfV môže zotrvať v dosiahnutej hodnosti</a:t>
            </a:r>
            <a:r>
              <a:rPr lang="sk-SK" sz="1800"/>
              <a:t>, </a:t>
            </a:r>
          </a:p>
          <a:p>
            <a:pPr>
              <a:lnSpc>
                <a:spcPct val="80000"/>
              </a:lnSpc>
              <a:buFontTx/>
              <a:buNone/>
            </a:pPr>
            <a:r>
              <a:rPr lang="sk-SK" sz="1800"/>
              <a:t>    ak tento zákon neustanovuje inak.</a:t>
            </a:r>
            <a:br>
              <a:rPr lang="sk-SK" sz="1800"/>
            </a:br>
            <a:r>
              <a:rPr lang="sk-SK" sz="1800"/>
              <a:t/>
            </a:r>
            <a:br>
              <a:rPr lang="sk-SK" sz="1800"/>
            </a:br>
            <a:endParaRPr lang="sk-SK" sz="1800"/>
          </a:p>
          <a:p>
            <a:pPr>
              <a:lnSpc>
                <a:spcPct val="80000"/>
              </a:lnSpc>
              <a:buFontTx/>
              <a:buNone/>
            </a:pPr>
            <a:r>
              <a:rPr lang="sk-SK" sz="1800">
                <a:solidFill>
                  <a:srgbClr val="003399"/>
                </a:solidFill>
              </a:rPr>
              <a:t>     Maximálnou dobou služby</a:t>
            </a:r>
            <a:r>
              <a:rPr lang="sk-SK" sz="1800"/>
              <a:t> </a:t>
            </a:r>
            <a:r>
              <a:rPr lang="sk-SK" sz="1800">
                <a:solidFill>
                  <a:srgbClr val="FF3300"/>
                </a:solidFill>
              </a:rPr>
              <a:t>je časový úsek</a:t>
            </a:r>
            <a:r>
              <a:rPr lang="sk-SK" sz="1800"/>
              <a:t>, v ktorom PfV môže </a:t>
            </a:r>
            <a:r>
              <a:rPr lang="sk-SK" sz="1800">
                <a:solidFill>
                  <a:srgbClr val="003399"/>
                </a:solidFill>
              </a:rPr>
              <a:t>zotrvať v dočasnej štátnej službe</a:t>
            </a:r>
            <a:r>
              <a:rPr lang="sk-SK" sz="1800"/>
              <a:t>, ak tento zákon alebo osobitné predpisy neustanovujú inak. </a:t>
            </a:r>
          </a:p>
          <a:p>
            <a:pPr>
              <a:lnSpc>
                <a:spcPct val="80000"/>
              </a:lnSpc>
              <a:buFontTx/>
              <a:buNone/>
            </a:pPr>
            <a:endParaRPr lang="sk-SK" sz="1800"/>
          </a:p>
          <a:p>
            <a:pPr>
              <a:lnSpc>
                <a:spcPct val="80000"/>
              </a:lnSpc>
              <a:buFontTx/>
              <a:buNone/>
            </a:pPr>
            <a:r>
              <a:rPr lang="sk-SK" sz="1800"/>
              <a:t>     Do maximálnej doby služby sa započítava čas trvania dočasnej štátnej služby podľa tohto zákona a čas trvania služobného pomeru podľa predchádzajúcich právnych predpisov, ak tento zákon neustanovuje inak.</a:t>
            </a:r>
            <a:br>
              <a:rPr lang="sk-SK" sz="1800"/>
            </a:br>
            <a:endParaRPr lang="sk-SK" sz="1800"/>
          </a:p>
          <a:p>
            <a:pPr>
              <a:lnSpc>
                <a:spcPct val="80000"/>
              </a:lnSpc>
              <a:buFontTx/>
              <a:buNone/>
            </a:pPr>
            <a:r>
              <a:rPr lang="sk-SK" sz="1800"/>
              <a:t/>
            </a:r>
            <a:br>
              <a:rPr lang="sk-SK" sz="1800"/>
            </a:br>
            <a:r>
              <a:rPr lang="sk-SK" sz="1800">
                <a:solidFill>
                  <a:srgbClr val="FF3300"/>
                </a:solidFill>
              </a:rPr>
              <a:t>Doby výsluhy v hodnosti a maximálne doby služby sú ustanovené </a:t>
            </a:r>
          </a:p>
          <a:p>
            <a:pPr>
              <a:lnSpc>
                <a:spcPct val="80000"/>
              </a:lnSpc>
              <a:buFontTx/>
              <a:buNone/>
            </a:pPr>
            <a:r>
              <a:rPr lang="sk-SK" sz="1800">
                <a:solidFill>
                  <a:srgbClr val="FF3300"/>
                </a:solidFill>
              </a:rPr>
              <a:t>      v prílohe č. 1,k zákonu,  ak sa ďalej neustanovuje inak.</a:t>
            </a:r>
            <a:br>
              <a:rPr lang="sk-SK" sz="1800">
                <a:solidFill>
                  <a:srgbClr val="FF3300"/>
                </a:solidFill>
              </a:rPr>
            </a:br>
            <a:endParaRPr lang="sk-SK" sz="1800">
              <a:solidFill>
                <a:srgbClr val="FF3300"/>
              </a:solidFill>
            </a:endParaRPr>
          </a:p>
          <a:p>
            <a:pPr>
              <a:lnSpc>
                <a:spcPct val="80000"/>
              </a:lnSpc>
              <a:buFontTx/>
              <a:buNone/>
            </a:pPr>
            <a:r>
              <a:rPr lang="sk-SK" sz="1800"/>
              <a:t/>
            </a:r>
            <a:br>
              <a:rPr lang="sk-SK" sz="1800"/>
            </a:br>
            <a:r>
              <a:rPr lang="sk-SK" sz="1800"/>
              <a:t>Doby výsluhy v hodnosti a maximálne doby služby pre PfV ustanovených do </a:t>
            </a:r>
            <a:r>
              <a:rPr lang="sk-SK" sz="1800">
                <a:solidFill>
                  <a:srgbClr val="003399"/>
                </a:solidFill>
              </a:rPr>
              <a:t>funkcie pilot, letovod, letovod lietadla navigátor, palubný radista, palubný operátor, palubný technik, padákový odborník letectva a v štátnej správe na úseku leteckej prevádzky</a:t>
            </a:r>
            <a:r>
              <a:rPr lang="sk-SK" sz="1800"/>
              <a:t> </a:t>
            </a:r>
            <a:r>
              <a:rPr lang="sk-SK" sz="1800">
                <a:solidFill>
                  <a:srgbClr val="FF3300"/>
                </a:solidFill>
              </a:rPr>
              <a:t>ustanoví služobný predpis, ktorý vydá minister.</a:t>
            </a:r>
            <a:br>
              <a:rPr lang="sk-SK" sz="1800">
                <a:solidFill>
                  <a:srgbClr val="FF3300"/>
                </a:solidFill>
              </a:rPr>
            </a:br>
            <a:r>
              <a:rPr lang="sk-SK" sz="1800"/>
              <a:t/>
            </a:r>
            <a:br>
              <a:rPr lang="sk-SK" sz="1800"/>
            </a:br>
            <a:endParaRPr lang="sk-SK"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457200" y="0"/>
            <a:ext cx="8229600" cy="115888"/>
          </a:xfrm>
        </p:spPr>
        <p:txBody>
          <a:bodyPr/>
          <a:lstStyle/>
          <a:p>
            <a:endParaRPr lang="hu-HU" sz="4000"/>
          </a:p>
        </p:txBody>
      </p:sp>
      <p:sp>
        <p:nvSpPr>
          <p:cNvPr id="238595" name="Rectangle 3"/>
          <p:cNvSpPr>
            <a:spLocks noGrp="1" noChangeArrowheads="1"/>
          </p:cNvSpPr>
          <p:nvPr>
            <p:ph type="body" idx="1"/>
          </p:nvPr>
        </p:nvSpPr>
        <p:spPr>
          <a:xfrm>
            <a:off x="179388" y="188913"/>
            <a:ext cx="8785225" cy="6669087"/>
          </a:xfrm>
        </p:spPr>
        <p:txBody>
          <a:bodyPr/>
          <a:lstStyle/>
          <a:p>
            <a:pPr marL="176213" indent="0">
              <a:lnSpc>
                <a:spcPct val="90000"/>
              </a:lnSpc>
              <a:buFontTx/>
              <a:buNone/>
            </a:pPr>
            <a:r>
              <a:rPr lang="sk-SK" sz="2400"/>
              <a:t>Pri vymenovaní PfV v dočasnej štátnej službe do hodnosti </a:t>
            </a:r>
            <a:r>
              <a:rPr lang="sk-SK" sz="2400">
                <a:solidFill>
                  <a:srgbClr val="003399"/>
                </a:solidFill>
              </a:rPr>
              <a:t>podpráporčík</a:t>
            </a:r>
            <a:r>
              <a:rPr lang="sk-SK" sz="2400"/>
              <a:t>a alebo pri povýšení PfV sa čas trvania dočasnej štátnej služby zmení na čas do uplynutia doby výsluhy v hodnosti, ak tento zákon alebo osobitné predpisy neustanovujú inak.</a:t>
            </a:r>
            <a:br>
              <a:rPr lang="sk-SK" sz="2400"/>
            </a:br>
            <a:r>
              <a:rPr lang="sk-SK" sz="2400"/>
              <a:t/>
            </a:r>
            <a:br>
              <a:rPr lang="sk-SK" sz="2400"/>
            </a:br>
            <a:r>
              <a:rPr lang="sk-SK" sz="2400"/>
              <a:t>Čas trvania dočasnej štátnej služby PfV, sa s jeho písomným súhlasom a podľa rozhodnutia vedúceho služobného úradu zmení na dohodnutú dobu, najdlhšie však do uplynutia maximálnej doby služby, ak</a:t>
            </a:r>
            <a:br>
              <a:rPr lang="sk-SK" sz="2400"/>
            </a:br>
            <a:r>
              <a:rPr lang="sk-SK" sz="2400"/>
              <a:t/>
            </a:r>
            <a:br>
              <a:rPr lang="sk-SK" sz="2400"/>
            </a:br>
            <a:r>
              <a:rPr lang="sk-SK" sz="2400"/>
              <a:t>a) nebude po uplynutí doby výsluhy v hodnosti vymenovaný do hodnosti alebo povýšený a bude zaradený do programu udržiavania, </a:t>
            </a:r>
            <a:br>
              <a:rPr lang="sk-SK" sz="2400"/>
            </a:br>
            <a:endParaRPr lang="sk-SK" sz="2400"/>
          </a:p>
          <a:p>
            <a:pPr marL="176213" indent="0">
              <a:lnSpc>
                <a:spcPct val="90000"/>
              </a:lnSpc>
              <a:buFontTx/>
              <a:buNone/>
            </a:pPr>
            <a:r>
              <a:rPr lang="sk-SK" sz="2400"/>
              <a:t>b) je ustanovený do funkcie plánovanej pre vojenského vrcholového športovca.</a:t>
            </a:r>
            <a:br>
              <a:rPr lang="sk-SK" sz="2400"/>
            </a:br>
            <a:r>
              <a:rPr lang="sk-SK" sz="2400"/>
              <a:t/>
            </a:r>
            <a:br>
              <a:rPr lang="sk-SK" sz="2400"/>
            </a:br>
            <a:endParaRPr lang="sk-SK"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468313" y="0"/>
            <a:ext cx="8229600" cy="69850"/>
          </a:xfrm>
        </p:spPr>
        <p:txBody>
          <a:bodyPr/>
          <a:lstStyle/>
          <a:p>
            <a:endParaRPr lang="hu-HU" sz="4000"/>
          </a:p>
        </p:txBody>
      </p:sp>
      <p:sp>
        <p:nvSpPr>
          <p:cNvPr id="239619" name="Rectangle 3"/>
          <p:cNvSpPr>
            <a:spLocks noGrp="1" noChangeArrowheads="1"/>
          </p:cNvSpPr>
          <p:nvPr>
            <p:ph type="body" idx="1"/>
          </p:nvPr>
        </p:nvSpPr>
        <p:spPr>
          <a:xfrm>
            <a:off x="179388" y="260350"/>
            <a:ext cx="8713787" cy="6597650"/>
          </a:xfrm>
        </p:spPr>
        <p:txBody>
          <a:bodyPr/>
          <a:lstStyle/>
          <a:p>
            <a:pPr>
              <a:lnSpc>
                <a:spcPct val="90000"/>
              </a:lnSpc>
              <a:buFontTx/>
              <a:buNone/>
            </a:pPr>
            <a:r>
              <a:rPr lang="sk-SK" sz="2400"/>
              <a:t>    Čas trvania dočasnej štátnej služby PfV sa s jeho súhlasom a podľa rozhodnutia vedúceho služobného úradu zmení na dohodnutú dobu, </a:t>
            </a:r>
            <a:r>
              <a:rPr lang="sk-SK" sz="2400">
                <a:solidFill>
                  <a:srgbClr val="FF3300"/>
                </a:solidFill>
              </a:rPr>
              <a:t>najdlhšie však do dosiahnutia 55 rokov veku</a:t>
            </a:r>
            <a:r>
              <a:rPr lang="sk-SK" sz="2400"/>
              <a:t>, ak tento zákon neustanovuje inak, ak je</a:t>
            </a:r>
            <a:br>
              <a:rPr lang="sk-SK" sz="2400"/>
            </a:br>
            <a:r>
              <a:rPr lang="sk-SK" sz="2400"/>
              <a:t/>
            </a:r>
            <a:br>
              <a:rPr lang="sk-SK" sz="2400"/>
            </a:br>
            <a:r>
              <a:rPr lang="sk-SK" sz="2400"/>
              <a:t>a) dočasne vyčlenený   </a:t>
            </a:r>
            <a:r>
              <a:rPr lang="sk-SK" sz="1200"/>
              <a:t>(VOS VSS),</a:t>
            </a:r>
            <a:r>
              <a:rPr lang="sk-SK" sz="2400"/>
              <a:t> </a:t>
            </a:r>
            <a:br>
              <a:rPr lang="sk-SK" sz="2400"/>
            </a:br>
            <a:r>
              <a:rPr lang="sk-SK" sz="2400"/>
              <a:t>b) ustanovený do funkcie na </a:t>
            </a:r>
            <a:r>
              <a:rPr lang="sk-SK" sz="2400">
                <a:solidFill>
                  <a:srgbClr val="FF3300"/>
                </a:solidFill>
              </a:rPr>
              <a:t>inšpekcii ministra</a:t>
            </a:r>
            <a:r>
              <a:rPr lang="sk-SK" sz="2400"/>
              <a:t>, v štátnej správe na úseku </a:t>
            </a:r>
            <a:r>
              <a:rPr lang="sk-SK" sz="2400">
                <a:solidFill>
                  <a:srgbClr val="FF3300"/>
                </a:solidFill>
              </a:rPr>
              <a:t>leteckej prevádzky</a:t>
            </a:r>
            <a:r>
              <a:rPr lang="sk-SK" sz="2400"/>
              <a:t>, v </a:t>
            </a:r>
            <a:r>
              <a:rPr lang="sk-SK" sz="2400">
                <a:solidFill>
                  <a:srgbClr val="FF3300"/>
                </a:solidFill>
              </a:rPr>
              <a:t>právnej službe</a:t>
            </a:r>
            <a:r>
              <a:rPr lang="sk-SK" sz="2400"/>
              <a:t> alebo vo </a:t>
            </a:r>
            <a:r>
              <a:rPr lang="sk-SK" sz="2400">
                <a:solidFill>
                  <a:srgbClr val="FF3300"/>
                </a:solidFill>
              </a:rPr>
              <a:t>vojenskom zdravotníctve</a:t>
            </a:r>
            <a:r>
              <a:rPr lang="sk-SK" sz="2400"/>
              <a:t>, </a:t>
            </a:r>
            <a:br>
              <a:rPr lang="sk-SK" sz="2400"/>
            </a:br>
            <a:r>
              <a:rPr lang="sk-SK" sz="2400"/>
              <a:t>c) ustanovený do funkcie </a:t>
            </a:r>
            <a:r>
              <a:rPr lang="sk-SK" sz="2400">
                <a:solidFill>
                  <a:srgbClr val="FF3300"/>
                </a:solidFill>
              </a:rPr>
              <a:t>vojenského duchovného</a:t>
            </a:r>
            <a:r>
              <a:rPr lang="sk-SK" sz="2400"/>
              <a:t>, </a:t>
            </a:r>
            <a:r>
              <a:rPr lang="sk-SK" sz="2400">
                <a:solidFill>
                  <a:srgbClr val="FF3300"/>
                </a:solidFill>
              </a:rPr>
              <a:t>vojenského športového</a:t>
            </a:r>
            <a:r>
              <a:rPr lang="sk-SK" sz="2400"/>
              <a:t> </a:t>
            </a:r>
            <a:r>
              <a:rPr lang="sk-SK" sz="2400">
                <a:solidFill>
                  <a:srgbClr val="FF3300"/>
                </a:solidFill>
              </a:rPr>
              <a:t>trénera</a:t>
            </a:r>
            <a:r>
              <a:rPr lang="sk-SK" sz="2400"/>
              <a:t> alebo </a:t>
            </a:r>
            <a:r>
              <a:rPr lang="sk-SK" sz="2400">
                <a:solidFill>
                  <a:srgbClr val="FF3300"/>
                </a:solidFill>
              </a:rPr>
              <a:t>vojenského hudobníka, </a:t>
            </a:r>
            <a:br>
              <a:rPr lang="sk-SK" sz="2400">
                <a:solidFill>
                  <a:srgbClr val="FF3300"/>
                </a:solidFill>
              </a:rPr>
            </a:br>
            <a:r>
              <a:rPr lang="sk-SK" sz="2400"/>
              <a:t>d) je ustanovený do funkcie </a:t>
            </a:r>
            <a:r>
              <a:rPr lang="sk-SK" sz="2400">
                <a:solidFill>
                  <a:srgbClr val="FF3300"/>
                </a:solidFill>
              </a:rPr>
              <a:t>pilot, letovod, letovod lietadla navigátor, palubný radista, palubný operátor, palubný technik alebo padákový odborník letectva</a:t>
            </a:r>
            <a:r>
              <a:rPr lang="sk-SK" sz="2400"/>
              <a:t>, </a:t>
            </a:r>
            <a:br>
              <a:rPr lang="sk-SK" sz="2400"/>
            </a:br>
            <a:r>
              <a:rPr lang="sk-SK" sz="2400"/>
              <a:t>e) </a:t>
            </a:r>
            <a:r>
              <a:rPr lang="sk-SK" sz="2400">
                <a:solidFill>
                  <a:srgbClr val="FF3300"/>
                </a:solidFill>
                <a:effectLst>
                  <a:outerShdw blurRad="38100" dist="38100" dir="2700000" algn="tl">
                    <a:srgbClr val="C0C0C0"/>
                  </a:outerShdw>
                </a:effectLst>
              </a:rPr>
              <a:t>v generálskej hodnosti</a:t>
            </a:r>
            <a:r>
              <a:rPr lang="sk-SK" sz="2400"/>
              <a:t>.</a:t>
            </a:r>
            <a:br>
              <a:rPr lang="sk-SK" sz="2400"/>
            </a:br>
            <a:r>
              <a:rPr lang="sk-SK" sz="2400"/>
              <a:t/>
            </a:r>
            <a:br>
              <a:rPr lang="sk-SK" sz="2400"/>
            </a:br>
            <a:endParaRPr lang="sk-SK" sz="24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468313" y="0"/>
            <a:ext cx="8229600" cy="115888"/>
          </a:xfrm>
        </p:spPr>
        <p:txBody>
          <a:bodyPr/>
          <a:lstStyle/>
          <a:p>
            <a:endParaRPr lang="hu-HU" sz="4000"/>
          </a:p>
        </p:txBody>
      </p:sp>
      <p:sp>
        <p:nvSpPr>
          <p:cNvPr id="240643" name="Rectangle 3"/>
          <p:cNvSpPr>
            <a:spLocks noGrp="1" noChangeArrowheads="1"/>
          </p:cNvSpPr>
          <p:nvPr>
            <p:ph type="body" idx="1"/>
          </p:nvPr>
        </p:nvSpPr>
        <p:spPr>
          <a:xfrm>
            <a:off x="0" y="260350"/>
            <a:ext cx="8964613" cy="6597650"/>
          </a:xfrm>
        </p:spPr>
        <p:txBody>
          <a:bodyPr/>
          <a:lstStyle/>
          <a:p>
            <a:pPr>
              <a:lnSpc>
                <a:spcPct val="90000"/>
              </a:lnSpc>
              <a:buFontTx/>
              <a:buNone/>
            </a:pPr>
            <a:r>
              <a:rPr lang="sk-SK" sz="2400"/>
              <a:t>    Čas trvania dočasnej štátnej služby PfV vymenovaného do funkcie prokurátora vojenskej prokuratúry, sudcu vojenského súdu a </a:t>
            </a:r>
            <a:r>
              <a:rPr lang="sk-SK" sz="2400">
                <a:solidFill>
                  <a:srgbClr val="003399"/>
                </a:solidFill>
              </a:rPr>
              <a:t>náčelníka generálneho štábu</a:t>
            </a:r>
            <a:r>
              <a:rPr lang="sk-SK" sz="2400"/>
              <a:t> sa riadi podľa osobitných predpisov.</a:t>
            </a:r>
            <a:br>
              <a:rPr lang="sk-SK" sz="2400"/>
            </a:br>
            <a:r>
              <a:rPr lang="sk-SK" sz="2400"/>
              <a:t>Na zmenu času trvania dočasnej štátnej služby </a:t>
            </a:r>
            <a:r>
              <a:rPr lang="sk-SK" sz="2400">
                <a:solidFill>
                  <a:srgbClr val="003399"/>
                </a:solidFill>
              </a:rPr>
              <a:t>vojenského duchovného  sa vyžaduje vyjadrenie príslušnej cirkevnej autority.</a:t>
            </a:r>
            <a:br>
              <a:rPr lang="sk-SK" sz="2400">
                <a:solidFill>
                  <a:srgbClr val="003399"/>
                </a:solidFill>
              </a:rPr>
            </a:br>
            <a:r>
              <a:rPr lang="sk-SK" sz="2400"/>
              <a:t/>
            </a:r>
            <a:br>
              <a:rPr lang="sk-SK" sz="2400"/>
            </a:br>
            <a:r>
              <a:rPr lang="sk-SK" sz="2400"/>
              <a:t>PfV v hodnosti brigádny </a:t>
            </a:r>
            <a:r>
              <a:rPr lang="sk-SK" sz="2400">
                <a:solidFill>
                  <a:srgbClr val="FF3300"/>
                </a:solidFill>
              </a:rPr>
              <a:t>generál</a:t>
            </a:r>
            <a:r>
              <a:rPr lang="sk-SK" sz="2400"/>
              <a:t>, generálmajor a generálporučík môže zotrvať v dočasnej štátnej službe do dosiahnutia </a:t>
            </a:r>
            <a:r>
              <a:rPr lang="sk-SK" sz="2400">
                <a:solidFill>
                  <a:srgbClr val="FF3300"/>
                </a:solidFill>
              </a:rPr>
              <a:t>57 rokov veku.</a:t>
            </a:r>
            <a:r>
              <a:rPr lang="sk-SK" sz="2400"/>
              <a:t/>
            </a:r>
            <a:br>
              <a:rPr lang="sk-SK" sz="2400"/>
            </a:br>
            <a:r>
              <a:rPr lang="sk-SK" sz="2400"/>
              <a:t/>
            </a:r>
            <a:br>
              <a:rPr lang="sk-SK" sz="2400"/>
            </a:br>
            <a:r>
              <a:rPr lang="sk-SK" sz="2400" u="sng">
                <a:solidFill>
                  <a:srgbClr val="FF3300"/>
                </a:solidFill>
                <a:effectLst>
                  <a:outerShdw blurRad="38100" dist="38100" dir="2700000" algn="tl">
                    <a:srgbClr val="C0C0C0"/>
                  </a:outerShdw>
                </a:effectLst>
              </a:rPr>
              <a:t>Výnimku na zotrvanie v dočasnej štátnej službe pre PfV po dosiahnutí 55 rokov veku môže povoliť minister.</a:t>
            </a:r>
            <a:br>
              <a:rPr lang="sk-SK" sz="2400" u="sng">
                <a:solidFill>
                  <a:srgbClr val="FF3300"/>
                </a:solidFill>
                <a:effectLst>
                  <a:outerShdw blurRad="38100" dist="38100" dir="2700000" algn="tl">
                    <a:srgbClr val="C0C0C0"/>
                  </a:outerShdw>
                </a:effectLst>
              </a:rPr>
            </a:br>
            <a:r>
              <a:rPr lang="sk-SK" sz="2400"/>
              <a:t/>
            </a:r>
            <a:br>
              <a:rPr lang="sk-SK" sz="2400"/>
            </a:br>
            <a:r>
              <a:rPr lang="sk-SK" sz="2400"/>
              <a:t/>
            </a:r>
            <a:br>
              <a:rPr lang="sk-SK" sz="2400"/>
            </a:br>
            <a:r>
              <a:rPr lang="sk-SK" sz="2400"/>
              <a:t>Kritériá na povolenie výnimky ustanoví minister služobným predpisom.</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457200" y="0"/>
            <a:ext cx="8229600" cy="115888"/>
          </a:xfrm>
        </p:spPr>
        <p:txBody>
          <a:bodyPr/>
          <a:lstStyle/>
          <a:p>
            <a:endParaRPr lang="hu-HU" sz="4000"/>
          </a:p>
        </p:txBody>
      </p:sp>
      <p:sp>
        <p:nvSpPr>
          <p:cNvPr id="241667" name="Rectangle 3"/>
          <p:cNvSpPr>
            <a:spLocks noGrp="1" noChangeArrowheads="1"/>
          </p:cNvSpPr>
          <p:nvPr>
            <p:ph type="body" idx="1"/>
          </p:nvPr>
        </p:nvSpPr>
        <p:spPr>
          <a:xfrm>
            <a:off x="179388" y="260350"/>
            <a:ext cx="8785225" cy="6408738"/>
          </a:xfrm>
        </p:spPr>
        <p:txBody>
          <a:bodyPr/>
          <a:lstStyle/>
          <a:p>
            <a:pPr marL="93663" indent="0">
              <a:lnSpc>
                <a:spcPct val="80000"/>
              </a:lnSpc>
              <a:buFontTx/>
              <a:buNone/>
            </a:pPr>
            <a:r>
              <a:rPr lang="sk-SK" sz="1800"/>
              <a:t>Za </a:t>
            </a:r>
            <a:r>
              <a:rPr lang="sk-SK" sz="1800">
                <a:solidFill>
                  <a:srgbClr val="FF3300"/>
                </a:solidFill>
              </a:rPr>
              <a:t>program udržiavania</a:t>
            </a:r>
            <a:r>
              <a:rPr lang="sk-SK" sz="1800"/>
              <a:t> sa na účely tohto zákona považuje </a:t>
            </a:r>
            <a:r>
              <a:rPr lang="sk-SK" sz="1800">
                <a:solidFill>
                  <a:srgbClr val="003399"/>
                </a:solidFill>
              </a:rPr>
              <a:t>ponechanie PfV s jeho písomným súhlasom v dočasnej štátnej službe nad dobu výsluhy v dosiahnutej hodnosti</a:t>
            </a:r>
            <a:r>
              <a:rPr lang="sk-SK" sz="1800"/>
              <a:t> s možnosťou opakovaného zaradenia do programu udržiavania, </a:t>
            </a:r>
            <a:r>
              <a:rPr lang="sk-SK" sz="1800">
                <a:solidFill>
                  <a:srgbClr val="003399"/>
                </a:solidFill>
              </a:rPr>
              <a:t>najdlhšie však do uplynutia maximálnej doby služby.</a:t>
            </a:r>
            <a:br>
              <a:rPr lang="sk-SK" sz="1800">
                <a:solidFill>
                  <a:srgbClr val="003399"/>
                </a:solidFill>
              </a:rPr>
            </a:br>
            <a:r>
              <a:rPr lang="sk-SK" sz="1800"/>
              <a:t/>
            </a:r>
            <a:br>
              <a:rPr lang="sk-SK" sz="1800"/>
            </a:br>
            <a:r>
              <a:rPr lang="sk-SK" sz="1800">
                <a:solidFill>
                  <a:srgbClr val="FF3300"/>
                </a:solidFill>
              </a:rPr>
              <a:t>Do programu udržiavania možno na základe konkurenčného výberu zaradiť PfV, ak</a:t>
            </a:r>
            <a:r>
              <a:rPr lang="sk-SK" sz="1800"/>
              <a:t>:</a:t>
            </a:r>
            <a:br>
              <a:rPr lang="sk-SK" sz="1800"/>
            </a:br>
            <a:r>
              <a:rPr lang="sk-SK" sz="1800"/>
              <a:t/>
            </a:r>
            <a:br>
              <a:rPr lang="sk-SK" sz="1800"/>
            </a:br>
            <a:r>
              <a:rPr lang="sk-SK" sz="1800"/>
              <a:t>a) </a:t>
            </a:r>
            <a:r>
              <a:rPr lang="sk-SK" sz="1800">
                <a:solidFill>
                  <a:srgbClr val="003399"/>
                </a:solidFill>
              </a:rPr>
              <a:t>je nedostatok PfV</a:t>
            </a:r>
            <a:r>
              <a:rPr lang="sk-SK" sz="1800"/>
              <a:t> vo funkciách s príslušnou vojenskou odbornosťou a funkciu nemožno obsadiť na základe výsledkov konkurenčného výberu alebo</a:t>
            </a:r>
            <a:br>
              <a:rPr lang="sk-SK" sz="1800"/>
            </a:br>
            <a:endParaRPr lang="sk-SK" sz="1800"/>
          </a:p>
          <a:p>
            <a:pPr marL="93663" indent="0">
              <a:lnSpc>
                <a:spcPct val="80000"/>
              </a:lnSpc>
              <a:buFontTx/>
              <a:buNone/>
            </a:pPr>
            <a:r>
              <a:rPr lang="sk-SK" sz="1800"/>
              <a:t>b) </a:t>
            </a:r>
            <a:r>
              <a:rPr lang="sk-SK" sz="1800">
                <a:solidFill>
                  <a:srgbClr val="003399"/>
                </a:solidFill>
              </a:rPr>
              <a:t>doplňovanie ozbrojených síl nezodpovedá potrebám ozbrojených síl</a:t>
            </a:r>
            <a:r>
              <a:rPr lang="sk-SK" sz="1800"/>
              <a:t>.</a:t>
            </a:r>
            <a:br>
              <a:rPr lang="sk-SK" sz="1800"/>
            </a:br>
            <a:r>
              <a:rPr lang="sk-SK" sz="1800"/>
              <a:t/>
            </a:r>
            <a:br>
              <a:rPr lang="sk-SK" sz="1800"/>
            </a:br>
            <a:r>
              <a:rPr lang="sk-SK" sz="1800"/>
              <a:t> Do programu udržiavania možno zaradiť aj PfV, ktorý dosiahol hodnosť štábny nadrotmajster alebo nadpráporčík.</a:t>
            </a:r>
            <a:br>
              <a:rPr lang="sk-SK" sz="1800"/>
            </a:br>
            <a:r>
              <a:rPr lang="sk-SK" sz="1800"/>
              <a:t/>
            </a:r>
            <a:br>
              <a:rPr lang="sk-SK" sz="1800"/>
            </a:br>
            <a:r>
              <a:rPr lang="sk-SK" sz="1800">
                <a:solidFill>
                  <a:srgbClr val="003399"/>
                </a:solidFill>
              </a:rPr>
              <a:t>Do programu udržiavania sa nezaraďuje</a:t>
            </a:r>
            <a:r>
              <a:rPr lang="sk-SK" sz="1800"/>
              <a:t/>
            </a:r>
            <a:br>
              <a:rPr lang="sk-SK" sz="1800"/>
            </a:br>
            <a:r>
              <a:rPr lang="sk-SK" sz="1800"/>
              <a:t/>
            </a:r>
            <a:br>
              <a:rPr lang="sk-SK" sz="1800"/>
            </a:br>
            <a:r>
              <a:rPr lang="sk-SK" sz="1600">
                <a:solidFill>
                  <a:srgbClr val="003399"/>
                </a:solidFill>
              </a:rPr>
              <a:t>a)</a:t>
            </a:r>
            <a:r>
              <a:rPr lang="sk-SK" sz="1600"/>
              <a:t> PfV, ktorý bol dočasne vyčlenený  (VOS,VP), </a:t>
            </a:r>
          </a:p>
          <a:p>
            <a:pPr marL="93663" indent="0">
              <a:lnSpc>
                <a:spcPct val="80000"/>
              </a:lnSpc>
              <a:buFontTx/>
              <a:buNone/>
            </a:pPr>
            <a:r>
              <a:rPr lang="sk-SK" sz="1600">
                <a:solidFill>
                  <a:srgbClr val="003399"/>
                </a:solidFill>
              </a:rPr>
              <a:t>alebo</a:t>
            </a:r>
            <a:br>
              <a:rPr lang="sk-SK" sz="1600">
                <a:solidFill>
                  <a:srgbClr val="003399"/>
                </a:solidFill>
              </a:rPr>
            </a:br>
            <a:r>
              <a:rPr lang="sk-SK" sz="1600">
                <a:solidFill>
                  <a:srgbClr val="003399"/>
                </a:solidFill>
              </a:rPr>
              <a:t>b)</a:t>
            </a:r>
            <a:r>
              <a:rPr lang="sk-SK" sz="1600"/>
              <a:t> PfV, ktorý je ustanovený do funkcie</a:t>
            </a:r>
            <a:br>
              <a:rPr lang="sk-SK" sz="1600"/>
            </a:br>
            <a:r>
              <a:rPr lang="sk-SK" sz="1200">
                <a:solidFill>
                  <a:srgbClr val="003399"/>
                </a:solidFill>
              </a:rPr>
              <a:t>1</a:t>
            </a:r>
            <a:r>
              <a:rPr lang="sk-SK" sz="1200"/>
              <a:t>. na inšpekcii ministra, v štátnej správe na úseku leteckej prevádzky, v právnej službe alebo vo vojenskom zdravotníctve, </a:t>
            </a:r>
            <a:br>
              <a:rPr lang="sk-SK" sz="1200"/>
            </a:br>
            <a:r>
              <a:rPr lang="sk-SK" sz="1200">
                <a:solidFill>
                  <a:srgbClr val="003399"/>
                </a:solidFill>
              </a:rPr>
              <a:t>2</a:t>
            </a:r>
            <a:r>
              <a:rPr lang="sk-SK" sz="1200"/>
              <a:t>. vojenského duchovného, vojenského vrcholového športovca, vojenského športového trénera alebo vojenského hudobníka, </a:t>
            </a:r>
            <a:br>
              <a:rPr lang="sk-SK" sz="1200"/>
            </a:br>
            <a:r>
              <a:rPr lang="sk-SK" sz="1200">
                <a:solidFill>
                  <a:srgbClr val="003399"/>
                </a:solidFill>
              </a:rPr>
              <a:t>3</a:t>
            </a:r>
            <a:r>
              <a:rPr lang="sk-SK" sz="1200"/>
              <a:t>. pilot, letovod, letovod lietadla navigátor, palubný technik, palubný radista alebo palubný operátor, padákový odborník letectva.</a:t>
            </a:r>
            <a:br>
              <a:rPr lang="sk-SK" sz="1200"/>
            </a:br>
            <a:r>
              <a:rPr lang="sk-SK" sz="1800"/>
              <a:t/>
            </a:r>
            <a:br>
              <a:rPr lang="sk-SK" sz="1800"/>
            </a:br>
            <a:endParaRPr lang="sk-SK" sz="1800"/>
          </a:p>
          <a:p>
            <a:pPr marL="93663" indent="0">
              <a:lnSpc>
                <a:spcPct val="80000"/>
              </a:lnSpc>
              <a:buFontTx/>
              <a:buNone/>
            </a:pPr>
            <a:r>
              <a:rPr lang="sk-SK" sz="1800"/>
              <a:t>Do programu udržiavania sa nezaraďuje ani PfV, ktorý je vymenovaný do funkcie prokurátora a právneho čakateľa vojenskej prokuratúry a sudcu a justičného čakateľa vojenského súdu.</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457200" y="0"/>
            <a:ext cx="8229600" cy="69850"/>
          </a:xfrm>
        </p:spPr>
        <p:txBody>
          <a:bodyPr/>
          <a:lstStyle/>
          <a:p>
            <a:endParaRPr lang="hu-HU" sz="4000"/>
          </a:p>
        </p:txBody>
      </p:sp>
      <p:sp>
        <p:nvSpPr>
          <p:cNvPr id="242691" name="Rectangle 3"/>
          <p:cNvSpPr>
            <a:spLocks noGrp="1" noChangeArrowheads="1"/>
          </p:cNvSpPr>
          <p:nvPr>
            <p:ph type="body" idx="1"/>
          </p:nvPr>
        </p:nvSpPr>
        <p:spPr>
          <a:xfrm>
            <a:off x="179388" y="260350"/>
            <a:ext cx="8785225" cy="6408738"/>
          </a:xfrm>
        </p:spPr>
        <p:txBody>
          <a:bodyPr/>
          <a:lstStyle/>
          <a:p>
            <a:pPr>
              <a:buFontTx/>
              <a:buNone/>
            </a:pPr>
            <a:r>
              <a:rPr lang="sk-SK" sz="2000"/>
              <a:t>Kvalifikačné predpoklady na výkon štátnej služby</a:t>
            </a:r>
            <a:br>
              <a:rPr lang="sk-SK" sz="2000"/>
            </a:br>
            <a:r>
              <a:rPr lang="sk-SK" b="1"/>
              <a:t/>
            </a:r>
            <a:br>
              <a:rPr lang="sk-SK" b="1"/>
            </a:br>
            <a:endParaRPr lang="sk-SK"/>
          </a:p>
          <a:p>
            <a:pPr>
              <a:buFontTx/>
              <a:buNone/>
            </a:pPr>
            <a:r>
              <a:rPr lang="sk-SK"/>
              <a:t/>
            </a:r>
            <a:br>
              <a:rPr lang="sk-SK"/>
            </a:br>
            <a:r>
              <a:rPr lang="sk-SK">
                <a:solidFill>
                  <a:srgbClr val="003399"/>
                </a:solidFill>
              </a:rPr>
              <a:t>Kvalifikačnými predpokladmi na výkon štátnej služby sú</a:t>
            </a:r>
            <a:br>
              <a:rPr lang="sk-SK">
                <a:solidFill>
                  <a:srgbClr val="003399"/>
                </a:solidFill>
              </a:rPr>
            </a:br>
            <a:r>
              <a:rPr lang="sk-SK"/>
              <a:t/>
            </a:r>
            <a:br>
              <a:rPr lang="sk-SK"/>
            </a:br>
            <a:r>
              <a:rPr lang="sk-SK"/>
              <a:t>a) </a:t>
            </a:r>
            <a:r>
              <a:rPr lang="sk-SK">
                <a:solidFill>
                  <a:srgbClr val="FF3300"/>
                </a:solidFill>
              </a:rPr>
              <a:t>vzdelanie</a:t>
            </a:r>
            <a:r>
              <a:rPr lang="sk-SK"/>
              <a:t>, </a:t>
            </a:r>
          </a:p>
          <a:p>
            <a:pPr>
              <a:buFontTx/>
              <a:buNone/>
            </a:pPr>
            <a:r>
              <a:rPr lang="sk-SK"/>
              <a:t/>
            </a:r>
            <a:br>
              <a:rPr lang="sk-SK"/>
            </a:br>
            <a:r>
              <a:rPr lang="sk-SK"/>
              <a:t>b) </a:t>
            </a:r>
            <a:r>
              <a:rPr lang="sk-SK">
                <a:solidFill>
                  <a:srgbClr val="FF3300"/>
                </a:solidFill>
              </a:rPr>
              <a:t>osobitné predpoklady</a:t>
            </a:r>
            <a:r>
              <a:rPr lang="sk-SK"/>
              <a:t> na výkon funkcie a na hodnosť.</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457200" y="188913"/>
            <a:ext cx="8229600" cy="71437"/>
          </a:xfrm>
        </p:spPr>
        <p:txBody>
          <a:bodyPr/>
          <a:lstStyle/>
          <a:p>
            <a:endParaRPr lang="hu-HU" sz="4000"/>
          </a:p>
        </p:txBody>
      </p:sp>
      <p:sp>
        <p:nvSpPr>
          <p:cNvPr id="243715" name="Rectangle 3"/>
          <p:cNvSpPr>
            <a:spLocks noGrp="1" noChangeArrowheads="1"/>
          </p:cNvSpPr>
          <p:nvPr>
            <p:ph type="body" idx="1"/>
          </p:nvPr>
        </p:nvSpPr>
        <p:spPr>
          <a:xfrm>
            <a:off x="179388" y="404813"/>
            <a:ext cx="8785225" cy="6337300"/>
          </a:xfrm>
        </p:spPr>
        <p:txBody>
          <a:bodyPr/>
          <a:lstStyle/>
          <a:p>
            <a:pPr marL="249238" indent="-73025">
              <a:lnSpc>
                <a:spcPct val="80000"/>
              </a:lnSpc>
              <a:buFontTx/>
              <a:buNone/>
            </a:pPr>
            <a:r>
              <a:rPr lang="sk-SK" sz="1800"/>
              <a:t> </a:t>
            </a:r>
            <a:r>
              <a:rPr lang="sk-SK" sz="1600">
                <a:solidFill>
                  <a:srgbClr val="003399"/>
                </a:solidFill>
              </a:rPr>
              <a:t>Podmienku vzdelania na výkon prípravnej štátnej služby spĺňa občan, ak získal</a:t>
            </a:r>
            <a:r>
              <a:rPr lang="sk-SK" sz="1800">
                <a:solidFill>
                  <a:srgbClr val="003399"/>
                </a:solidFill>
              </a:rPr>
              <a:t/>
            </a:r>
            <a:br>
              <a:rPr lang="sk-SK" sz="1800">
                <a:solidFill>
                  <a:srgbClr val="003399"/>
                </a:solidFill>
              </a:rPr>
            </a:br>
            <a:r>
              <a:rPr lang="sk-SK" sz="1800">
                <a:solidFill>
                  <a:srgbClr val="003399"/>
                </a:solidFill>
              </a:rPr>
              <a:t/>
            </a:r>
            <a:br>
              <a:rPr lang="sk-SK" sz="1800">
                <a:solidFill>
                  <a:srgbClr val="003399"/>
                </a:solidFill>
              </a:rPr>
            </a:br>
            <a:r>
              <a:rPr lang="sk-SK" sz="2000">
                <a:solidFill>
                  <a:srgbClr val="003399"/>
                </a:solidFill>
              </a:rPr>
              <a:t>a)</a:t>
            </a:r>
            <a:r>
              <a:rPr lang="sk-SK" sz="2000"/>
              <a:t> </a:t>
            </a:r>
            <a:r>
              <a:rPr lang="sk-SK" sz="2000">
                <a:solidFill>
                  <a:srgbClr val="003399"/>
                </a:solidFill>
              </a:rPr>
              <a:t>stredné odborné vzdelanie</a:t>
            </a:r>
            <a:r>
              <a:rPr lang="sk-SK" sz="2000"/>
              <a:t> a bude pripravovaný pre hodnostný zbor mužstva a poddôstojníkov,</a:t>
            </a:r>
          </a:p>
          <a:p>
            <a:pPr marL="249238" indent="-73025">
              <a:lnSpc>
                <a:spcPct val="60000"/>
              </a:lnSpc>
              <a:buFontTx/>
              <a:buNone/>
            </a:pPr>
            <a:r>
              <a:rPr lang="sk-SK" sz="2000"/>
              <a:t> </a:t>
            </a:r>
            <a:br>
              <a:rPr lang="sk-SK" sz="2000"/>
            </a:br>
            <a:r>
              <a:rPr lang="sk-SK" sz="2000">
                <a:solidFill>
                  <a:srgbClr val="003399"/>
                </a:solidFill>
              </a:rPr>
              <a:t>b</a:t>
            </a:r>
            <a:r>
              <a:rPr lang="sk-SK" sz="2000"/>
              <a:t>) </a:t>
            </a:r>
            <a:r>
              <a:rPr lang="sk-SK" sz="2000">
                <a:solidFill>
                  <a:srgbClr val="003399"/>
                </a:solidFill>
              </a:rPr>
              <a:t>úplné stredné vzdelanie</a:t>
            </a:r>
            <a:r>
              <a:rPr lang="sk-SK" sz="2000"/>
              <a:t>, úplné stredné odborné vzdelanie alebo vyššie odborné vzdelanie a bude pripravovaný pre hodnostný zbor dôstojníkov na vojenskej vysokej škole </a:t>
            </a:r>
          </a:p>
          <a:p>
            <a:pPr marL="249238" indent="-73025">
              <a:lnSpc>
                <a:spcPct val="80000"/>
              </a:lnSpc>
              <a:buFontTx/>
              <a:buNone/>
            </a:pPr>
            <a:r>
              <a:rPr lang="sk-SK" sz="2000"/>
              <a:t> alebo</a:t>
            </a:r>
            <a:br>
              <a:rPr lang="sk-SK" sz="2000"/>
            </a:br>
            <a:r>
              <a:rPr lang="sk-SK" sz="2000">
                <a:solidFill>
                  <a:srgbClr val="003399"/>
                </a:solidFill>
              </a:rPr>
              <a:t>c)</a:t>
            </a:r>
            <a:r>
              <a:rPr lang="sk-SK" sz="2000"/>
              <a:t> </a:t>
            </a:r>
            <a:r>
              <a:rPr lang="sk-SK" sz="2000">
                <a:solidFill>
                  <a:srgbClr val="003399"/>
                </a:solidFill>
              </a:rPr>
              <a:t>vysokoškolské vzdelanie</a:t>
            </a:r>
            <a:r>
              <a:rPr lang="sk-SK" sz="2000"/>
              <a:t> a bude pripravovaný pre hodnostný zbor dôstojníkov</a:t>
            </a:r>
            <a:r>
              <a:rPr lang="sk-SK" sz="1800"/>
              <a:t>.</a:t>
            </a:r>
            <a:br>
              <a:rPr lang="sk-SK" sz="1800"/>
            </a:br>
            <a:endParaRPr lang="sk-SK" sz="1800"/>
          </a:p>
          <a:p>
            <a:pPr marL="249238" indent="-73025">
              <a:lnSpc>
                <a:spcPct val="80000"/>
              </a:lnSpc>
              <a:buFontTx/>
              <a:buNone/>
            </a:pPr>
            <a:r>
              <a:rPr lang="sk-SK" sz="1800"/>
              <a:t/>
            </a:r>
            <a:br>
              <a:rPr lang="sk-SK" sz="1800"/>
            </a:br>
            <a:r>
              <a:rPr lang="sk-SK" sz="1600">
                <a:solidFill>
                  <a:srgbClr val="003399"/>
                </a:solidFill>
              </a:rPr>
              <a:t>Podmienku vzdelania na výkon dočasnej štátnej služby spĺňa PfV v hodnosti</a:t>
            </a:r>
            <a:br>
              <a:rPr lang="sk-SK" sz="1600">
                <a:solidFill>
                  <a:srgbClr val="003399"/>
                </a:solidFill>
              </a:rPr>
            </a:br>
            <a:r>
              <a:rPr lang="sk-SK" sz="1800">
                <a:solidFill>
                  <a:srgbClr val="003399"/>
                </a:solidFill>
              </a:rPr>
              <a:t/>
            </a:r>
            <a:br>
              <a:rPr lang="sk-SK" sz="1800">
                <a:solidFill>
                  <a:srgbClr val="003399"/>
                </a:solidFill>
              </a:rPr>
            </a:br>
            <a:r>
              <a:rPr lang="sk-SK" sz="2000">
                <a:solidFill>
                  <a:srgbClr val="003399"/>
                </a:solidFill>
              </a:rPr>
              <a:t>a)</a:t>
            </a:r>
            <a:r>
              <a:rPr lang="sk-SK" sz="2000"/>
              <a:t> vojak 2. stupňa, slobodník a desiatnik, ak získal stredné </a:t>
            </a:r>
            <a:r>
              <a:rPr lang="sk-SK" sz="2000">
                <a:solidFill>
                  <a:srgbClr val="003399"/>
                </a:solidFill>
              </a:rPr>
              <a:t>odborné vzdelanie, </a:t>
            </a:r>
          </a:p>
          <a:p>
            <a:pPr marL="249238" indent="-73025">
              <a:lnSpc>
                <a:spcPct val="60000"/>
              </a:lnSpc>
              <a:buFontTx/>
              <a:buNone/>
            </a:pPr>
            <a:r>
              <a:rPr lang="sk-SK" sz="2000"/>
              <a:t/>
            </a:r>
            <a:br>
              <a:rPr lang="sk-SK" sz="2000"/>
            </a:br>
            <a:r>
              <a:rPr lang="sk-SK" sz="2000">
                <a:solidFill>
                  <a:srgbClr val="003399"/>
                </a:solidFill>
              </a:rPr>
              <a:t>b)</a:t>
            </a:r>
            <a:r>
              <a:rPr lang="sk-SK" sz="2000"/>
              <a:t> čatár, rotný, rotmajster, nadrotmajster, štábny nadrotmajster, podpráporčík, práporčík a nadpráporčík, ak získal úplné stredné vzdelanie, úplné stredné odborné </a:t>
            </a:r>
            <a:r>
              <a:rPr lang="sk-SK" sz="2000">
                <a:solidFill>
                  <a:srgbClr val="003399"/>
                </a:solidFill>
              </a:rPr>
              <a:t>vzdelanie alebo vyššie odborné vzdelanie,</a:t>
            </a:r>
          </a:p>
          <a:p>
            <a:pPr marL="249238" indent="-73025">
              <a:lnSpc>
                <a:spcPct val="70000"/>
              </a:lnSpc>
              <a:buFontTx/>
              <a:buNone/>
            </a:pPr>
            <a:r>
              <a:rPr lang="sk-SK" sz="2000"/>
              <a:t> </a:t>
            </a:r>
            <a:br>
              <a:rPr lang="sk-SK" sz="2000"/>
            </a:br>
            <a:r>
              <a:rPr lang="sk-SK" sz="2000">
                <a:solidFill>
                  <a:srgbClr val="003399"/>
                </a:solidFill>
              </a:rPr>
              <a:t>c)</a:t>
            </a:r>
            <a:r>
              <a:rPr lang="sk-SK" sz="2000"/>
              <a:t> poručík, nadporučík, kapitán, major, podplukovník, plukovník, brigádny generál, generálmajor, generálporučík a generál, ak získal </a:t>
            </a:r>
            <a:r>
              <a:rPr lang="sk-SK" sz="2000">
                <a:solidFill>
                  <a:srgbClr val="003399"/>
                </a:solidFill>
              </a:rPr>
              <a:t>vysokoškolské vzdelanie.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457200" y="115888"/>
            <a:ext cx="8229600" cy="73025"/>
          </a:xfrm>
        </p:spPr>
        <p:txBody>
          <a:bodyPr/>
          <a:lstStyle/>
          <a:p>
            <a:endParaRPr lang="hu-HU" sz="4000"/>
          </a:p>
        </p:txBody>
      </p:sp>
      <p:sp>
        <p:nvSpPr>
          <p:cNvPr id="244739" name="Rectangle 3"/>
          <p:cNvSpPr>
            <a:spLocks noGrp="1" noChangeArrowheads="1"/>
          </p:cNvSpPr>
          <p:nvPr>
            <p:ph type="body" idx="1"/>
          </p:nvPr>
        </p:nvSpPr>
        <p:spPr>
          <a:xfrm>
            <a:off x="179388" y="260350"/>
            <a:ext cx="8713787" cy="6408738"/>
          </a:xfrm>
        </p:spPr>
        <p:txBody>
          <a:bodyPr/>
          <a:lstStyle/>
          <a:p>
            <a:pPr marL="93663" indent="-93663">
              <a:lnSpc>
                <a:spcPct val="80000"/>
              </a:lnSpc>
              <a:buFontTx/>
              <a:buNone/>
            </a:pPr>
            <a:r>
              <a:rPr lang="sk-SK" sz="1800"/>
              <a:t> </a:t>
            </a:r>
            <a:r>
              <a:rPr lang="sk-SK" sz="1800">
                <a:solidFill>
                  <a:srgbClr val="003399"/>
                </a:solidFill>
              </a:rPr>
              <a:t>Osobitné predpoklady na výkon funkcie a na hodnosť sú na účely tohto zákona</a:t>
            </a:r>
            <a:br>
              <a:rPr lang="sk-SK" sz="1800">
                <a:solidFill>
                  <a:srgbClr val="003399"/>
                </a:solidFill>
              </a:rPr>
            </a:br>
            <a:r>
              <a:rPr lang="sk-SK" sz="1800"/>
              <a:t/>
            </a:r>
            <a:br>
              <a:rPr lang="sk-SK" sz="1800"/>
            </a:br>
            <a:r>
              <a:rPr lang="sk-SK" sz="1800">
                <a:solidFill>
                  <a:srgbClr val="FF3300"/>
                </a:solidFill>
              </a:rPr>
              <a:t>a) osobitný kvalifikačný predpoklad na funkciu, </a:t>
            </a:r>
            <a:br>
              <a:rPr lang="sk-SK" sz="1800">
                <a:solidFill>
                  <a:srgbClr val="FF3300"/>
                </a:solidFill>
              </a:rPr>
            </a:br>
            <a:r>
              <a:rPr lang="sk-SK" sz="1800">
                <a:solidFill>
                  <a:srgbClr val="FF3300"/>
                </a:solidFill>
              </a:rPr>
              <a:t>b) odborné predpoklady na hodnosť, </a:t>
            </a:r>
            <a:br>
              <a:rPr lang="sk-SK" sz="1800">
                <a:solidFill>
                  <a:srgbClr val="FF3300"/>
                </a:solidFill>
              </a:rPr>
            </a:br>
            <a:r>
              <a:rPr lang="sk-SK" sz="1800">
                <a:solidFill>
                  <a:srgbClr val="FF3300"/>
                </a:solidFill>
              </a:rPr>
              <a:t>c) stupeň znalosti cudzieho jazyka na funkciu</a:t>
            </a:r>
            <a:r>
              <a:rPr lang="sk-SK" sz="1800"/>
              <a:t>.</a:t>
            </a:r>
            <a:br>
              <a:rPr lang="sk-SK" sz="1800"/>
            </a:br>
            <a:r>
              <a:rPr lang="sk-SK" sz="1800"/>
              <a:t/>
            </a:r>
            <a:br>
              <a:rPr lang="sk-SK" sz="1800"/>
            </a:br>
            <a:endParaRPr lang="sk-SK" sz="1800"/>
          </a:p>
          <a:p>
            <a:pPr marL="93663" indent="-93663">
              <a:lnSpc>
                <a:spcPct val="80000"/>
              </a:lnSpc>
              <a:buFontTx/>
              <a:buNone/>
            </a:pPr>
            <a:r>
              <a:rPr lang="sk-SK" sz="1800">
                <a:solidFill>
                  <a:srgbClr val="003399"/>
                </a:solidFill>
              </a:rPr>
              <a:t>Osobitné predpoklady získava profesionálny vojak</a:t>
            </a:r>
            <a:br>
              <a:rPr lang="sk-SK" sz="1800">
                <a:solidFill>
                  <a:srgbClr val="003399"/>
                </a:solidFill>
              </a:rPr>
            </a:br>
            <a:r>
              <a:rPr lang="sk-SK" sz="1800"/>
              <a:t/>
            </a:r>
            <a:br>
              <a:rPr lang="sk-SK" sz="1800"/>
            </a:br>
            <a:r>
              <a:rPr lang="sk-SK" sz="1800"/>
              <a:t>a) </a:t>
            </a:r>
            <a:r>
              <a:rPr lang="sk-SK" sz="1800">
                <a:solidFill>
                  <a:srgbClr val="FF3300"/>
                </a:solidFill>
              </a:rPr>
              <a:t>bezprostredne po vymenovaní alebo prijatí do dočasnej štátnej služby</a:t>
            </a:r>
            <a:r>
              <a:rPr lang="sk-SK" sz="1800"/>
              <a:t/>
            </a:r>
            <a:br>
              <a:rPr lang="sk-SK" sz="1800"/>
            </a:br>
            <a:r>
              <a:rPr lang="sk-SK" sz="1800"/>
              <a:t>1. v odbornom výcviku jednotlivca, </a:t>
            </a:r>
            <a:br>
              <a:rPr lang="sk-SK" sz="1800"/>
            </a:br>
            <a:r>
              <a:rPr lang="sk-SK" sz="1800"/>
              <a:t>2. vo vstupnom odbornom dôstojníckom kurze, </a:t>
            </a:r>
            <a:br>
              <a:rPr lang="sk-SK" sz="1800"/>
            </a:br>
            <a:endParaRPr lang="sk-SK" sz="1800"/>
          </a:p>
          <a:p>
            <a:pPr marL="93663" indent="-93663">
              <a:lnSpc>
                <a:spcPct val="80000"/>
              </a:lnSpc>
              <a:buFontTx/>
              <a:buNone/>
            </a:pPr>
            <a:r>
              <a:rPr lang="sk-SK" sz="1800"/>
              <a:t>  b) </a:t>
            </a:r>
            <a:r>
              <a:rPr lang="sk-SK" sz="1800">
                <a:solidFill>
                  <a:srgbClr val="FF3300"/>
                </a:solidFill>
              </a:rPr>
              <a:t>počas trvania dočasnej štátnej služby v</a:t>
            </a:r>
            <a:r>
              <a:rPr lang="sk-SK" sz="1800"/>
              <a:t/>
            </a:r>
            <a:br>
              <a:rPr lang="sk-SK" sz="1800"/>
            </a:br>
            <a:r>
              <a:rPr lang="sk-SK" sz="1800"/>
              <a:t>1. kariérových kurzoch na hodnosť, </a:t>
            </a:r>
            <a:br>
              <a:rPr lang="sk-SK" sz="1800"/>
            </a:br>
            <a:r>
              <a:rPr lang="sk-SK" sz="1800"/>
              <a:t>2. odborných kurzoch na funkciu.</a:t>
            </a:r>
            <a:br>
              <a:rPr lang="sk-SK" sz="1800"/>
            </a:br>
            <a:r>
              <a:rPr lang="sk-SK" sz="1800"/>
              <a:t/>
            </a:r>
            <a:br>
              <a:rPr lang="sk-SK" sz="1800"/>
            </a:br>
            <a:endParaRPr lang="sk-SK" sz="1800"/>
          </a:p>
          <a:p>
            <a:pPr marL="93663" indent="-93663">
              <a:lnSpc>
                <a:spcPct val="80000"/>
              </a:lnSpc>
              <a:buFontTx/>
              <a:buNone/>
            </a:pPr>
            <a:r>
              <a:rPr lang="sk-SK" sz="1800">
                <a:solidFill>
                  <a:srgbClr val="003399"/>
                </a:solidFill>
              </a:rPr>
              <a:t> Kariérovým kurzom na hodnosť</a:t>
            </a:r>
            <a:r>
              <a:rPr lang="sk-SK" sz="1800"/>
              <a:t> sa na účely tohto zákona rozumie </a:t>
            </a:r>
            <a:r>
              <a:rPr lang="sk-SK" sz="1800">
                <a:solidFill>
                  <a:srgbClr val="003399"/>
                </a:solidFill>
              </a:rPr>
              <a:t>získavanie odborných predpokladov na vymenovanie do hodnosti alebo na povýšenie</a:t>
            </a:r>
            <a:r>
              <a:rPr lang="sk-SK" sz="1800"/>
              <a:t>.</a:t>
            </a:r>
            <a:br>
              <a:rPr lang="sk-SK" sz="1800"/>
            </a:br>
            <a:r>
              <a:rPr lang="sk-SK" sz="1800"/>
              <a:t/>
            </a:r>
            <a:br>
              <a:rPr lang="sk-SK" sz="1800"/>
            </a:br>
            <a:r>
              <a:rPr lang="sk-SK" sz="1800"/>
              <a:t>Do kurzu na základe potrieb ozbrojených síl alebo výsledkov konkurenčného výberu vysiela PfV vedúci služobného úradu.</a:t>
            </a:r>
            <a:br>
              <a:rPr lang="sk-SK" sz="1800"/>
            </a:br>
            <a:r>
              <a:rPr lang="sk-SK" sz="1800"/>
              <a:t/>
            </a:r>
            <a:br>
              <a:rPr lang="sk-SK" sz="1800"/>
            </a:br>
            <a:r>
              <a:rPr lang="sk-SK" sz="1800"/>
              <a:t>PfV môže byť vyslaný do kariérového kurzu na hodnosť alebo odborného kurzu na funkciu, ak spĺňa predpoklady ustanovené osobitným predpisom na funkciu, do ktorej má byť ustanovený.</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457200" y="0"/>
            <a:ext cx="8229600" cy="115888"/>
          </a:xfrm>
        </p:spPr>
        <p:txBody>
          <a:bodyPr/>
          <a:lstStyle/>
          <a:p>
            <a:endParaRPr lang="hu-HU" sz="4000"/>
          </a:p>
        </p:txBody>
      </p:sp>
      <p:sp>
        <p:nvSpPr>
          <p:cNvPr id="245763" name="Rectangle 3"/>
          <p:cNvSpPr>
            <a:spLocks noGrp="1" noChangeArrowheads="1"/>
          </p:cNvSpPr>
          <p:nvPr>
            <p:ph type="body" idx="1"/>
          </p:nvPr>
        </p:nvSpPr>
        <p:spPr>
          <a:xfrm>
            <a:off x="179388" y="188913"/>
            <a:ext cx="8785225" cy="6480175"/>
          </a:xfrm>
        </p:spPr>
        <p:txBody>
          <a:bodyPr/>
          <a:lstStyle/>
          <a:p>
            <a:pPr>
              <a:buFontTx/>
              <a:buNone/>
            </a:pPr>
            <a:r>
              <a:rPr lang="sk-SK" sz="2800"/>
              <a:t>   </a:t>
            </a:r>
          </a:p>
          <a:p>
            <a:pPr>
              <a:buFontTx/>
              <a:buNone/>
            </a:pPr>
            <a:r>
              <a:rPr lang="sk-SK" sz="2800"/>
              <a:t> </a:t>
            </a:r>
            <a:r>
              <a:rPr lang="sk-SK" sz="2800">
                <a:cs typeface="Arial" charset="0"/>
              </a:rPr>
              <a:t>► </a:t>
            </a:r>
            <a:r>
              <a:rPr lang="sk-SK" sz="2800"/>
              <a:t>Požadované </a:t>
            </a:r>
            <a:r>
              <a:rPr lang="sk-SK" sz="2800">
                <a:solidFill>
                  <a:srgbClr val="003399"/>
                </a:solidFill>
              </a:rPr>
              <a:t>druhy stredoškolského vzdelania</a:t>
            </a:r>
            <a:r>
              <a:rPr lang="sk-SK" sz="2800"/>
              <a:t>, študijné odbory a stupne vysokoškolského vzdelania na výkon dočasnej štátnej služby podľa tohto zákona </a:t>
            </a:r>
            <a:r>
              <a:rPr lang="sk-SK" sz="2800">
                <a:solidFill>
                  <a:srgbClr val="003399"/>
                </a:solidFill>
              </a:rPr>
              <a:t>ustanoví všeobecne záväzný</a:t>
            </a:r>
            <a:r>
              <a:rPr lang="sk-SK" sz="2800"/>
              <a:t> právny predpis, ktorý vydá ministerstvo.</a:t>
            </a:r>
            <a:br>
              <a:rPr lang="sk-SK" sz="2800"/>
            </a:br>
            <a:r>
              <a:rPr lang="sk-SK" sz="2800"/>
              <a:t/>
            </a:r>
            <a:br>
              <a:rPr lang="sk-SK" sz="2800"/>
            </a:br>
            <a:r>
              <a:rPr lang="sk-SK" sz="2800">
                <a:cs typeface="Arial" charset="0"/>
              </a:rPr>
              <a:t>► </a:t>
            </a:r>
            <a:r>
              <a:rPr lang="sk-SK" sz="2800">
                <a:solidFill>
                  <a:srgbClr val="003399"/>
                </a:solidFill>
              </a:rPr>
              <a:t>Osobitné kvalifikačné predpoklady na funkciu</a:t>
            </a:r>
            <a:r>
              <a:rPr lang="sk-SK" sz="2800"/>
              <a:t> a odborné predpoklady </a:t>
            </a:r>
            <a:r>
              <a:rPr lang="sk-SK" sz="2800">
                <a:solidFill>
                  <a:srgbClr val="003399"/>
                </a:solidFill>
              </a:rPr>
              <a:t>na hodnosť</a:t>
            </a:r>
            <a:r>
              <a:rPr lang="sk-SK" sz="2800"/>
              <a:t>, spôsob ich získavania, stupne znalosti cudzieho jazyka na funkcie a podmienky uznávania osobitných predpokladov na výkon funkcie a na hodnosť dosiahnuté </a:t>
            </a:r>
            <a:r>
              <a:rPr lang="sk-SK" sz="2800">
                <a:solidFill>
                  <a:srgbClr val="003399"/>
                </a:solidFill>
              </a:rPr>
              <a:t>pred účinnosťou tohto zákona ustanoví služobný predpis, ktorý vydá minister.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flipV="1">
            <a:off x="457200" y="0"/>
            <a:ext cx="8229600" cy="69850"/>
          </a:xfrm>
        </p:spPr>
        <p:txBody>
          <a:bodyPr/>
          <a:lstStyle/>
          <a:p>
            <a:endParaRPr lang="hu-HU" sz="4000"/>
          </a:p>
        </p:txBody>
      </p:sp>
      <p:sp>
        <p:nvSpPr>
          <p:cNvPr id="202755" name="Rectangle 3"/>
          <p:cNvSpPr>
            <a:spLocks noGrp="1" noChangeArrowheads="1"/>
          </p:cNvSpPr>
          <p:nvPr>
            <p:ph type="body" idx="1"/>
          </p:nvPr>
        </p:nvSpPr>
        <p:spPr>
          <a:xfrm>
            <a:off x="179388" y="333375"/>
            <a:ext cx="8713787" cy="6335713"/>
          </a:xfrm>
        </p:spPr>
        <p:txBody>
          <a:bodyPr/>
          <a:lstStyle/>
          <a:p>
            <a:pPr>
              <a:buFontTx/>
              <a:buNone/>
            </a:pPr>
            <a:r>
              <a:rPr lang="sk-SK" b="1"/>
              <a:t>Štátna služba</a:t>
            </a:r>
            <a:endParaRPr lang="sk-SK"/>
          </a:p>
          <a:p>
            <a:pPr>
              <a:buFontTx/>
              <a:buNone/>
            </a:pPr>
            <a:r>
              <a:rPr lang="sk-SK"/>
              <a:t/>
            </a:r>
            <a:br>
              <a:rPr lang="sk-SK"/>
            </a:br>
            <a:r>
              <a:rPr lang="sk-SK"/>
              <a:t>Štátnu službu vykonáva PfV v ozbrojených silách Slovenskej republiky, ak zákon o štátnej službe PfV alebo osobitné predpisy neustanovujú inak.</a:t>
            </a:r>
            <a:br>
              <a:rPr lang="sk-SK"/>
            </a:br>
            <a:r>
              <a:rPr lang="sk-SK"/>
              <a:t/>
            </a:r>
            <a:br>
              <a:rPr lang="sk-SK"/>
            </a:br>
            <a:r>
              <a:rPr lang="sk-SK"/>
              <a:t>Štátna služba podľa tohto zákona sa vykonáva v služobnom pomere v :</a:t>
            </a:r>
          </a:p>
          <a:p>
            <a:r>
              <a:rPr lang="sk-SK">
                <a:solidFill>
                  <a:srgbClr val="FF3300"/>
                </a:solidFill>
              </a:rPr>
              <a:t>prípravnej štátnej službe</a:t>
            </a:r>
            <a:r>
              <a:rPr lang="sk-SK"/>
              <a:t> </a:t>
            </a:r>
          </a:p>
          <a:p>
            <a:pPr>
              <a:buFontTx/>
              <a:buNone/>
            </a:pPr>
            <a:r>
              <a:rPr lang="sk-SK">
                <a:solidFill>
                  <a:srgbClr val="FF3300"/>
                </a:solidFill>
              </a:rPr>
              <a:t>alebo </a:t>
            </a:r>
          </a:p>
          <a:p>
            <a:r>
              <a:rPr lang="sk-SK">
                <a:solidFill>
                  <a:srgbClr val="FF3300"/>
                </a:solidFill>
              </a:rPr>
              <a:t> dočasnej štátnej službe</a:t>
            </a:r>
            <a:r>
              <a:rPr lang="sk-SK"/>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395288" y="188913"/>
            <a:ext cx="8229600" cy="144462"/>
          </a:xfrm>
        </p:spPr>
        <p:txBody>
          <a:bodyPr/>
          <a:lstStyle/>
          <a:p>
            <a:endParaRPr lang="hu-HU" sz="4000"/>
          </a:p>
        </p:txBody>
      </p:sp>
      <p:sp>
        <p:nvSpPr>
          <p:cNvPr id="203779" name="Rectangle 3"/>
          <p:cNvSpPr>
            <a:spLocks noGrp="1" noChangeArrowheads="1"/>
          </p:cNvSpPr>
          <p:nvPr>
            <p:ph type="body" idx="1"/>
          </p:nvPr>
        </p:nvSpPr>
        <p:spPr>
          <a:xfrm>
            <a:off x="179388" y="188913"/>
            <a:ext cx="8534400" cy="6335712"/>
          </a:xfrm>
        </p:spPr>
        <p:txBody>
          <a:bodyPr/>
          <a:lstStyle/>
          <a:p>
            <a:pPr>
              <a:lnSpc>
                <a:spcPct val="80000"/>
              </a:lnSpc>
              <a:buFontTx/>
              <a:buNone/>
            </a:pPr>
            <a:r>
              <a:rPr lang="sk-SK" sz="1400" b="1"/>
              <a:t/>
            </a:r>
            <a:br>
              <a:rPr lang="sk-SK" sz="1400" b="1"/>
            </a:br>
            <a:r>
              <a:rPr lang="sk-SK" sz="1400" b="1">
                <a:solidFill>
                  <a:srgbClr val="FF3300"/>
                </a:solidFill>
              </a:rPr>
              <a:t>Zásada rovnakého zaobchádzania</a:t>
            </a:r>
            <a:endParaRPr lang="sk-SK" sz="1400">
              <a:solidFill>
                <a:srgbClr val="FF3300"/>
              </a:solidFill>
            </a:endParaRPr>
          </a:p>
          <a:p>
            <a:pPr>
              <a:lnSpc>
                <a:spcPct val="80000"/>
              </a:lnSpc>
            </a:pPr>
            <a:endParaRPr lang="sk-SK" sz="1400"/>
          </a:p>
          <a:p>
            <a:pPr>
              <a:lnSpc>
                <a:spcPct val="80000"/>
              </a:lnSpc>
              <a:buFontTx/>
              <a:buNone/>
            </a:pPr>
            <a:r>
              <a:rPr lang="sk-SK" sz="1800"/>
              <a:t>           </a:t>
            </a:r>
            <a:r>
              <a:rPr lang="sk-SK" sz="2000"/>
              <a:t>pri vstupe do štátnej služby </a:t>
            </a:r>
          </a:p>
          <a:p>
            <a:pPr>
              <a:lnSpc>
                <a:spcPct val="80000"/>
              </a:lnSpc>
              <a:buFontTx/>
              <a:buNone/>
            </a:pPr>
            <a:r>
              <a:rPr lang="sk-SK" sz="2000"/>
              <a:t>          pri vykonávaní štátnej služby</a:t>
            </a:r>
          </a:p>
          <a:p>
            <a:pPr>
              <a:lnSpc>
                <a:spcPct val="80000"/>
              </a:lnSpc>
              <a:buFontTx/>
              <a:buNone/>
            </a:pPr>
            <a:r>
              <a:rPr lang="sk-SK" sz="2000"/>
              <a:t>          zákaz diskriminácie</a:t>
            </a:r>
            <a:br>
              <a:rPr lang="sk-SK" sz="2000"/>
            </a:br>
            <a:r>
              <a:rPr lang="sk-SK" sz="2000"/>
              <a:t>     dobré mravy </a:t>
            </a:r>
          </a:p>
          <a:p>
            <a:pPr>
              <a:lnSpc>
                <a:spcPct val="80000"/>
              </a:lnSpc>
              <a:buFontTx/>
              <a:buNone/>
            </a:pPr>
            <a:r>
              <a:rPr lang="sk-SK" sz="2000"/>
              <a:t>Právo na súdnu ochranu svojich práv</a:t>
            </a:r>
          </a:p>
          <a:p>
            <a:pPr>
              <a:lnSpc>
                <a:spcPct val="80000"/>
              </a:lnSpc>
              <a:buFontTx/>
              <a:buNone/>
            </a:pPr>
            <a:endParaRPr lang="sk-SK" sz="2000"/>
          </a:p>
          <a:p>
            <a:pPr>
              <a:lnSpc>
                <a:spcPct val="80000"/>
              </a:lnSpc>
              <a:buFontTx/>
              <a:buNone/>
            </a:pPr>
            <a:r>
              <a:rPr lang="sk-SK" sz="2000"/>
              <a:t>     </a:t>
            </a:r>
            <a:r>
              <a:rPr lang="sk-SK" sz="2000">
                <a:solidFill>
                  <a:srgbClr val="FF3300"/>
                </a:solidFill>
              </a:rPr>
              <a:t>Nikto nesmie tieto práva a povinnosti zneužívať na škodu druhého.</a:t>
            </a:r>
            <a:r>
              <a:rPr lang="sk-SK" sz="2000"/>
              <a:t> </a:t>
            </a:r>
          </a:p>
          <a:p>
            <a:pPr>
              <a:lnSpc>
                <a:spcPct val="80000"/>
              </a:lnSpc>
              <a:buFontTx/>
              <a:buNone/>
            </a:pPr>
            <a:endParaRPr lang="sk-SK" sz="2000"/>
          </a:p>
          <a:p>
            <a:pPr>
              <a:lnSpc>
                <a:spcPct val="80000"/>
              </a:lnSpc>
              <a:buFontTx/>
              <a:buNone/>
            </a:pPr>
            <a:r>
              <a:rPr lang="sk-SK" sz="2000"/>
              <a:t>     </a:t>
            </a:r>
            <a:r>
              <a:rPr lang="sk-SK" sz="2000">
                <a:solidFill>
                  <a:srgbClr val="003399"/>
                </a:solidFill>
              </a:rPr>
              <a:t>Nesmie byť v súvislosti s výkonom štátnej služby prenasledovaný ani inak postihovaný za to, že podá na vedúceho služobného úradu, veliteľa alebo na iného profesionálneho vojaka sťažnosť, žalobu alebo návrh na začatie trestného stíhania.</a:t>
            </a:r>
            <a:br>
              <a:rPr lang="sk-SK" sz="2000">
                <a:solidFill>
                  <a:srgbClr val="003399"/>
                </a:solidFill>
              </a:rPr>
            </a:br>
            <a:r>
              <a:rPr lang="sk-SK" sz="2000"/>
              <a:t/>
            </a:r>
            <a:br>
              <a:rPr lang="sk-SK" sz="2000"/>
            </a:br>
            <a:r>
              <a:rPr lang="sk-SK" sz="2000"/>
              <a:t/>
            </a:r>
            <a:br>
              <a:rPr lang="sk-SK" sz="2000"/>
            </a:br>
            <a:endParaRPr lang="sk-SK" sz="2000"/>
          </a:p>
          <a:p>
            <a:pPr>
              <a:lnSpc>
                <a:spcPct val="80000"/>
              </a:lnSpc>
              <a:buFontTx/>
              <a:buNone/>
            </a:pPr>
            <a:r>
              <a:rPr lang="sk-SK" sz="2000"/>
              <a:t> Vedúci služobného úradu alebo veliteľ </a:t>
            </a:r>
            <a:r>
              <a:rPr lang="sk-SK" sz="2000">
                <a:solidFill>
                  <a:srgbClr val="FF3300"/>
                </a:solidFill>
              </a:rPr>
              <a:t>nesmie</a:t>
            </a:r>
            <a:r>
              <a:rPr lang="sk-SK" sz="2000"/>
              <a:t> PfV</a:t>
            </a:r>
          </a:p>
          <a:p>
            <a:pPr>
              <a:lnSpc>
                <a:spcPct val="80000"/>
              </a:lnSpc>
              <a:buFontTx/>
              <a:buNone/>
            </a:pPr>
            <a:r>
              <a:rPr lang="sk-SK" sz="2000"/>
              <a:t> </a:t>
            </a:r>
            <a:r>
              <a:rPr lang="sk-SK" sz="2000">
                <a:solidFill>
                  <a:srgbClr val="FF3300"/>
                </a:solidFill>
              </a:rPr>
              <a:t>postihovať </a:t>
            </a:r>
            <a:r>
              <a:rPr lang="sk-SK" sz="2000"/>
              <a:t>alebo </a:t>
            </a:r>
            <a:r>
              <a:rPr lang="sk-SK" sz="2000">
                <a:solidFill>
                  <a:srgbClr val="FF3300"/>
                </a:solidFill>
              </a:rPr>
              <a:t>znevýhodňovať</a:t>
            </a:r>
            <a:r>
              <a:rPr lang="sk-SK" sz="2000"/>
              <a:t> </a:t>
            </a:r>
            <a:r>
              <a:rPr lang="sk-SK" sz="2000">
                <a:solidFill>
                  <a:srgbClr val="003399"/>
                </a:solidFill>
              </a:rPr>
              <a:t>preto, že PfV</a:t>
            </a:r>
          </a:p>
          <a:p>
            <a:pPr>
              <a:lnSpc>
                <a:spcPct val="80000"/>
              </a:lnSpc>
              <a:buFontTx/>
              <a:buNone/>
            </a:pPr>
            <a:r>
              <a:rPr lang="sk-SK" sz="2000"/>
              <a:t> </a:t>
            </a:r>
            <a:r>
              <a:rPr lang="sk-SK" sz="2000">
                <a:solidFill>
                  <a:srgbClr val="FF3300"/>
                </a:solidFill>
              </a:rPr>
              <a:t>uplatňuje svoje práva vyplývajúce zo štátnej služby</a:t>
            </a:r>
            <a:r>
              <a:rPr lang="sk-SK" sz="2000"/>
              <a:t>.</a:t>
            </a:r>
            <a:br>
              <a:rPr lang="sk-SK" sz="2000"/>
            </a:br>
            <a:r>
              <a:rPr lang="sk-SK" sz="2000"/>
              <a:t/>
            </a:r>
            <a:br>
              <a:rPr lang="sk-SK" sz="2000"/>
            </a:br>
            <a:endParaRPr lang="sk-SK"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4" name="Rectangle 4"/>
          <p:cNvSpPr>
            <a:spLocks noGrp="1" noChangeArrowheads="1"/>
          </p:cNvSpPr>
          <p:nvPr>
            <p:ph type="title" idx="4294967295"/>
          </p:nvPr>
        </p:nvSpPr>
        <p:spPr>
          <a:xfrm>
            <a:off x="250825" y="188913"/>
            <a:ext cx="8893175" cy="6669087"/>
          </a:xfrm>
        </p:spPr>
        <p:txBody>
          <a:bodyPr/>
          <a:lstStyle/>
          <a:p>
            <a:pPr algn="l"/>
            <a:r>
              <a:rPr lang="sk-SK" sz="1600" b="1"/>
              <a:t>Hlavný služobný úrad pre štátnu službu profesionálnych vojakov</a:t>
            </a:r>
            <a:r>
              <a:rPr lang="sk-SK" sz="1600"/>
              <a:t/>
            </a:r>
            <a:br>
              <a:rPr lang="sk-SK" sz="1600"/>
            </a:br>
            <a:r>
              <a:rPr lang="sk-SK" sz="1600"/>
              <a:t/>
            </a:r>
            <a:br>
              <a:rPr lang="sk-SK" sz="1600"/>
            </a:br>
            <a:r>
              <a:rPr lang="sk-SK" sz="1600">
                <a:solidFill>
                  <a:srgbClr val="FF3300"/>
                </a:solidFill>
              </a:rPr>
              <a:t>Ministerstvo obrany je hlavným služobným úradom pre štátnu službu PfV</a:t>
            </a:r>
            <a:br>
              <a:rPr lang="sk-SK" sz="1600">
                <a:solidFill>
                  <a:srgbClr val="FF3300"/>
                </a:solidFill>
              </a:rPr>
            </a:br>
            <a:r>
              <a:rPr lang="sk-SK" sz="1600"/>
              <a:t/>
            </a:r>
            <a:br>
              <a:rPr lang="sk-SK" sz="1600"/>
            </a:br>
            <a:r>
              <a:rPr lang="sk-SK" sz="1600">
                <a:solidFill>
                  <a:srgbClr val="003399"/>
                </a:solidFill>
              </a:rPr>
              <a:t>Hlavný úrad</a:t>
            </a:r>
            <a:br>
              <a:rPr lang="sk-SK" sz="1600">
                <a:solidFill>
                  <a:srgbClr val="003399"/>
                </a:solidFill>
              </a:rPr>
            </a:br>
            <a:r>
              <a:rPr lang="sk-SK" sz="1600"/>
              <a:t/>
            </a:r>
            <a:br>
              <a:rPr lang="sk-SK" sz="1600"/>
            </a:br>
            <a:r>
              <a:rPr lang="sk-SK" sz="1600"/>
              <a:t>a) riadi služobné úrady, </a:t>
            </a:r>
            <a:br>
              <a:rPr lang="sk-SK" sz="1600"/>
            </a:br>
            <a:r>
              <a:rPr lang="sk-SK" sz="1600"/>
              <a:t>b) zabezpečuje jednotný postup pri uplatňovaní  zákona a všeobecne záväzných právnych predpisov vydaných na jeho vykonanie, </a:t>
            </a:r>
            <a:br>
              <a:rPr lang="sk-SK" sz="1600"/>
            </a:br>
            <a:r>
              <a:rPr lang="sk-SK" sz="1600"/>
              <a:t>c) vydáva služobné predpisy, </a:t>
            </a:r>
            <a:br>
              <a:rPr lang="sk-SK" sz="1600"/>
            </a:br>
            <a:r>
              <a:rPr lang="sk-SK" sz="1600"/>
              <a:t>d) v rozsahu určenom týmto zákonom určuje systemizáciu v štátnej službe na základe návrhov služobných úradov a kontroluje jej dodržiavanie, </a:t>
            </a:r>
            <a:br>
              <a:rPr lang="sk-SK" sz="1600"/>
            </a:br>
            <a:r>
              <a:rPr lang="sk-SK" sz="1600"/>
              <a:t>e) kontroluje dodržiavanie tohto zákona, všeobecne záväzných právnych predpisov vydaných na jeho vykonanie a služobných predpisov, </a:t>
            </a:r>
            <a:br>
              <a:rPr lang="sk-SK" sz="1600"/>
            </a:br>
            <a:r>
              <a:rPr lang="sk-SK" sz="1600"/>
              <a:t>f) vypracúva koncepcie sociálnej starostlivosti o profesionálneho vojaka, </a:t>
            </a:r>
            <a:br>
              <a:rPr lang="sk-SK" sz="1600"/>
            </a:br>
            <a:r>
              <a:rPr lang="sk-SK" sz="1600"/>
              <a:t>g) vydáva Etický kódex profesionálneho vojaka.</a:t>
            </a:r>
            <a:br>
              <a:rPr lang="sk-SK" sz="1600"/>
            </a:br>
            <a:r>
              <a:rPr lang="sk-SK" sz="1600"/>
              <a:t/>
            </a:r>
            <a:br>
              <a:rPr lang="sk-SK" sz="1600"/>
            </a:br>
            <a:r>
              <a:rPr lang="sk-SK" sz="1600">
                <a:solidFill>
                  <a:srgbClr val="003399"/>
                </a:solidFill>
              </a:rPr>
              <a:t>Hlavný úrad je služobným úradom</a:t>
            </a:r>
            <a:r>
              <a:rPr lang="sk-SK" sz="1600"/>
              <a:t> pre</a:t>
            </a:r>
            <a:br>
              <a:rPr lang="sk-SK" sz="1600"/>
            </a:br>
            <a:r>
              <a:rPr lang="sk-SK" sz="1600"/>
              <a:t/>
            </a:r>
            <a:br>
              <a:rPr lang="sk-SK" sz="1600"/>
            </a:br>
            <a:r>
              <a:rPr lang="sk-SK" sz="1600"/>
              <a:t>a) náčelníka generálneho štábu ozbrojených síl SR, </a:t>
            </a:r>
            <a:br>
              <a:rPr lang="sk-SK" sz="1600"/>
            </a:br>
            <a:r>
              <a:rPr lang="sk-SK" sz="1600"/>
              <a:t>b) riaditeľov organizačných zložiek Vojenského spravodajstva, </a:t>
            </a:r>
            <a:br>
              <a:rPr lang="sk-SK" sz="1600"/>
            </a:br>
            <a:r>
              <a:rPr lang="sk-SK" sz="1600"/>
              <a:t>c) riaditeľa Vojenskej polície, </a:t>
            </a:r>
            <a:br>
              <a:rPr lang="sk-SK" sz="1600"/>
            </a:br>
            <a:r>
              <a:rPr lang="sk-SK" sz="1600"/>
              <a:t>d) profesionálnych vojakov dočasne vyčlenených,  </a:t>
            </a:r>
            <a:br>
              <a:rPr lang="sk-SK" sz="1600"/>
            </a:br>
            <a:r>
              <a:rPr lang="sk-SK" sz="1600"/>
              <a:t>e) hlavného vojenského prokurátora, </a:t>
            </a:r>
            <a:br>
              <a:rPr lang="sk-SK" sz="1600"/>
            </a:br>
            <a:r>
              <a:rPr lang="sk-SK" sz="1600"/>
              <a:t>f) predsedu vyššieho vojenského súdu, </a:t>
            </a:r>
            <a:br>
              <a:rPr lang="sk-SK" sz="1600"/>
            </a:br>
            <a:r>
              <a:rPr lang="sk-SK" sz="1600"/>
              <a:t>g) veliteľa Národnej akadémie obrany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4" name="Rectangle 4"/>
          <p:cNvSpPr>
            <a:spLocks noGrp="1" noChangeArrowheads="1"/>
          </p:cNvSpPr>
          <p:nvPr>
            <p:ph type="title"/>
          </p:nvPr>
        </p:nvSpPr>
        <p:spPr>
          <a:xfrm>
            <a:off x="179388" y="260350"/>
            <a:ext cx="8713787" cy="6408738"/>
          </a:xfrm>
        </p:spPr>
        <p:txBody>
          <a:bodyPr/>
          <a:lstStyle/>
          <a:p>
            <a:pPr algn="l"/>
            <a:r>
              <a:rPr lang="sk-SK" sz="1600" b="1"/>
              <a:t/>
            </a:r>
            <a:br>
              <a:rPr lang="sk-SK" sz="1600" b="1"/>
            </a:br>
            <a:r>
              <a:rPr lang="sk-SK" sz="1600" b="1"/>
              <a:t/>
            </a:r>
            <a:br>
              <a:rPr lang="sk-SK" sz="1600" b="1"/>
            </a:br>
            <a:r>
              <a:rPr lang="sk-SK" sz="1600" b="1"/>
              <a:t/>
            </a:r>
            <a:br>
              <a:rPr lang="sk-SK" sz="1600" b="1"/>
            </a:br>
            <a:r>
              <a:rPr lang="sk-SK" sz="1600" b="1"/>
              <a:t>Služobné úrady</a:t>
            </a:r>
            <a:r>
              <a:rPr lang="sk-SK" sz="1600"/>
              <a:t/>
            </a:r>
            <a:br>
              <a:rPr lang="sk-SK" sz="1600"/>
            </a:br>
            <a:r>
              <a:rPr lang="sk-SK" sz="1600"/>
              <a:t/>
            </a:r>
            <a:br>
              <a:rPr lang="sk-SK" sz="1600"/>
            </a:br>
            <a:r>
              <a:rPr lang="sk-SK" sz="1800">
                <a:solidFill>
                  <a:srgbClr val="003399"/>
                </a:solidFill>
              </a:rPr>
              <a:t>Služobný úrad je</a:t>
            </a:r>
            <a:br>
              <a:rPr lang="sk-SK" sz="1800">
                <a:solidFill>
                  <a:srgbClr val="003399"/>
                </a:solidFill>
              </a:rPr>
            </a:br>
            <a:r>
              <a:rPr lang="sk-SK" sz="1800">
                <a:solidFill>
                  <a:srgbClr val="FF3300"/>
                </a:solidFill>
              </a:rPr>
              <a:t>aj</a:t>
            </a:r>
            <a:br>
              <a:rPr lang="sk-SK" sz="1800">
                <a:solidFill>
                  <a:srgbClr val="FF3300"/>
                </a:solidFill>
              </a:rPr>
            </a:br>
            <a:r>
              <a:rPr lang="sk-SK" sz="1800"/>
              <a:t>a) organizačná zložka ozbrojených síl určená ministrom obrany SR,  </a:t>
            </a:r>
            <a:br>
              <a:rPr lang="sk-SK" sz="1800"/>
            </a:br>
            <a:r>
              <a:rPr lang="sk-SK" sz="1800"/>
              <a:t>b) Vojenská kancelária prezidenta SR pre PfV Vojenskej kancelárie prezidenta SR, </a:t>
            </a:r>
            <a:br>
              <a:rPr lang="sk-SK" sz="1800"/>
            </a:br>
            <a:r>
              <a:rPr lang="sk-SK" sz="1800"/>
              <a:t>c) hlavná vojenská prokuratúra pre PfV vyčlenených na plnenie úloh hlavnej vojenskej prokuratúry a pre vyššieho vojenského prokurátora, </a:t>
            </a:r>
            <a:br>
              <a:rPr lang="sk-SK" sz="1800"/>
            </a:br>
            <a:r>
              <a:rPr lang="sk-SK" sz="1800"/>
              <a:t>d) vyššia vojenská prokuratúra pre PfV dočasne vyčlenených na plnenie úloh vyššej vojenskej prokuratúry a pre vojenských obvodných prokurátorov, </a:t>
            </a:r>
            <a:br>
              <a:rPr lang="sk-SK" sz="1800"/>
            </a:br>
            <a:r>
              <a:rPr lang="sk-SK" sz="1800"/>
              <a:t>e) vojenská obvodná prokuratúra pre PfV dočasne vyčlenených na plnenie úloh vojenskej obvodnej prokuratúry, </a:t>
            </a:r>
            <a:br>
              <a:rPr lang="sk-SK" sz="1800"/>
            </a:br>
            <a:r>
              <a:rPr lang="sk-SK" sz="1800"/>
              <a:t>f) vyšší vojenský súd pre PfV dočasne vyčlenených na plnenie úloh vyššieho vojenského súdu a pre predsedov vojenských obvodových súdov, </a:t>
            </a:r>
            <a:br>
              <a:rPr lang="sk-SK" sz="1800"/>
            </a:br>
            <a:r>
              <a:rPr lang="sk-SK" sz="1800"/>
              <a:t>g) vojenský obvodový súd pre PfV dočasne vyčlenených na plnenie úloh vojenského obvodového súdu, </a:t>
            </a:r>
            <a:br>
              <a:rPr lang="sk-SK" sz="1800"/>
            </a:br>
            <a:r>
              <a:rPr lang="sk-SK" sz="1800"/>
              <a:t>h) organizačná zložka Vojenského spravodajstva pre PfV dočasne vyčlenených na plnenie úloh Vojenského spravodajstva, </a:t>
            </a:r>
            <a:br>
              <a:rPr lang="sk-SK" sz="1800"/>
            </a:br>
            <a:r>
              <a:rPr lang="sk-SK" sz="1800"/>
              <a:t>i) Vojenská polícia pre PfV dočasne vyčlenených na plnenie úloh Vojenskej polície, </a:t>
            </a:r>
            <a:br>
              <a:rPr lang="sk-SK" sz="1800"/>
            </a:br>
            <a:r>
              <a:rPr lang="sk-SK" sz="1800"/>
              <a:t>j) Národná akadémia obrany pre PfV NAO</a:t>
            </a:r>
            <a:br>
              <a:rPr lang="sk-SK" sz="1800"/>
            </a:br>
            <a:r>
              <a:rPr lang="sk-SK" sz="4000"/>
              <a:t/>
            </a:r>
            <a:br>
              <a:rPr lang="sk-SK" sz="4000"/>
            </a:br>
            <a:endParaRPr lang="sk-SK" sz="40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2" name="Rectangle 4"/>
          <p:cNvSpPr>
            <a:spLocks noGrp="1" noChangeArrowheads="1"/>
          </p:cNvSpPr>
          <p:nvPr>
            <p:ph type="title"/>
          </p:nvPr>
        </p:nvSpPr>
        <p:spPr>
          <a:xfrm>
            <a:off x="179388" y="274638"/>
            <a:ext cx="8856662" cy="6394450"/>
          </a:xfrm>
        </p:spPr>
        <p:txBody>
          <a:bodyPr/>
          <a:lstStyle/>
          <a:p>
            <a:pPr algn="l"/>
            <a:r>
              <a:rPr lang="sk-SK" sz="2400"/>
              <a:t>Služobný úrad</a:t>
            </a:r>
            <a:br>
              <a:rPr lang="sk-SK" sz="2400"/>
            </a:br>
            <a:r>
              <a:rPr lang="sk-SK" sz="2400"/>
              <a:t/>
            </a:r>
            <a:br>
              <a:rPr lang="sk-SK" sz="2400"/>
            </a:br>
            <a:r>
              <a:rPr lang="sk-SK" sz="2400"/>
              <a:t>a) </a:t>
            </a:r>
            <a:r>
              <a:rPr lang="sk-SK" sz="2400">
                <a:solidFill>
                  <a:srgbClr val="003399"/>
                </a:solidFill>
              </a:rPr>
              <a:t>koná a rozhoduje vo veciach týkajúcich sa služobného pomeru PfV a právnych vzťahov s ním súvisiacich</a:t>
            </a:r>
            <a:r>
              <a:rPr lang="sk-SK" sz="2400"/>
              <a:t>, ak tento zákon neustanovuje inak, </a:t>
            </a:r>
            <a:br>
              <a:rPr lang="sk-SK" sz="2400"/>
            </a:br>
            <a:r>
              <a:rPr lang="sk-SK" sz="2400"/>
              <a:t/>
            </a:r>
            <a:br>
              <a:rPr lang="sk-SK" sz="2400"/>
            </a:br>
            <a:r>
              <a:rPr lang="sk-SK" sz="2400"/>
              <a:t>b) </a:t>
            </a:r>
            <a:r>
              <a:rPr lang="sk-SK" sz="2400">
                <a:solidFill>
                  <a:srgbClr val="003399"/>
                </a:solidFill>
              </a:rPr>
              <a:t>vedie písomnosti týkajúce sa služobného pomeru</a:t>
            </a:r>
            <a:r>
              <a:rPr lang="sk-SK" sz="2400"/>
              <a:t> PfV</a:t>
            </a:r>
            <a:br>
              <a:rPr lang="sk-SK" sz="2400"/>
            </a:br>
            <a:r>
              <a:rPr lang="sk-SK" sz="2400"/>
              <a:t> v osobnom spise PfV, </a:t>
            </a:r>
            <a:br>
              <a:rPr lang="sk-SK" sz="2400"/>
            </a:br>
            <a:r>
              <a:rPr lang="sk-SK" sz="2400"/>
              <a:t/>
            </a:r>
            <a:br>
              <a:rPr lang="sk-SK" sz="2400"/>
            </a:br>
            <a:r>
              <a:rPr lang="sk-SK" sz="2400"/>
              <a:t>c) </a:t>
            </a:r>
            <a:r>
              <a:rPr lang="sk-SK" sz="2400">
                <a:solidFill>
                  <a:srgbClr val="003399"/>
                </a:solidFill>
              </a:rPr>
              <a:t>vedie register</a:t>
            </a:r>
            <a:r>
              <a:rPr lang="sk-SK" sz="2400"/>
              <a:t> </a:t>
            </a:r>
            <a:r>
              <a:rPr lang="sk-SK" sz="2400">
                <a:solidFill>
                  <a:srgbClr val="003399"/>
                </a:solidFill>
              </a:rPr>
              <a:t>PfV</a:t>
            </a:r>
            <a:r>
              <a:rPr lang="sk-SK" sz="2400"/>
              <a:t> a po skončení služobného pomeru    spravuje ich osobné spisy, </a:t>
            </a:r>
            <a:br>
              <a:rPr lang="sk-SK" sz="2400"/>
            </a:br>
            <a:r>
              <a:rPr lang="sk-SK" sz="2400"/>
              <a:t/>
            </a:r>
            <a:br>
              <a:rPr lang="sk-SK" sz="2400"/>
            </a:br>
            <a:r>
              <a:rPr lang="sk-SK" sz="2400"/>
              <a:t>d) </a:t>
            </a:r>
            <a:r>
              <a:rPr lang="sk-SK" sz="2400">
                <a:solidFill>
                  <a:srgbClr val="003399"/>
                </a:solidFill>
              </a:rPr>
              <a:t>zabezpečuje ochranu osobných údajov PfV</a:t>
            </a:r>
            <a:r>
              <a:rPr lang="sk-SK" sz="2400"/>
              <a:t/>
            </a:r>
            <a:br>
              <a:rPr lang="sk-SK" sz="2400"/>
            </a:br>
            <a:r>
              <a:rPr lang="sk-SK" sz="2400"/>
              <a:t>    a jeho manželky (manžela), rodičov a súrodencov </a:t>
            </a:r>
            <a:br>
              <a:rPr lang="sk-SK" sz="2400"/>
            </a:br>
            <a:r>
              <a:rPr lang="sk-SK" sz="2400"/>
              <a:t/>
            </a:r>
            <a:br>
              <a:rPr lang="sk-SK" sz="2400"/>
            </a:br>
            <a:r>
              <a:rPr lang="sk-SK" sz="2400"/>
              <a:t>e) </a:t>
            </a:r>
            <a:r>
              <a:rPr lang="sk-SK" sz="2400">
                <a:solidFill>
                  <a:srgbClr val="003399"/>
                </a:solidFill>
              </a:rPr>
              <a:t>plní ďalšie úlohy, ak tak ustanovuje tento zákon.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0" name="Rectangle 4"/>
          <p:cNvSpPr>
            <a:spLocks noGrp="1" noChangeArrowheads="1"/>
          </p:cNvSpPr>
          <p:nvPr>
            <p:ph type="title"/>
          </p:nvPr>
        </p:nvSpPr>
        <p:spPr>
          <a:xfrm>
            <a:off x="179388" y="274638"/>
            <a:ext cx="8785225" cy="6467475"/>
          </a:xfrm>
        </p:spPr>
        <p:txBody>
          <a:bodyPr/>
          <a:lstStyle/>
          <a:p>
            <a:pPr algn="l"/>
            <a:r>
              <a:rPr lang="sk-SK" sz="1600" b="1"/>
              <a:t>Vedúci služobného úradu </a:t>
            </a:r>
            <a:r>
              <a:rPr lang="sk-SK" sz="1600"/>
              <a:t/>
            </a:r>
            <a:br>
              <a:rPr lang="sk-SK" sz="1600"/>
            </a:br>
            <a:r>
              <a:rPr lang="sk-SK" sz="1600"/>
              <a:t/>
            </a:r>
            <a:br>
              <a:rPr lang="sk-SK" sz="1600"/>
            </a:br>
            <a:r>
              <a:rPr lang="sk-SK" sz="1600">
                <a:solidFill>
                  <a:srgbClr val="FF3300"/>
                </a:solidFill>
              </a:rPr>
              <a:t>V hlavnom úrade a v služobnom úrade rozhoduje vedúci služobného úradu v rozsahu, ktorý určí minister služobným predpisom v medziach tohto zákona.</a:t>
            </a:r>
            <a:r>
              <a:rPr lang="sk-SK" sz="1600"/>
              <a:t/>
            </a:r>
            <a:br>
              <a:rPr lang="sk-SK" sz="1600"/>
            </a:br>
            <a:r>
              <a:rPr lang="sk-SK" sz="1600"/>
              <a:t/>
            </a:r>
            <a:br>
              <a:rPr lang="sk-SK" sz="1600"/>
            </a:br>
            <a:r>
              <a:rPr lang="sk-SK" sz="1600"/>
              <a:t>Vedúcim služobného úradu, ktorým je</a:t>
            </a:r>
            <a:br>
              <a:rPr lang="sk-SK" sz="1600"/>
            </a:br>
            <a:r>
              <a:rPr lang="sk-SK" sz="1600"/>
              <a:t/>
            </a:r>
            <a:br>
              <a:rPr lang="sk-SK" sz="1600"/>
            </a:br>
            <a:r>
              <a:rPr lang="sk-SK" sz="1600"/>
              <a:t>a) ministerstvo, je minister, </a:t>
            </a:r>
            <a:br>
              <a:rPr lang="sk-SK" sz="1600"/>
            </a:br>
            <a:r>
              <a:rPr lang="sk-SK" sz="1600"/>
              <a:t>b) organizačná zložka ozbrojených síl určená podľa § 5 ods. 1 písm. a), je veliteľ alebo náčelník  organizačnej zložky, </a:t>
            </a:r>
            <a:br>
              <a:rPr lang="sk-SK" sz="1600"/>
            </a:br>
            <a:r>
              <a:rPr lang="sk-SK" sz="1600"/>
              <a:t>c) Vojenská kancelária prezidenta Slovenskej republiky, je náčelník Vojenskej kancelárie prezidenta Slovenskej republiky, </a:t>
            </a:r>
            <a:br>
              <a:rPr lang="sk-SK" sz="1600"/>
            </a:br>
            <a:r>
              <a:rPr lang="sk-SK" sz="1600"/>
              <a:t>d) hlavná vojenská prokuratúra, je hlavný vojenský prokurátor, </a:t>
            </a:r>
            <a:br>
              <a:rPr lang="sk-SK" sz="1600"/>
            </a:br>
            <a:r>
              <a:rPr lang="sk-SK" sz="1600"/>
              <a:t>e) vyššia vojenská prokuratúra, je vyšší vojenský prokurátor, </a:t>
            </a:r>
            <a:br>
              <a:rPr lang="sk-SK" sz="1600"/>
            </a:br>
            <a:r>
              <a:rPr lang="sk-SK" sz="1600"/>
              <a:t>f) vojenská obvodná prokuratúra, je vojenský obvodný prokurátor, </a:t>
            </a:r>
            <a:br>
              <a:rPr lang="sk-SK" sz="1600"/>
            </a:br>
            <a:r>
              <a:rPr lang="sk-SK" sz="1600"/>
              <a:t>g) vyšší vojenský súd, je predseda vyššieho vojenského súdu, </a:t>
            </a:r>
            <a:br>
              <a:rPr lang="sk-SK" sz="1600"/>
            </a:br>
            <a:r>
              <a:rPr lang="sk-SK" sz="1600"/>
              <a:t>h) vojenský obvodový súd, je predseda vojenského obvodového súdu, </a:t>
            </a:r>
            <a:br>
              <a:rPr lang="sk-SK" sz="1600"/>
            </a:br>
            <a:r>
              <a:rPr lang="sk-SK" sz="1600"/>
              <a:t>i) organizačná zložka Vojenského spravodajstva, je riaditeľ vojenského obranného spravodajstva a riaditeľ vojenskej spravodajskej služby, </a:t>
            </a:r>
            <a:br>
              <a:rPr lang="sk-SK" sz="1600"/>
            </a:br>
            <a:r>
              <a:rPr lang="sk-SK" sz="1600"/>
              <a:t>j) Vojenská polícia, je riaditeľ Vojenskej polície, </a:t>
            </a:r>
            <a:br>
              <a:rPr lang="sk-SK" sz="1600"/>
            </a:br>
            <a:r>
              <a:rPr lang="sk-SK" sz="1600"/>
              <a:t>k) NAO je veliteľ NAO.</a:t>
            </a:r>
            <a:br>
              <a:rPr lang="sk-SK" sz="1600"/>
            </a:br>
            <a:r>
              <a:rPr lang="sk-SK" sz="1600"/>
              <a:t/>
            </a:r>
            <a:br>
              <a:rPr lang="sk-SK" sz="1600"/>
            </a:br>
            <a:r>
              <a:rPr lang="sk-SK" sz="1600"/>
              <a:t>Vo veciach služobného pomeru náčelníka Vojenskej kancelárie prezidenta Slovenskej republiky koná a rozhoduje prezident Slovenskej republiky.</a:t>
            </a:r>
          </a:p>
        </p:txBody>
      </p:sp>
    </p:spTree>
  </p:cSld>
  <p:clrMapOvr>
    <a:masterClrMapping/>
  </p:clrMapOvr>
</p:sld>
</file>

<file path=ppt/theme/theme1.xml><?xml version="1.0" encoding="utf-8"?>
<a:theme xmlns:a="http://schemas.openxmlformats.org/drawingml/2006/main" name="Výchozí návrh">
  <a:themeElements>
    <a:clrScheme name="Výchozí návrh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ýchozí návr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ýchozí návrh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ýchozí návrh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ýchozí návrh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ýchozí návrh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ýchozí návrh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ýchozí návrh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ýchozí návrh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ýchozí návrh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ýchozí návrh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ýchozí návrh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ýchozí návrh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ýchozí návrh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1518</TotalTime>
  <Words>457</Words>
  <Application>Microsoft Office PowerPoint</Application>
  <PresentationFormat>Diavetítés a képernyőre (4:3 oldalarány)</PresentationFormat>
  <Paragraphs>180</Paragraphs>
  <Slides>38</Slides>
  <Notes>1</Notes>
  <HiddenSlides>0</HiddenSlides>
  <MMClips>0</MMClips>
  <ScaleCrop>false</ScaleCrop>
  <HeadingPairs>
    <vt:vector size="6" baseType="variant">
      <vt:variant>
        <vt:lpstr>Használt betűtípusok</vt:lpstr>
      </vt:variant>
      <vt:variant>
        <vt:i4>1</vt:i4>
      </vt:variant>
      <vt:variant>
        <vt:lpstr>Téma</vt:lpstr>
      </vt:variant>
      <vt:variant>
        <vt:i4>1</vt:i4>
      </vt:variant>
      <vt:variant>
        <vt:lpstr>Diacímek</vt:lpstr>
      </vt:variant>
      <vt:variant>
        <vt:i4>38</vt:i4>
      </vt:variant>
    </vt:vector>
  </HeadingPairs>
  <TitlesOfParts>
    <vt:vector size="40" baseType="lpstr">
      <vt:lpstr>Arial</vt:lpstr>
      <vt:lpstr>Výchozí návrh</vt:lpstr>
      <vt:lpstr>Služobný pomer PfV</vt:lpstr>
      <vt:lpstr>Zákon č. 346/2005 Z.z.</vt:lpstr>
      <vt:lpstr>3. dia</vt:lpstr>
      <vt:lpstr>4. dia</vt:lpstr>
      <vt:lpstr>5. dia</vt:lpstr>
      <vt:lpstr>Hlavný služobný úrad pre štátnu službu profesionálnych vojakov  Ministerstvo obrany je hlavným služobným úradom pre štátnu službu PfV  Hlavný úrad  a) riadi služobné úrady,  b) zabezpečuje jednotný postup pri uplatňovaní  zákona a všeobecne záväzných právnych predpisov vydaných na jeho vykonanie,  c) vydáva služobné predpisy,  d) v rozsahu určenom týmto zákonom určuje systemizáciu v štátnej službe na základe návrhov služobných úradov a kontroluje jej dodržiavanie,  e) kontroluje dodržiavanie tohto zákona, všeobecne záväzných právnych predpisov vydaných na jeho vykonanie a služobných predpisov,  f) vypracúva koncepcie sociálnej starostlivosti o profesionálneho vojaka,  g) vydáva Etický kódex profesionálneho vojaka.  Hlavný úrad je služobným úradom pre  a) náčelníka generálneho štábu ozbrojených síl SR,  b) riaditeľov organizačných zložiek Vojenského spravodajstva,  c) riaditeľa Vojenskej polície,  d) profesionálnych vojakov dočasne vyčlenených,   e) hlavného vojenského prokurátora,  f) predsedu vyššieho vojenského súdu,  g) veliteľa Národnej akadémie obrany .</vt:lpstr>
      <vt:lpstr>   Služobné úrady  Služobný úrad je aj a) organizačná zložka ozbrojených síl určená ministrom obrany SR,   b) Vojenská kancelária prezidenta SR pre PfV Vojenskej kancelárie prezidenta SR,  c) hlavná vojenská prokuratúra pre PfV vyčlenených na plnenie úloh hlavnej vojenskej prokuratúry a pre vyššieho vojenského prokurátora,  d) vyššia vojenská prokuratúra pre PfV dočasne vyčlenených na plnenie úloh vyššej vojenskej prokuratúry a pre vojenských obvodných prokurátorov,  e) vojenská obvodná prokuratúra pre PfV dočasne vyčlenených na plnenie úloh vojenskej obvodnej prokuratúry,  f) vyšší vojenský súd pre PfV dočasne vyčlenených na plnenie úloh vyššieho vojenského súdu a pre predsedov vojenských obvodových súdov,  g) vojenský obvodový súd pre PfV dočasne vyčlenených na plnenie úloh vojenského obvodového súdu,  h) organizačná zložka Vojenského spravodajstva pre PfV dočasne vyčlenených na plnenie úloh Vojenského spravodajstva,  i) Vojenská polícia pre PfV dočasne vyčlenených na plnenie úloh Vojenskej polície,  j) Národná akadémia obrany pre PfV NAO  </vt:lpstr>
      <vt:lpstr>Služobný úrad  a) koná a rozhoduje vo veciach týkajúcich sa služobného pomeru PfV a právnych vzťahov s ním súvisiacich, ak tento zákon neustanovuje inak,   b) vedie písomnosti týkajúce sa služobného pomeru PfV  v osobnom spise PfV,   c) vedie register PfV a po skončení služobného pomeru    spravuje ich osobné spisy,   d) zabezpečuje ochranu osobných údajov PfV     a jeho manželky (manžela), rodičov a súrodencov   e) plní ďalšie úlohy, ak tak ustanovuje tento zákon.</vt:lpstr>
      <vt:lpstr>Vedúci služobného úradu   V hlavnom úrade a v služobnom úrade rozhoduje vedúci služobného úradu v rozsahu, ktorý určí minister služobným predpisom v medziach tohto zákona.  Vedúcim služobného úradu, ktorým je  a) ministerstvo, je minister,  b) organizačná zložka ozbrojených síl určená podľa § 5 ods. 1 písm. a), je veliteľ alebo náčelník  organizačnej zložky,  c) Vojenská kancelária prezidenta Slovenskej republiky, je náčelník Vojenskej kancelárie prezidenta Slovenskej republiky,  d) hlavná vojenská prokuratúra, je hlavný vojenský prokurátor,  e) vyššia vojenská prokuratúra, je vyšší vojenský prokurátor,  f) vojenská obvodná prokuratúra, je vojenský obvodný prokurátor,  g) vyšší vojenský súd, je predseda vyššieho vojenského súdu,  h) vojenský obvodový súd, je predseda vojenského obvodového súdu,  i) organizačná zložka Vojenského spravodajstva, je riaditeľ vojenského obranného spravodajstva a riaditeľ vojenskej spravodajskej služby,  j) Vojenská polícia, je riaditeľ Vojenskej polície,  k) NAO je veliteľ NAO.  Vo veciach služobného pomeru náčelníka Vojenskej kancelárie prezidenta Slovenskej republiky koná a rozhoduje prezident Slovenskej republiky.</vt:lpstr>
      <vt:lpstr>Veliteľ § 7 na účely tohto zákona  ► je PfV, ktorý je oprávnený vydávať podriadenému PfV vojenské rozkazy na vykonávanie štátnej služby a je povinný plniť voči podriadenému PfV úlohy služobného úradu pri vykonávaní štátnej služby v určenom rozsahu.  Ak sa rozhoduje vo veciach právnych vzťahov podľa tohto zákona, veliteľ podľa odseku je aj:  a) prezident Slovenskej republiky voči náčelníkovi Vojenskej kancelárie prezidenta Slovenskej republiky,   b) minister voči náčelníkovi generálneho štábu, riaditeľom organizačných zložiek Vojenského spravodajstva a riaditeľovi Vojenskej polície.  ► veliteľom je aj predstavený alebo vedúci zamestnanec, ktorý je nadriadený dočasne vyčleneným PfV.  ► rozsah pôsobnosti veliteľa určí služobný predpis, ktorý vydá minister.  </vt:lpstr>
      <vt:lpstr>11. dia</vt:lpstr>
      <vt:lpstr> Vedúci služobného úradu a veliteľ sú povinní 1/2 </vt:lpstr>
      <vt:lpstr>13. dia</vt:lpstr>
      <vt:lpstr>14. dia</vt:lpstr>
      <vt:lpstr>15. dia</vt:lpstr>
      <vt:lpstr>16. dia</vt:lpstr>
      <vt:lpstr>17. dia</vt:lpstr>
      <vt:lpstr>18. dia</vt:lpstr>
      <vt:lpstr>19. dia</vt:lpstr>
      <vt:lpstr>20. dia</vt:lpstr>
      <vt:lpstr>21. dia</vt:lpstr>
      <vt:lpstr>22. dia</vt:lpstr>
      <vt:lpstr>23. dia</vt:lpstr>
      <vt:lpstr>24. dia</vt:lpstr>
      <vt:lpstr>25. dia</vt:lpstr>
      <vt:lpstr>26. dia</vt:lpstr>
      <vt:lpstr>27. dia</vt:lpstr>
      <vt:lpstr>28. dia</vt:lpstr>
      <vt:lpstr>29. dia</vt:lpstr>
      <vt:lpstr>30. dia</vt:lpstr>
      <vt:lpstr>31. dia</vt:lpstr>
      <vt:lpstr>32. dia</vt:lpstr>
      <vt:lpstr>33. dia</vt:lpstr>
      <vt:lpstr>34. dia</vt:lpstr>
      <vt:lpstr>35. dia</vt:lpstr>
      <vt:lpstr>36. dia</vt:lpstr>
      <vt:lpstr>37. dia</vt:lpstr>
      <vt:lpstr>38. dia</vt:lpstr>
    </vt:vector>
  </TitlesOfParts>
  <Company>AOS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JUDr. Miroslav  H r á š o k</dc:title>
  <dc:creator>LB</dc:creator>
  <cp:lastModifiedBy>Erik</cp:lastModifiedBy>
  <cp:revision>36</cp:revision>
  <dcterms:created xsi:type="dcterms:W3CDTF">2005-04-17T07:46:26Z</dcterms:created>
  <dcterms:modified xsi:type="dcterms:W3CDTF">2011-11-15T16:39:34Z</dcterms:modified>
</cp:coreProperties>
</file>