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aoblený obdĺžnik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Zaoblený obdĺžnik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Nadpis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0" name="Podnadpis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4FF014-7304-4069-BDA2-64E2855A80D1}" type="datetimeFigureOut">
              <a:rPr lang="sk-SK" smtClean="0"/>
              <a:pPr/>
              <a:t>25.11.2013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5B1C6C-018B-4526-8C4B-C9BA4202E03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4FF014-7304-4069-BDA2-64E2855A80D1}" type="datetimeFigureOut">
              <a:rPr lang="sk-SK" smtClean="0"/>
              <a:pPr/>
              <a:t>25.11.2013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5B1C6C-018B-4526-8C4B-C9BA4202E03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4FF014-7304-4069-BDA2-64E2855A80D1}" type="datetimeFigureOut">
              <a:rPr lang="sk-SK" smtClean="0"/>
              <a:pPr/>
              <a:t>25.11.2013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5B1C6C-018B-4526-8C4B-C9BA4202E03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4FF014-7304-4069-BDA2-64E2855A80D1}" type="datetimeFigureOut">
              <a:rPr lang="sk-SK" smtClean="0"/>
              <a:pPr/>
              <a:t>25.11.2013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5B1C6C-018B-4526-8C4B-C9BA4202E03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aoblený obdĺžnik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Zaoblený obdĺžnik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4FF014-7304-4069-BDA2-64E2855A80D1}" type="datetimeFigureOut">
              <a:rPr lang="sk-SK" smtClean="0"/>
              <a:pPr/>
              <a:t>25.11.2013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5B1C6C-018B-4526-8C4B-C9BA4202E03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4FF014-7304-4069-BDA2-64E2855A80D1}" type="datetimeFigureOut">
              <a:rPr lang="sk-SK" smtClean="0"/>
              <a:pPr/>
              <a:t>25.11.2013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5B1C6C-018B-4526-8C4B-C9BA4202E03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4FF014-7304-4069-BDA2-64E2855A80D1}" type="datetimeFigureOut">
              <a:rPr lang="sk-SK" smtClean="0"/>
              <a:pPr/>
              <a:t>25.11.2013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5B1C6C-018B-4526-8C4B-C9BA4202E03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4FF014-7304-4069-BDA2-64E2855A80D1}" type="datetimeFigureOut">
              <a:rPr lang="sk-SK" smtClean="0"/>
              <a:pPr/>
              <a:t>25.11.2013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5B1C6C-018B-4526-8C4B-C9BA4202E03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blený obdĺžnik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4FF014-7304-4069-BDA2-64E2855A80D1}" type="datetimeFigureOut">
              <a:rPr lang="sk-SK" smtClean="0"/>
              <a:pPr/>
              <a:t>25.11.2013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5B1C6C-018B-4526-8C4B-C9BA4202E03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4FF014-7304-4069-BDA2-64E2855A80D1}" type="datetimeFigureOut">
              <a:rPr lang="sk-SK" smtClean="0"/>
              <a:pPr/>
              <a:t>25.11.2013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5B1C6C-018B-4526-8C4B-C9BA4202E03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aoblený obdĺžnik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s jedným zaobleným rohom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4FF014-7304-4069-BDA2-64E2855A80D1}" type="datetimeFigureOut">
              <a:rPr lang="sk-SK" smtClean="0"/>
              <a:pPr/>
              <a:t>25.11.2013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5B1C6C-018B-4526-8C4B-C9BA4202E037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blený obdĺžnik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Zaoblený obdĺžnik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Zástupný symbol nadpisu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F24FF014-7304-4069-BDA2-64E2855A80D1}" type="datetimeFigureOut">
              <a:rPr lang="sk-SK" smtClean="0"/>
              <a:pPr/>
              <a:t>25.11.2013</a:t>
            </a:fld>
            <a:endParaRPr lang="sk-SK"/>
          </a:p>
        </p:txBody>
      </p:sp>
      <p:sp>
        <p:nvSpPr>
          <p:cNvPr id="18" name="Zástupný symbol päty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8B5B1C6C-018B-4526-8C4B-C9BA4202E037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Služobný pomer profesionálnych vojakov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722376" y="5157192"/>
            <a:ext cx="7378016" cy="1008112"/>
          </a:xfrm>
        </p:spPr>
        <p:txBody>
          <a:bodyPr>
            <a:normAutofit/>
          </a:bodyPr>
          <a:lstStyle/>
          <a:p>
            <a:pPr algn="l"/>
            <a:r>
              <a:rPr lang="sk-SK" dirty="0" smtClean="0"/>
              <a:t>Vypracovala: kadetka voj. 1.stupňa Nikola </a:t>
            </a:r>
            <a:r>
              <a:rPr lang="sk-SK" dirty="0" err="1" smtClean="0"/>
              <a:t>Bezoušková</a:t>
            </a:r>
            <a:endParaRPr lang="sk-SK" dirty="0" smtClean="0"/>
          </a:p>
          <a:p>
            <a:r>
              <a:rPr lang="sk-SK" dirty="0" smtClean="0"/>
              <a:t>13 MVO</a:t>
            </a:r>
            <a:endParaRPr lang="sk-SK" dirty="0"/>
          </a:p>
        </p:txBody>
      </p:sp>
    </p:spTree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2060848"/>
            <a:ext cx="8183880" cy="3974192"/>
          </a:xfrm>
        </p:spPr>
        <p:txBody>
          <a:bodyPr>
            <a:normAutofit/>
          </a:bodyPr>
          <a:lstStyle/>
          <a:p>
            <a:pPr algn="ctr"/>
            <a:r>
              <a:rPr lang="sk-SK" dirty="0" smtClean="0"/>
              <a:t>ĎAKUJEM ZA POZORNOSŤ</a:t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OTÁZKY?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1674512"/>
          </a:xfrm>
        </p:spPr>
        <p:txBody>
          <a:bodyPr/>
          <a:lstStyle/>
          <a:p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2736"/>
          </a:xfrm>
        </p:spPr>
        <p:txBody>
          <a:bodyPr/>
          <a:lstStyle/>
          <a:p>
            <a:pPr algn="ctr"/>
            <a:r>
              <a:rPr lang="sk-SK" dirty="0" smtClean="0"/>
              <a:t>Zákon 346/2005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124744"/>
            <a:ext cx="8219256" cy="54006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sk-SK" b="1" u="sng" dirty="0" smtClean="0"/>
              <a:t>Štátna služba</a:t>
            </a:r>
            <a:endParaRPr lang="sk-SK" u="sng" dirty="0" smtClean="0"/>
          </a:p>
          <a:p>
            <a:pPr>
              <a:buFontTx/>
              <a:buNone/>
            </a:pP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- vykonáva PV v OS SR, ak zákon o štátnej službe PV alebo osobitné predpisy neustanovujú inak.</a:t>
            </a:r>
          </a:p>
          <a:p>
            <a:pPr>
              <a:buFontTx/>
              <a:buNone/>
            </a:pPr>
            <a:endParaRPr lang="sk-SK" dirty="0" smtClean="0"/>
          </a:p>
          <a:p>
            <a:pPr>
              <a:buFontTx/>
              <a:buNone/>
            </a:pPr>
            <a:r>
              <a:rPr lang="sk-SK" dirty="0" smtClean="0"/>
              <a:t>	- podľa tohto zákona sa vykonáva v služobnom pomere v :</a:t>
            </a:r>
          </a:p>
          <a:p>
            <a:pPr>
              <a:buFontTx/>
              <a:buNone/>
            </a:pPr>
            <a:endParaRPr lang="sk-SK" dirty="0" smtClean="0"/>
          </a:p>
          <a:p>
            <a:r>
              <a:rPr lang="sk-SK" dirty="0" smtClean="0"/>
              <a:t>prípravnej štátnej službe </a:t>
            </a:r>
          </a:p>
          <a:p>
            <a:r>
              <a:rPr lang="sk-SK" dirty="0" smtClean="0"/>
              <a:t>dočasnej štátnej službe.</a:t>
            </a:r>
          </a:p>
          <a:p>
            <a:pPr>
              <a:buFontTx/>
              <a:buNone/>
            </a:pPr>
            <a:endParaRPr lang="sk-SK" dirty="0" smtClean="0"/>
          </a:p>
          <a:p>
            <a:pPr>
              <a:buFontTx/>
              <a:buNone/>
            </a:pPr>
            <a:endParaRPr lang="sk-SK" dirty="0" smtClean="0"/>
          </a:p>
          <a:p>
            <a:pPr>
              <a:buFontTx/>
              <a:buNone/>
            </a:pPr>
            <a:endParaRPr lang="sk-S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260648"/>
            <a:ext cx="8219256" cy="621330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endParaRPr lang="sk-SK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90000"/>
              </a:lnSpc>
              <a:buFontTx/>
              <a:buNone/>
            </a:pPr>
            <a:endParaRPr lang="sk-SK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sk-SK" b="1" u="sng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Predmet zákona</a:t>
            </a:r>
            <a:endParaRPr lang="sk-SK" u="sng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- úprava právnych vzťahov pri vykonávaní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sk-SK" dirty="0" smtClean="0"/>
              <a:t>    štátnej služby PV.</a:t>
            </a:r>
          </a:p>
          <a:p>
            <a:pPr>
              <a:lnSpc>
                <a:spcPct val="90000"/>
              </a:lnSpc>
              <a:buFontTx/>
              <a:buNone/>
            </a:pPr>
            <a:endParaRPr lang="sk-SK" dirty="0" smtClean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90000"/>
              </a:lnSpc>
              <a:buNone/>
            </a:pPr>
            <a:r>
              <a:rPr lang="sk-SK" dirty="0" smtClean="0"/>
              <a:t>	    Právne vzťahy PV pri vykonávaní štátnej služby sú vzťahy profesionálneho vojaka k Slovenskej republike.</a:t>
            </a:r>
          </a:p>
          <a:p>
            <a:pPr>
              <a:lnSpc>
                <a:spcPct val="90000"/>
              </a:lnSpc>
              <a:buNone/>
            </a:pPr>
            <a:endParaRPr lang="sk-SK" dirty="0" smtClean="0"/>
          </a:p>
          <a:p>
            <a:pPr>
              <a:lnSpc>
                <a:spcPct val="90000"/>
              </a:lnSpc>
              <a:buNone/>
            </a:pPr>
            <a:r>
              <a:rPr lang="sk-SK" dirty="0" smtClean="0"/>
              <a:t>	Na právne vzťahy profesionálneho vojaka pri vykonávaní štátnej služby sa Zákonník práce vzťahuje len vtedy, ak to ustanovuje tento zákon.</a:t>
            </a:r>
          </a:p>
          <a:p>
            <a:pPr>
              <a:lnSpc>
                <a:spcPct val="90000"/>
              </a:lnSpc>
              <a:buNone/>
            </a:pPr>
            <a:endParaRPr lang="sk-SK" dirty="0" smtClean="0"/>
          </a:p>
          <a:p>
            <a:pPr>
              <a:lnSpc>
                <a:spcPct val="90000"/>
              </a:lnSpc>
              <a:buFontTx/>
              <a:buNone/>
            </a:pPr>
            <a:endParaRPr lang="sk-SK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332656"/>
            <a:ext cx="8183880" cy="1008112"/>
          </a:xfrm>
        </p:spPr>
        <p:txBody>
          <a:bodyPr/>
          <a:lstStyle/>
          <a:p>
            <a:pPr algn="ctr"/>
            <a:r>
              <a:rPr lang="sk-SK" dirty="0" smtClean="0"/>
              <a:t>Služobný pomer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02920" y="1700808"/>
            <a:ext cx="8183880" cy="4608512"/>
          </a:xfrm>
        </p:spPr>
        <p:txBody>
          <a:bodyPr>
            <a:normAutofit lnSpcReduction="10000"/>
          </a:bodyPr>
          <a:lstStyle/>
          <a:p>
            <a:r>
              <a:rPr lang="sk-SK" dirty="0" smtClean="0"/>
              <a:t>Právom regulovaný pracovný vzťah profesionálnych vojakov, ktorým vstupujú do pracovného procesu.</a:t>
            </a:r>
          </a:p>
          <a:p>
            <a:pPr>
              <a:buNone/>
            </a:pPr>
            <a:endParaRPr lang="sk-SK" dirty="0" smtClean="0"/>
          </a:p>
          <a:p>
            <a:r>
              <a:rPr lang="sk-SK" dirty="0" smtClean="0"/>
              <a:t>Ministerstvo obrany je hlavným služobným úradom pre štátnu službu PV. V hlavnom úrade a v služobnom úrade rozhoduje vedúci služobného úradu v rozsahu, ktorý určí minister služobným predpisom v medziach tohto zákona.</a:t>
            </a:r>
            <a:br>
              <a:rPr lang="sk-SK" dirty="0" smtClean="0"/>
            </a:br>
            <a:endParaRPr lang="sk-SK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268760"/>
            <a:ext cx="7467600" cy="520519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sk-SK" dirty="0" smtClean="0"/>
              <a:t>	Služobnými predpismi hlavný služobný úrad určuje v medziach tohto zákona podrobnosti o výkone štátnej služby alebo podrobnosti súvisiace s jej vykonávaním.</a:t>
            </a:r>
            <a:r>
              <a:rPr lang="sk-SK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sk-SK" dirty="0" smtClean="0"/>
              <a:t>So služobnými predpismi musí byť PV vojak riadne oboznámený.</a:t>
            </a:r>
          </a:p>
          <a:p>
            <a:pPr>
              <a:lnSpc>
                <a:spcPct val="90000"/>
              </a:lnSpc>
              <a:buFontTx/>
              <a:buNone/>
            </a:pPr>
            <a:endParaRPr lang="sk-SK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sk-SK" dirty="0" smtClean="0"/>
              <a:t> 	Nesmie byť v súvislosti s výkonom štátnej služby prenasledovaný ani inak postihovaný za to, že podá na vedúceho služobného úradu, veliteľa alebo na iného profesionálneho vojaka sťažnosť, žalobu alebo návrh na začatie trestného stíhania.</a:t>
            </a:r>
            <a:r>
              <a:rPr lang="sk-SK" dirty="0" smtClean="0">
                <a:solidFill>
                  <a:srgbClr val="003399"/>
                </a:solidFill>
              </a:rPr>
              <a:t/>
            </a:r>
            <a:br>
              <a:rPr lang="sk-SK" dirty="0" smtClean="0">
                <a:solidFill>
                  <a:srgbClr val="003399"/>
                </a:solidFill>
              </a:rPr>
            </a:br>
            <a:endParaRPr lang="sk-SK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476672"/>
            <a:ext cx="8003232" cy="612068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buFontTx/>
              <a:buNone/>
            </a:pPr>
            <a:r>
              <a:rPr lang="sk-SK" dirty="0" smtClean="0"/>
              <a:t>	Vedúci služobného úradu alebo veliteľ nesmie PV postihovať alebo znevýhodňovať preto, že PV uplatňuje svoje práva vyplývajúce zo štátnej služby.</a:t>
            </a:r>
          </a:p>
          <a:p>
            <a:pPr>
              <a:lnSpc>
                <a:spcPct val="120000"/>
              </a:lnSpc>
              <a:buFontTx/>
              <a:buNone/>
            </a:pPr>
            <a:endParaRPr lang="sk-SK" dirty="0" smtClean="0"/>
          </a:p>
          <a:p>
            <a:pPr>
              <a:lnSpc>
                <a:spcPct val="120000"/>
              </a:lnSpc>
              <a:buFontTx/>
              <a:buNone/>
            </a:pPr>
            <a:r>
              <a:rPr lang="sk-SK" dirty="0" smtClean="0"/>
              <a:t>	</a:t>
            </a:r>
            <a:r>
              <a:rPr lang="sk-SK" u="sng" dirty="0" smtClean="0"/>
              <a:t>Služobný úrad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a) koná a rozhoduje vo veciach týkajúcich sa služobného pomeru PV a právnych vzťahov s ním súvisiacich, ak tento zákon neustanovuje inak, </a:t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b) vedie písomnosti týkajúce sa služobného pomeru 	PV v osobnom spise PV, </a:t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c) vedie register PV a po skončení služobného pomeru    spravuje ich osobné spisy, </a:t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d) zabezpečuje ochranu osobných údajov PV a jeho manželky (manžela), rodičov a súrodencov </a:t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e) plní ďalšie úlohy, ak tak ustanovuje tento zákon.</a:t>
            </a:r>
            <a:endParaRPr lang="sk-SK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78098"/>
          </a:xfrm>
        </p:spPr>
        <p:txBody>
          <a:bodyPr/>
          <a:lstStyle/>
          <a:p>
            <a:pPr algn="ctr"/>
            <a:r>
              <a:rPr lang="sk-SK" dirty="0" smtClean="0"/>
              <a:t>Veliteľ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02920" y="1340768"/>
            <a:ext cx="8183880" cy="5040560"/>
          </a:xfrm>
        </p:spPr>
        <p:txBody>
          <a:bodyPr>
            <a:normAutofit fontScale="92500" lnSpcReduction="20000"/>
          </a:bodyPr>
          <a:lstStyle/>
          <a:p>
            <a:r>
              <a:rPr lang="sk-SK" dirty="0" smtClean="0">
                <a:cs typeface="Arial" charset="0"/>
              </a:rPr>
              <a:t> </a:t>
            </a:r>
            <a:r>
              <a:rPr lang="sk-SK" dirty="0" smtClean="0"/>
              <a:t>je PV, ktorý je oprávnený vydávať podriadenému </a:t>
            </a:r>
            <a:r>
              <a:rPr lang="sk-SK" dirty="0" err="1" smtClean="0"/>
              <a:t>PfV</a:t>
            </a:r>
            <a:r>
              <a:rPr lang="sk-SK" dirty="0" smtClean="0"/>
              <a:t> vojenské rozkazy na vykonávanie štátnej služby a je povinný plniť voči podriadenému </a:t>
            </a:r>
            <a:r>
              <a:rPr lang="sk-SK" dirty="0" err="1" smtClean="0"/>
              <a:t>PfV</a:t>
            </a:r>
            <a:r>
              <a:rPr lang="sk-SK" dirty="0" smtClean="0"/>
              <a:t> úlohy služobného úradu pri vykonávaní štátnej služby v určenom rozsahu.</a:t>
            </a:r>
            <a:br>
              <a:rPr lang="sk-SK" dirty="0" smtClean="0"/>
            </a:br>
            <a:endParaRPr lang="sk-SK" dirty="0" smtClean="0"/>
          </a:p>
          <a:p>
            <a:r>
              <a:rPr lang="sk-SK" dirty="0" smtClean="0">
                <a:cs typeface="Arial" charset="0"/>
              </a:rPr>
              <a:t> v</a:t>
            </a:r>
            <a:r>
              <a:rPr lang="sk-SK" dirty="0" smtClean="0"/>
              <a:t>eliteľom je aj predstavený alebo vedúci zamestnanec, ktorý je nadriadený dočasne vyčleneným </a:t>
            </a:r>
            <a:r>
              <a:rPr lang="sk-SK" dirty="0" err="1" smtClean="0"/>
              <a:t>PfV</a:t>
            </a:r>
            <a:r>
              <a:rPr lang="sk-SK" dirty="0" smtClean="0"/>
              <a:t>.</a:t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>
                <a:cs typeface="Arial" charset="0"/>
              </a:rPr>
              <a:t>R</a:t>
            </a:r>
            <a:r>
              <a:rPr lang="sk-SK" dirty="0" smtClean="0"/>
              <a:t>ozsah pôsobnosti veliteľa určí služobný predpis, ktorý vydá minister.</a:t>
            </a:r>
            <a:r>
              <a:rPr lang="sk-SK" dirty="0" smtClean="0">
                <a:solidFill>
                  <a:srgbClr val="003399"/>
                </a:solidFill>
              </a:rPr>
              <a:t/>
            </a:r>
            <a:br>
              <a:rPr lang="sk-SK" dirty="0" smtClean="0">
                <a:solidFill>
                  <a:srgbClr val="003399"/>
                </a:solidFill>
              </a:rPr>
            </a:b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pPr algn="ctr"/>
            <a:r>
              <a:rPr lang="sk-SK" dirty="0" smtClean="0"/>
              <a:t>Povinnosti veliteľa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0" y="1124744"/>
            <a:ext cx="8676456" cy="5349208"/>
          </a:xfrm>
        </p:spPr>
        <p:txBody>
          <a:bodyPr>
            <a:normAutofit/>
          </a:bodyPr>
          <a:lstStyle/>
          <a:p>
            <a:pPr marL="541973" lvl="1" indent="-176213">
              <a:lnSpc>
                <a:spcPct val="80000"/>
              </a:lnSpc>
            </a:pPr>
            <a:r>
              <a:rPr lang="sk-SK" sz="2400" dirty="0" smtClean="0">
                <a:cs typeface="Arial" charset="0"/>
              </a:rPr>
              <a:t> </a:t>
            </a:r>
            <a:r>
              <a:rPr lang="sk-SK" sz="2400" dirty="0" smtClean="0"/>
              <a:t>riadiť, organizovať, kontrolovať a hodnotiť výkon štátnej služby podriadených </a:t>
            </a:r>
            <a:r>
              <a:rPr lang="sk-SK" sz="2400" dirty="0" err="1" smtClean="0"/>
              <a:t>PfV</a:t>
            </a:r>
            <a:r>
              <a:rPr lang="sk-SK" sz="2400" dirty="0" smtClean="0"/>
              <a:t>,</a:t>
            </a:r>
          </a:p>
          <a:p>
            <a:pPr marL="541973" lvl="1" indent="-176213">
              <a:lnSpc>
                <a:spcPct val="80000"/>
              </a:lnSpc>
            </a:pPr>
            <a:endParaRPr lang="sk-SK" sz="2400" dirty="0" smtClean="0"/>
          </a:p>
          <a:p>
            <a:pPr marL="541973" lvl="1" indent="-176213">
              <a:lnSpc>
                <a:spcPct val="80000"/>
              </a:lnSpc>
            </a:pPr>
            <a:r>
              <a:rPr lang="sk-SK" sz="2400" dirty="0" smtClean="0"/>
              <a:t> zabezpečovať, aby podriadení </a:t>
            </a:r>
            <a:r>
              <a:rPr lang="sk-SK" sz="2400" dirty="0" err="1" smtClean="0"/>
              <a:t>PfV</a:t>
            </a:r>
            <a:r>
              <a:rPr lang="sk-SK" sz="2400" dirty="0" smtClean="0"/>
              <a:t> boli na výkon štátnej služby náležite vycvičení a vyškolení, </a:t>
            </a:r>
          </a:p>
          <a:p>
            <a:pPr marL="541973" lvl="1" indent="-176213">
              <a:lnSpc>
                <a:spcPct val="80000"/>
              </a:lnSpc>
            </a:pPr>
            <a:endParaRPr lang="sk-SK" sz="2400" dirty="0" smtClean="0"/>
          </a:p>
          <a:p>
            <a:pPr marL="541973" lvl="1" indent="-176213">
              <a:lnSpc>
                <a:spcPct val="80000"/>
              </a:lnSpc>
            </a:pPr>
            <a:r>
              <a:rPr lang="sk-SK" sz="2400" dirty="0" smtClean="0"/>
              <a:t> vytvárať priaznivé podmienky na riadny výkon štátnej služby a podriadených </a:t>
            </a:r>
            <a:r>
              <a:rPr lang="sk-SK" sz="2400" dirty="0" err="1" smtClean="0"/>
              <a:t>PfV</a:t>
            </a:r>
            <a:r>
              <a:rPr lang="sk-SK" sz="2400" dirty="0" smtClean="0"/>
              <a:t> viesť k dodržiavaniu ustanovení Etického kódexu </a:t>
            </a:r>
            <a:r>
              <a:rPr lang="sk-SK" sz="2400" dirty="0" err="1" smtClean="0"/>
              <a:t>PfV</a:t>
            </a:r>
            <a:r>
              <a:rPr lang="sk-SK" sz="2400" dirty="0" smtClean="0"/>
              <a:t>, služobných povinností a služobnej disciplíny, </a:t>
            </a:r>
          </a:p>
          <a:p>
            <a:pPr marL="541973" lvl="1" indent="-176213">
              <a:lnSpc>
                <a:spcPct val="80000"/>
              </a:lnSpc>
            </a:pPr>
            <a:endParaRPr lang="sk-SK" sz="2400" dirty="0" smtClean="0"/>
          </a:p>
          <a:p>
            <a:pPr marL="541973" lvl="1" indent="-176213">
              <a:lnSpc>
                <a:spcPct val="80000"/>
              </a:lnSpc>
            </a:pPr>
            <a:r>
              <a:rPr lang="sk-SK" sz="2400" dirty="0" smtClean="0"/>
              <a:t>vytvárať podmienky a zabezpečovať starostlivosť o bezpečnosť a ochranu zdravia podriadených </a:t>
            </a:r>
            <a:r>
              <a:rPr lang="sk-SK" sz="2400" dirty="0" err="1" smtClean="0"/>
              <a:t>PfV</a:t>
            </a:r>
            <a:r>
              <a:rPr lang="sk-SK" sz="2400" dirty="0" smtClean="0"/>
              <a:t> pri výkone štátnej služby a kontrolovať dodržiavanie predpisov na zaistenie bezpečnosti a ochrany zdravia,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1973" lvl="1" indent="-176213">
              <a:lnSpc>
                <a:spcPct val="80000"/>
              </a:lnSpc>
            </a:pPr>
            <a:r>
              <a:rPr lang="sk-SK" dirty="0" smtClean="0">
                <a:cs typeface="Arial" charset="0"/>
              </a:rPr>
              <a:t> </a:t>
            </a:r>
            <a:r>
              <a:rPr lang="sk-SK" sz="2400" dirty="0" smtClean="0"/>
              <a:t>organizovať a zabezpečovať materiálne a technické podmienky nevyhnutné na riadny výkon štátnej služby, </a:t>
            </a:r>
            <a:br>
              <a:rPr lang="sk-SK" sz="2400" dirty="0" smtClean="0"/>
            </a:br>
            <a:endParaRPr lang="sk-SK" sz="2400" dirty="0" smtClean="0"/>
          </a:p>
          <a:p>
            <a:pPr marL="541973" lvl="1" indent="-176213">
              <a:lnSpc>
                <a:spcPct val="80000"/>
              </a:lnSpc>
            </a:pPr>
            <a:r>
              <a:rPr lang="sk-SK" sz="2400" dirty="0" smtClean="0">
                <a:cs typeface="Arial" charset="0"/>
              </a:rPr>
              <a:t> </a:t>
            </a:r>
            <a:r>
              <a:rPr lang="sk-SK" sz="2400" dirty="0" smtClean="0"/>
              <a:t>vykonávať disciplinárnu právomoc podľa tohto zákona, </a:t>
            </a:r>
            <a:br>
              <a:rPr lang="sk-SK" sz="2400" dirty="0" smtClean="0"/>
            </a:br>
            <a:endParaRPr lang="sk-SK" sz="2400" dirty="0" smtClean="0"/>
          </a:p>
          <a:p>
            <a:pPr marL="541973" lvl="1" indent="-176213">
              <a:lnSpc>
                <a:spcPct val="80000"/>
              </a:lnSpc>
            </a:pPr>
            <a:r>
              <a:rPr lang="sk-SK" sz="2400" dirty="0" smtClean="0">
                <a:cs typeface="Arial" charset="0"/>
              </a:rPr>
              <a:t> </a:t>
            </a:r>
            <a:r>
              <a:rPr lang="sk-SK" sz="2400" dirty="0" smtClean="0"/>
              <a:t>navrhovať alebo vyvodzovať dôsledky z neplnenia ustanovení Etického kódexu </a:t>
            </a:r>
            <a:r>
              <a:rPr lang="sk-SK" sz="2400" dirty="0" err="1" smtClean="0"/>
              <a:t>PfV</a:t>
            </a:r>
            <a:r>
              <a:rPr lang="sk-SK" sz="2400" dirty="0" smtClean="0"/>
              <a:t>, služobných povinností a z porušovania služobnej disciplíny</a:t>
            </a:r>
            <a:endParaRPr lang="sk-SK" sz="2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kt">
  <a:themeElements>
    <a:clrScheme name="Aspek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k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k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64</TotalTime>
  <Words>208</Words>
  <Application>Microsoft Office PowerPoint</Application>
  <PresentationFormat>Prezentácia na obrazovke (4:3)</PresentationFormat>
  <Paragraphs>46</Paragraphs>
  <Slides>10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Aspekt</vt:lpstr>
      <vt:lpstr>Služobný pomer profesionálnych vojakov</vt:lpstr>
      <vt:lpstr>Zákon 346/2005</vt:lpstr>
      <vt:lpstr>Snímka 3</vt:lpstr>
      <vt:lpstr>Služobný pomer</vt:lpstr>
      <vt:lpstr>Snímka 5</vt:lpstr>
      <vt:lpstr>Snímka 6</vt:lpstr>
      <vt:lpstr>Veliteľ</vt:lpstr>
      <vt:lpstr>Povinnosti veliteľa</vt:lpstr>
      <vt:lpstr>Snímka 9</vt:lpstr>
      <vt:lpstr>ĎAKUJEM ZA POZORNOSŤ  OTÁZKY?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Služobný pomer profesionálnych vojakov</dc:title>
  <dc:creator>Admin</dc:creator>
  <cp:lastModifiedBy>Misho</cp:lastModifiedBy>
  <cp:revision>7</cp:revision>
  <dcterms:created xsi:type="dcterms:W3CDTF">2010-11-30T16:13:36Z</dcterms:created>
  <dcterms:modified xsi:type="dcterms:W3CDTF">2013-11-25T20:23:53Z</dcterms:modified>
</cp:coreProperties>
</file>