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55843A-FA80-40BA-B0FC-214831B62235}" type="datetimeFigureOut">
              <a:rPr lang="sk-SK" smtClean="0"/>
              <a:t>25.11.2013</a:t>
            </a:fld>
            <a:endParaRPr lang="sk-SK"/>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sk-SK"/>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96BD05-9E2F-40A9-9167-BEA4B95CD49E}" type="slidenum">
              <a:rPr lang="sk-SK" smtClean="0"/>
              <a:t>‹#›</a:t>
            </a:fld>
            <a:endParaRPr lang="sk-SK"/>
          </a:p>
        </p:txBody>
      </p:sp>
    </p:spTree>
    <p:extLst>
      <p:ext uri="{BB962C8B-B14F-4D97-AF65-F5344CB8AC3E}">
        <p14:creationId xmlns:p14="http://schemas.microsoft.com/office/powerpoint/2010/main" val="266785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sk-SK"/>
          </a:p>
        </p:txBody>
      </p:sp>
      <p:sp>
        <p:nvSpPr>
          <p:cNvPr id="4" name="Zástupný symbol pro číslo snímku 3"/>
          <p:cNvSpPr>
            <a:spLocks noGrp="1"/>
          </p:cNvSpPr>
          <p:nvPr>
            <p:ph type="sldNum" sz="quarter" idx="10"/>
          </p:nvPr>
        </p:nvSpPr>
        <p:spPr/>
        <p:txBody>
          <a:bodyPr/>
          <a:lstStyle/>
          <a:p>
            <a:fld id="{2A96BD05-9E2F-40A9-9167-BEA4B95CD49E}" type="slidenum">
              <a:rPr lang="sk-SK" smtClean="0"/>
              <a:t>1</a:t>
            </a:fld>
            <a:endParaRPr lang="sk-SK"/>
          </a:p>
        </p:txBody>
      </p:sp>
    </p:spTree>
    <p:extLst>
      <p:ext uri="{BB962C8B-B14F-4D97-AF65-F5344CB8AC3E}">
        <p14:creationId xmlns:p14="http://schemas.microsoft.com/office/powerpoint/2010/main" val="413095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endParaRPr lang="sk-SK"/>
          </a:p>
        </p:txBody>
      </p:sp>
      <p:sp>
        <p:nvSpPr>
          <p:cNvPr id="4" name="Zástupný symbol čísla snímky 3"/>
          <p:cNvSpPr>
            <a:spLocks noGrp="1"/>
          </p:cNvSpPr>
          <p:nvPr>
            <p:ph type="sldNum" sz="quarter" idx="10"/>
          </p:nvPr>
        </p:nvSpPr>
        <p:spPr/>
        <p:txBody>
          <a:bodyPr/>
          <a:lstStyle/>
          <a:p>
            <a:fld id="{2A96BD05-9E2F-40A9-9167-BEA4B95CD49E}" type="slidenum">
              <a:rPr lang="sk-SK" smtClean="0"/>
              <a:t>2</a:t>
            </a:fld>
            <a:endParaRPr lang="sk-SK"/>
          </a:p>
        </p:txBody>
      </p:sp>
    </p:spTree>
    <p:extLst>
      <p:ext uri="{BB962C8B-B14F-4D97-AF65-F5344CB8AC3E}">
        <p14:creationId xmlns:p14="http://schemas.microsoft.com/office/powerpoint/2010/main" val="2206617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sk-SK" smtClean="0"/>
              <a:t>Upravte štýly predlohy textu</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7C91885-1714-4DD1-AA87-6B4F13D7735E}" type="datetime1">
              <a:rPr lang="sk-SK" smtClean="0"/>
              <a:t>25.11.2013</a:t>
            </a:fld>
            <a:endParaRPr lang="sk-SK"/>
          </a:p>
        </p:txBody>
      </p:sp>
      <p:sp>
        <p:nvSpPr>
          <p:cNvPr id="5" name="Footer Placeholder 4"/>
          <p:cNvSpPr>
            <a:spLocks noGrp="1"/>
          </p:cNvSpPr>
          <p:nvPr>
            <p:ph type="ftr" sz="quarter" idx="11"/>
          </p:nvPr>
        </p:nvSpPr>
        <p:spPr>
          <a:xfrm>
            <a:off x="3623733" y="6117336"/>
            <a:ext cx="3609438" cy="365125"/>
          </a:xfrm>
        </p:spPr>
        <p:txBody>
          <a:bodyPr/>
          <a:lstStyle/>
          <a:p>
            <a:endParaRPr lang="sk-SK"/>
          </a:p>
        </p:txBody>
      </p:sp>
      <p:sp>
        <p:nvSpPr>
          <p:cNvPr id="6" name="Slide Number Placeholder 5"/>
          <p:cNvSpPr>
            <a:spLocks noGrp="1"/>
          </p:cNvSpPr>
          <p:nvPr>
            <p:ph type="sldNum" sz="quarter" idx="12"/>
          </p:nvPr>
        </p:nvSpPr>
        <p:spPr>
          <a:xfrm>
            <a:off x="8275320" y="6117336"/>
            <a:ext cx="411480" cy="365125"/>
          </a:xfrm>
        </p:spPr>
        <p:txBody>
          <a:bodyPr/>
          <a:lstStyle/>
          <a:p>
            <a:fld id="{674AE1C9-5E77-40BB-9215-5476EBCA223D}" type="slidenum">
              <a:rPr lang="sk-SK" smtClean="0"/>
              <a:t>‹#›</a:t>
            </a:fld>
            <a:endParaRPr lang="sk-SK"/>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859146607"/>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57C91885-1714-4DD1-AA87-6B4F13D7735E}" type="datetime1">
              <a:rPr lang="sk-SK" smtClean="0"/>
              <a:t>25.11.2013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155098896"/>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57C91885-1714-4DD1-AA87-6B4F13D7735E}" type="datetime1">
              <a:rPr lang="sk-SK" smtClean="0"/>
              <a:t>25.11.2013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3486856816"/>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sk-SK" smtClean="0"/>
              <a:t>Upravte štýly predlohy textu</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smtClean="0"/>
              <a:t>Upravte štýl predlohy textu.</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57C91885-1714-4DD1-AA87-6B4F13D7735E}" type="datetime1">
              <a:rPr lang="sk-SK" smtClean="0"/>
              <a:t>25.11.2013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877314202"/>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57C91885-1714-4DD1-AA87-6B4F13D7735E}" type="datetime1">
              <a:rPr lang="sk-SK" smtClean="0"/>
              <a:t>25.11.2013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843436063"/>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sk-SK" smtClean="0"/>
              <a:t>Upravte štýly predlohy textu</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sk-SK" smtClean="0"/>
              <a:t>Upravte štýl predlohy textu.</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57C91885-1714-4DD1-AA87-6B4F13D7735E}" type="datetime1">
              <a:rPr lang="sk-SK" smtClean="0"/>
              <a:t>25.11.2013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1155079074"/>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sk-SK" smtClean="0"/>
              <a:t>Upravte štýly predlohy textu</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sk-SK" smtClean="0"/>
              <a:t>Upravte štýl predlohy textu.</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57C91885-1714-4DD1-AA87-6B4F13D7735E}" type="datetime1">
              <a:rPr lang="sk-SK" smtClean="0"/>
              <a:t>25.11.2013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1276004916"/>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ncho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57C91885-1714-4DD1-AA87-6B4F13D7735E}" type="datetime1">
              <a:rPr lang="sk-SK" smtClean="0"/>
              <a:t>25.11.2013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1931885587"/>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sk-SK" smtClean="0"/>
              <a:t>Upravte štýly predlohy textu</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57C91885-1714-4DD1-AA87-6B4F13D7735E}" type="datetime1">
              <a:rPr lang="sk-SK" smtClean="0"/>
              <a:t>25.11.2013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3553137046"/>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sk-SK" smtClean="0"/>
              <a:t>Upravte štýly predlohy textu</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7C91885-1714-4DD1-AA87-6B4F13D7735E}" type="datetime1">
              <a:rPr lang="sk-SK" smtClean="0"/>
              <a:t>25.11.2013</a:t>
            </a:fld>
            <a:endParaRPr lang="sk-SK"/>
          </a:p>
        </p:txBody>
      </p:sp>
      <p:sp>
        <p:nvSpPr>
          <p:cNvPr id="5" name="Footer Placeholder 4"/>
          <p:cNvSpPr>
            <a:spLocks noGrp="1"/>
          </p:cNvSpPr>
          <p:nvPr>
            <p:ph type="ftr" sz="quarter" idx="11"/>
          </p:nvPr>
        </p:nvSpPr>
        <p:spPr>
          <a:xfrm>
            <a:off x="1972647" y="6108173"/>
            <a:ext cx="5314517" cy="365125"/>
          </a:xfrm>
        </p:spPr>
        <p:txBody>
          <a:bodyPr/>
          <a:lstStyle/>
          <a:p>
            <a:endParaRPr lang="sk-SK"/>
          </a:p>
        </p:txBody>
      </p:sp>
      <p:sp>
        <p:nvSpPr>
          <p:cNvPr id="6" name="Slide Number Placeholder 5"/>
          <p:cNvSpPr>
            <a:spLocks noGrp="1"/>
          </p:cNvSpPr>
          <p:nvPr>
            <p:ph type="sldNum" sz="quarter" idx="12"/>
          </p:nvPr>
        </p:nvSpPr>
        <p:spPr>
          <a:xfrm>
            <a:off x="8258967" y="6108173"/>
            <a:ext cx="427833" cy="365125"/>
          </a:xfrm>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2998973503"/>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57C91885-1714-4DD1-AA87-6B4F13D7735E}" type="datetime1">
              <a:rPr lang="sk-SK" smtClean="0"/>
              <a:t>25.11.2013</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a:xfrm>
            <a:off x="8273317" y="6116070"/>
            <a:ext cx="413483" cy="365125"/>
          </a:xfrm>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1061911550"/>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97141F51-312E-485A-AC3D-EF9B76A66A0C}" type="datetime1">
              <a:rPr lang="sk-SK" smtClean="0"/>
              <a:t>25.11.2013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18112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smtClean="0"/>
              <a:t>Upravte štýly predlohy textu</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57C91885-1714-4DD1-AA87-6B4F13D7735E}" type="datetime1">
              <a:rPr lang="sk-SK" smtClean="0"/>
              <a:t>25.11.2013</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119801801"/>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Date Placeholder 2"/>
          <p:cNvSpPr>
            <a:spLocks noGrp="1"/>
          </p:cNvSpPr>
          <p:nvPr>
            <p:ph type="dt" sz="half" idx="10"/>
          </p:nvPr>
        </p:nvSpPr>
        <p:spPr/>
        <p:txBody>
          <a:bodyPr/>
          <a:lstStyle/>
          <a:p>
            <a:fld id="{57C91885-1714-4DD1-AA87-6B4F13D7735E}" type="datetime1">
              <a:rPr lang="sk-SK" smtClean="0"/>
              <a:t>25.11.2013</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2314393462"/>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91885-1714-4DD1-AA87-6B4F13D7735E}" type="datetime1">
              <a:rPr lang="sk-SK" smtClean="0"/>
              <a:t>25.11.2013</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1041083488"/>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sk-SK" smtClean="0"/>
              <a:t>Upravte štýly predlohy textu</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57C91885-1714-4DD1-AA87-6B4F13D7735E}" type="datetime1">
              <a:rPr lang="sk-SK" smtClean="0"/>
              <a:t>25.11.2013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636797463"/>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sk-SK" smtClean="0"/>
              <a:t>Upravte štýly predlohy textu</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57C91885-1714-4DD1-AA87-6B4F13D7735E}" type="datetime1">
              <a:rPr lang="sk-SK" smtClean="0"/>
              <a:t>25.11.2013</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74AE1C9-5E77-40BB-9215-5476EBCA223D}" type="slidenum">
              <a:rPr lang="sk-SK" smtClean="0"/>
              <a:t>‹#›</a:t>
            </a:fld>
            <a:endParaRPr lang="sk-SK"/>
          </a:p>
        </p:txBody>
      </p:sp>
    </p:spTree>
    <p:extLst>
      <p:ext uri="{BB962C8B-B14F-4D97-AF65-F5344CB8AC3E}">
        <p14:creationId xmlns:p14="http://schemas.microsoft.com/office/powerpoint/2010/main" val="1409889503"/>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sk-SK" smtClean="0"/>
              <a:t>Upravte štýly predlohy textu</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C91885-1714-4DD1-AA87-6B4F13D7735E}" type="datetime1">
              <a:rPr lang="sk-SK" smtClean="0"/>
              <a:t>25.11.2013</a:t>
            </a:fld>
            <a:endParaRPr lang="sk-SK"/>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sk-SK"/>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4AE1C9-5E77-40BB-9215-5476EBCA223D}" type="slidenum">
              <a:rPr lang="sk-SK" smtClean="0"/>
              <a:t>‹#›</a:t>
            </a:fld>
            <a:endParaRPr lang="sk-SK"/>
          </a:p>
        </p:txBody>
      </p:sp>
    </p:spTree>
    <p:extLst>
      <p:ext uri="{BB962C8B-B14F-4D97-AF65-F5344CB8AC3E}">
        <p14:creationId xmlns:p14="http://schemas.microsoft.com/office/powerpoint/2010/main" val="62778430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hdr="0" ft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0" y="2071678"/>
            <a:ext cx="7772400" cy="1470025"/>
          </a:xfrm>
        </p:spPr>
        <p:txBody>
          <a:bodyPr>
            <a:normAutofit fontScale="90000"/>
          </a:bodyPr>
          <a:lstStyle/>
          <a:p>
            <a:r>
              <a:rPr lang="sk-SK" b="1" dirty="0" smtClean="0"/>
              <a:t>T3 </a:t>
            </a:r>
            <a:r>
              <a:rPr lang="sk-SK" b="1" dirty="0"/>
              <a:t>– Štátna služba profesionálnych vojakov  </a:t>
            </a:r>
            <a:r>
              <a:rPr lang="sk-SK" dirty="0"/>
              <a:t/>
            </a:r>
            <a:br>
              <a:rPr lang="sk-SK" dirty="0"/>
            </a:br>
            <a:endParaRPr lang="sk-SK" dirty="0"/>
          </a:p>
        </p:txBody>
      </p:sp>
      <p:sp>
        <p:nvSpPr>
          <p:cNvPr id="3" name="Podnadpis 2"/>
          <p:cNvSpPr>
            <a:spLocks noGrp="1"/>
          </p:cNvSpPr>
          <p:nvPr>
            <p:ph type="subTitle" idx="1"/>
          </p:nvPr>
        </p:nvSpPr>
        <p:spPr>
          <a:xfrm>
            <a:off x="285720" y="3643314"/>
            <a:ext cx="8429652" cy="1752600"/>
          </a:xfrm>
        </p:spPr>
        <p:txBody>
          <a:bodyPr>
            <a:normAutofit/>
          </a:bodyPr>
          <a:lstStyle/>
          <a:p>
            <a:r>
              <a:rPr lang="sk-SK" sz="2800" b="1" dirty="0">
                <a:ln w="18415" cmpd="sng">
                  <a:solidFill>
                    <a:srgbClr val="FFFFFF"/>
                  </a:solidFill>
                  <a:prstDash val="solid"/>
                </a:ln>
                <a:effectLst>
                  <a:outerShdw blurRad="63500" dir="3600000" algn="tl" rotWithShape="0">
                    <a:srgbClr val="000000">
                      <a:alpha val="70000"/>
                    </a:srgbClr>
                  </a:outerShdw>
                </a:effectLst>
              </a:rPr>
              <a:t>Vymedzte a vysvetlite disciplinárne konanie v OS SR</a:t>
            </a:r>
          </a:p>
        </p:txBody>
      </p:sp>
      <p:sp>
        <p:nvSpPr>
          <p:cNvPr id="4" name="Zástupný symbol pro datum 3"/>
          <p:cNvSpPr>
            <a:spLocks noGrp="1"/>
          </p:cNvSpPr>
          <p:nvPr>
            <p:ph type="dt" sz="half" idx="10"/>
          </p:nvPr>
        </p:nvSpPr>
        <p:spPr/>
        <p:txBody>
          <a:bodyPr/>
          <a:lstStyle/>
          <a:p>
            <a:fld id="{5BF534D1-F206-4DDD-853B-F48F71F37038}" type="datetime1">
              <a:rPr lang="sk-SK" smtClean="0"/>
              <a:t>25.11.2013</a:t>
            </a:fld>
            <a:endParaRPr lang="sk-SK" dirty="0"/>
          </a:p>
        </p:txBody>
      </p:sp>
      <p:sp>
        <p:nvSpPr>
          <p:cNvPr id="6" name="Zástupný symbol čísla snímky 5"/>
          <p:cNvSpPr>
            <a:spLocks noGrp="1"/>
          </p:cNvSpPr>
          <p:nvPr>
            <p:ph type="sldNum" sz="quarter" idx="12"/>
          </p:nvPr>
        </p:nvSpPr>
        <p:spPr/>
        <p:txBody>
          <a:bodyPr/>
          <a:lstStyle/>
          <a:p>
            <a:fld id="{674AE1C9-5E77-40BB-9215-5476EBCA223D}" type="slidenum">
              <a:rPr lang="sk-SK" smtClean="0"/>
              <a:t>1</a:t>
            </a:fld>
            <a:endParaRPr lang="sk-SK"/>
          </a:p>
        </p:txBody>
      </p:sp>
      <p:sp>
        <p:nvSpPr>
          <p:cNvPr id="7" name="BlokTextu 6"/>
          <p:cNvSpPr txBox="1"/>
          <p:nvPr/>
        </p:nvSpPr>
        <p:spPr>
          <a:xfrm>
            <a:off x="5258988" y="5710019"/>
            <a:ext cx="3456384" cy="646331"/>
          </a:xfrm>
          <a:prstGeom prst="rect">
            <a:avLst/>
          </a:prstGeom>
          <a:noFill/>
        </p:spPr>
        <p:txBody>
          <a:bodyPr wrap="square" rtlCol="0">
            <a:spAutoFit/>
          </a:bodyPr>
          <a:lstStyle/>
          <a:p>
            <a:r>
              <a:rPr lang="sk-SK" dirty="0" smtClean="0"/>
              <a:t>Terézia Švajlenová</a:t>
            </a:r>
          </a:p>
          <a:p>
            <a:r>
              <a:rPr lang="sk-SK" dirty="0" smtClean="0"/>
              <a:t>B12b MVO</a:t>
            </a:r>
            <a:endParaRPr lang="sk-SK"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14356"/>
            <a:ext cx="8229600" cy="5610244"/>
          </a:xfrm>
        </p:spPr>
        <p:txBody>
          <a:bodyPr>
            <a:normAutofit/>
          </a:bodyPr>
          <a:lstStyle/>
          <a:p>
            <a:pPr lvl="2">
              <a:buNone/>
            </a:pPr>
            <a:endParaRPr lang="sk-SK" sz="1600" dirty="0" smtClean="0"/>
          </a:p>
          <a:p>
            <a:pPr lvl="2"/>
            <a:r>
              <a:rPr lang="sk-SK" sz="1600" dirty="0" smtClean="0"/>
              <a:t>Ak ten, komu bola priestupkom profesionálneho vojaka spôsobená majetková škoda, uplatnil nárok na jej náhradu, vedúci služobného úradu alebo veliteľ, ktorý vo veci koná, prijme opatrenia, aby bola škoda dobrovoľne uhradená. Ak škoda nebude dobrovoľne uhradená, odkáže poškodeného s jeho nárokom na náhradu škody na súd.</a:t>
            </a:r>
          </a:p>
          <a:p>
            <a:pPr lvl="2"/>
            <a:endParaRPr lang="sk-SK" sz="1600" dirty="0" smtClean="0"/>
          </a:p>
          <a:p>
            <a:pPr lvl="2"/>
            <a:r>
              <a:rPr lang="sk-SK" sz="1600" dirty="0" smtClean="0"/>
              <a:t>O spôsobe vybavenia priestupku upovedomí vedúci služobného úradu alebo veliteľ, ktorý vo veci konal, poškodeného a navrhovateľa, ak o to požiadali</a:t>
            </a:r>
          </a:p>
          <a:p>
            <a:pPr lvl="2"/>
            <a:endParaRPr lang="sk-SK" sz="1600" dirty="0" smtClean="0"/>
          </a:p>
          <a:p>
            <a:pPr lvl="2"/>
            <a:r>
              <a:rPr lang="sk-SK" sz="1600" dirty="0" smtClean="0"/>
              <a:t>Poškodený alebo navrhovateľ môže požiadať nadriadeného vedúceho služobného úradu alebo nadriadeného veliteľa o preskúmanie vybavenia priestupku; o tomto oprávnení musia byť poškodený a navrhovateľ poučení</a:t>
            </a:r>
          </a:p>
          <a:p>
            <a:pPr lvl="2"/>
            <a:endParaRPr lang="sk-SK" sz="1600" dirty="0" smtClean="0"/>
          </a:p>
        </p:txBody>
      </p:sp>
      <p:sp>
        <p:nvSpPr>
          <p:cNvPr id="4" name="Zástupný symbol pro datum 3"/>
          <p:cNvSpPr>
            <a:spLocks noGrp="1"/>
          </p:cNvSpPr>
          <p:nvPr>
            <p:ph type="dt" sz="half" idx="10"/>
          </p:nvPr>
        </p:nvSpPr>
        <p:spPr/>
        <p:txBody>
          <a:bodyPr/>
          <a:lstStyle/>
          <a:p>
            <a:fld id="{41FD2315-B334-4E76-AF07-8634ABB8E4E0}" type="datetime1">
              <a:rPr lang="sk-SK" smtClean="0"/>
              <a:t>25.11.2013</a:t>
            </a:fld>
            <a:endParaRPr lang="sk-SK"/>
          </a:p>
        </p:txBody>
      </p:sp>
      <p:sp>
        <p:nvSpPr>
          <p:cNvPr id="2" name="Zástupný symbol čísla snímky 1"/>
          <p:cNvSpPr>
            <a:spLocks noGrp="1"/>
          </p:cNvSpPr>
          <p:nvPr>
            <p:ph type="sldNum" sz="quarter" idx="12"/>
          </p:nvPr>
        </p:nvSpPr>
        <p:spPr/>
        <p:txBody>
          <a:bodyPr/>
          <a:lstStyle/>
          <a:p>
            <a:fld id="{674AE1C9-5E77-40BB-9215-5476EBCA223D}" type="slidenum">
              <a:rPr lang="sk-SK" smtClean="0"/>
              <a:t>10</a:t>
            </a:fld>
            <a:endParaRPr lang="sk-SK"/>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14356"/>
            <a:ext cx="8229600" cy="5610244"/>
          </a:xfrm>
        </p:spPr>
        <p:txBody>
          <a:bodyPr/>
          <a:lstStyle/>
          <a:p>
            <a:r>
              <a:rPr lang="sk-SK" b="1" dirty="0" smtClean="0"/>
              <a:t>§ 128</a:t>
            </a:r>
          </a:p>
          <a:p>
            <a:pPr lvl="2"/>
            <a:r>
              <a:rPr lang="sk-SK" dirty="0" smtClean="0"/>
              <a:t>Pred uložením disciplinárneho opatrenia musí byť vždy objektívne zistený skutočný stav. Profesionálnemu vojakovi musí byť pred uložením disciplinárneho opatrenia daná možnosť vyjadriť sa k veci, navrhovať dôkazy a obhajovať sa</a:t>
            </a:r>
          </a:p>
          <a:p>
            <a:pPr lvl="2"/>
            <a:endParaRPr lang="sk-SK" dirty="0" smtClean="0"/>
          </a:p>
          <a:p>
            <a:pPr lvl="2"/>
            <a:r>
              <a:rPr lang="sk-SK" dirty="0" smtClean="0"/>
              <a:t>Pri rozhodovaní o uložení disciplinárneho opatrenia sa prihliada na povahu protiprávneho konania, na okolnosti, za ktorých bolo spáchané, jeho následky, mieru zavinenia a na doterajší postoj profesionálneho vojaka k plneniu služobných povinností</a:t>
            </a:r>
          </a:p>
          <a:p>
            <a:pPr lvl="2"/>
            <a:endParaRPr lang="sk-SK" dirty="0" smtClean="0"/>
          </a:p>
          <a:p>
            <a:pPr lvl="2"/>
            <a:r>
              <a:rPr lang="sk-SK" dirty="0" smtClean="0"/>
              <a:t>Uložením disciplinárneho opatrenia profesionálny vojak nie je zbavený povinnosti nahradiť škodu, ktorú spôsobil disciplinárnym previnením alebo priestupkom</a:t>
            </a:r>
            <a:endParaRPr lang="sk-SK" dirty="0"/>
          </a:p>
        </p:txBody>
      </p:sp>
      <p:sp>
        <p:nvSpPr>
          <p:cNvPr id="4" name="Zástupný symbol pro datum 3"/>
          <p:cNvSpPr>
            <a:spLocks noGrp="1"/>
          </p:cNvSpPr>
          <p:nvPr>
            <p:ph type="dt" sz="half" idx="10"/>
          </p:nvPr>
        </p:nvSpPr>
        <p:spPr/>
        <p:txBody>
          <a:bodyPr/>
          <a:lstStyle/>
          <a:p>
            <a:fld id="{6C99AE4B-C52F-4A46-A184-90256741CC55}" type="datetime1">
              <a:rPr lang="sk-SK" smtClean="0"/>
              <a:t>25.11.2013</a:t>
            </a:fld>
            <a:endParaRPr lang="sk-SK"/>
          </a:p>
        </p:txBody>
      </p:sp>
      <p:sp>
        <p:nvSpPr>
          <p:cNvPr id="2" name="Zástupný symbol čísla snímky 1"/>
          <p:cNvSpPr>
            <a:spLocks noGrp="1"/>
          </p:cNvSpPr>
          <p:nvPr>
            <p:ph type="sldNum" sz="quarter" idx="12"/>
          </p:nvPr>
        </p:nvSpPr>
        <p:spPr/>
        <p:txBody>
          <a:bodyPr/>
          <a:lstStyle/>
          <a:p>
            <a:fld id="{674AE1C9-5E77-40BB-9215-5476EBCA223D}" type="slidenum">
              <a:rPr lang="sk-SK" smtClean="0"/>
              <a:t>11</a:t>
            </a:fld>
            <a:endParaRPr lang="sk-SK"/>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642918"/>
            <a:ext cx="8229600" cy="5681682"/>
          </a:xfrm>
        </p:spPr>
        <p:txBody>
          <a:bodyPr/>
          <a:lstStyle/>
          <a:p>
            <a:r>
              <a:rPr lang="sk-SK" b="1" dirty="0" smtClean="0"/>
              <a:t>§ 129</a:t>
            </a:r>
          </a:p>
          <a:p>
            <a:pPr lvl="2"/>
            <a:r>
              <a:rPr lang="sk-SK" dirty="0" smtClean="0"/>
              <a:t>Za disciplinárne previnenie možno uložiť disciplinárne opatrenie do 30 dní odo dňa, keď sa vedúci služobného úradu alebo veliteľ o spáchaní disciplinárneho previnenia dozvedel, najneskôr však do jedného roka odo dňa spáchania disciplinárneho previnenia</a:t>
            </a:r>
            <a:br>
              <a:rPr lang="sk-SK" dirty="0" smtClean="0"/>
            </a:br>
            <a:endParaRPr lang="sk-SK" dirty="0" smtClean="0"/>
          </a:p>
          <a:p>
            <a:r>
              <a:rPr lang="sk-SK" b="1" dirty="0" smtClean="0"/>
              <a:t>§ 130</a:t>
            </a:r>
            <a:endParaRPr lang="sk-SK" dirty="0" smtClean="0"/>
          </a:p>
          <a:p>
            <a:pPr lvl="2"/>
            <a:r>
              <a:rPr lang="sk-SK" dirty="0" smtClean="0"/>
              <a:t>Ak sa profesionálny vojak dopustil disciplinárneho previnenia mimo územia Slovenskej republiky, lehota 30 dní na uloženie disciplinárneho opatrenia podľa § 129 začína plynúť odo dňa nasledujúceho po dni návratu profesionálneho vojaka na územie Slovenskej republiky, ak sa vedúci služobného úradu alebo veliteľ o tomto konaní dozvedel v čase, keď sa profesionálny vojak zdržiaval v cudzine</a:t>
            </a:r>
            <a:endParaRPr lang="sk-SK" dirty="0"/>
          </a:p>
        </p:txBody>
      </p:sp>
      <p:sp>
        <p:nvSpPr>
          <p:cNvPr id="4" name="Zástupný symbol pro datum 3"/>
          <p:cNvSpPr>
            <a:spLocks noGrp="1"/>
          </p:cNvSpPr>
          <p:nvPr>
            <p:ph type="dt" sz="half" idx="10"/>
          </p:nvPr>
        </p:nvSpPr>
        <p:spPr/>
        <p:txBody>
          <a:bodyPr/>
          <a:lstStyle/>
          <a:p>
            <a:fld id="{3B75BE28-A0B8-47B3-9B76-E52BE0611FD3}" type="datetime1">
              <a:rPr lang="sk-SK" smtClean="0"/>
              <a:t>25.11.2013</a:t>
            </a:fld>
            <a:endParaRPr lang="sk-SK"/>
          </a:p>
        </p:txBody>
      </p:sp>
      <p:sp>
        <p:nvSpPr>
          <p:cNvPr id="2" name="Zástupný symbol čísla snímky 1"/>
          <p:cNvSpPr>
            <a:spLocks noGrp="1"/>
          </p:cNvSpPr>
          <p:nvPr>
            <p:ph type="sldNum" sz="quarter" idx="12"/>
          </p:nvPr>
        </p:nvSpPr>
        <p:spPr/>
        <p:txBody>
          <a:bodyPr/>
          <a:lstStyle/>
          <a:p>
            <a:fld id="{674AE1C9-5E77-40BB-9215-5476EBCA223D}" type="slidenum">
              <a:rPr lang="sk-SK" smtClean="0"/>
              <a:t>12</a:t>
            </a:fld>
            <a:endParaRPr lang="sk-SK"/>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85794"/>
            <a:ext cx="8229600" cy="5538806"/>
          </a:xfrm>
        </p:spPr>
        <p:txBody>
          <a:bodyPr/>
          <a:lstStyle/>
          <a:p>
            <a:r>
              <a:rPr lang="sk-SK" b="1" dirty="0" smtClean="0"/>
              <a:t>§ 131</a:t>
            </a:r>
            <a:endParaRPr lang="sk-SK" dirty="0" smtClean="0"/>
          </a:p>
          <a:p>
            <a:pPr lvl="2"/>
            <a:r>
              <a:rPr lang="sk-SK" dirty="0" smtClean="0"/>
              <a:t>Disciplinárne opatrenie nemožno uložiť, ak bol profesionálny vojak za ten istý skutok už odsúdený súdom; ak bolo disciplinárne opatrenie uložené skôr, zruší sa s účinnosťou odo dňa uloženia</a:t>
            </a:r>
          </a:p>
          <a:p>
            <a:pPr lvl="2"/>
            <a:endParaRPr lang="sk-SK" dirty="0" smtClean="0"/>
          </a:p>
          <a:p>
            <a:pPr lvl="2"/>
            <a:r>
              <a:rPr lang="sk-SK" dirty="0" smtClean="0"/>
              <a:t>Minister môže nariadiť, aby sa disciplinárne previnenia </a:t>
            </a:r>
            <a:r>
              <a:rPr lang="sk-SK" dirty="0" err="1" smtClean="0"/>
              <a:t>neprejednali</a:t>
            </a:r>
            <a:r>
              <a:rPr lang="sk-SK" dirty="0" smtClean="0"/>
              <a:t>, aby sa upustilo od výkonu disciplinárnych opatrení uložených za disciplinárne previnenia alebo od výkonu zvyšku takýchto disciplinárnych opatrení alebo aby sa hromadne zahladili disciplinárne opatrenia uložené za disciplinárne previnenia</a:t>
            </a:r>
            <a:endParaRPr lang="sk-SK" dirty="0"/>
          </a:p>
        </p:txBody>
      </p:sp>
      <p:sp>
        <p:nvSpPr>
          <p:cNvPr id="4" name="Zástupný symbol pro datum 3"/>
          <p:cNvSpPr>
            <a:spLocks noGrp="1"/>
          </p:cNvSpPr>
          <p:nvPr>
            <p:ph type="dt" sz="half" idx="10"/>
          </p:nvPr>
        </p:nvSpPr>
        <p:spPr/>
        <p:txBody>
          <a:bodyPr/>
          <a:lstStyle/>
          <a:p>
            <a:fld id="{ACC69037-2317-418E-9F96-BD3FBBD33CF3}" type="datetime1">
              <a:rPr lang="sk-SK" smtClean="0"/>
              <a:t>25.11.2013</a:t>
            </a:fld>
            <a:endParaRPr lang="sk-SK"/>
          </a:p>
        </p:txBody>
      </p:sp>
      <p:sp>
        <p:nvSpPr>
          <p:cNvPr id="2" name="Zástupný symbol čísla snímky 1"/>
          <p:cNvSpPr>
            <a:spLocks noGrp="1"/>
          </p:cNvSpPr>
          <p:nvPr>
            <p:ph type="sldNum" sz="quarter" idx="12"/>
          </p:nvPr>
        </p:nvSpPr>
        <p:spPr/>
        <p:txBody>
          <a:bodyPr/>
          <a:lstStyle/>
          <a:p>
            <a:fld id="{674AE1C9-5E77-40BB-9215-5476EBCA223D}" type="slidenum">
              <a:rPr lang="sk-SK" smtClean="0"/>
              <a:t>13</a:t>
            </a:fld>
            <a:endParaRPr lang="sk-SK"/>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14356"/>
            <a:ext cx="8229600" cy="5610244"/>
          </a:xfrm>
        </p:spPr>
        <p:txBody>
          <a:bodyPr/>
          <a:lstStyle/>
          <a:p>
            <a:r>
              <a:rPr lang="sk-SK" b="1" dirty="0" smtClean="0"/>
              <a:t>§ 132</a:t>
            </a:r>
            <a:endParaRPr lang="sk-SK" dirty="0" smtClean="0"/>
          </a:p>
          <a:p>
            <a:pPr lvl="2"/>
            <a:r>
              <a:rPr lang="sk-SK" dirty="0" smtClean="0"/>
              <a:t>Disciplinárny rozkaz o uložení disciplinárneho opatrenia za disciplinárne previnenie a rozhodnutie o uložení sankčného opatrenia za priestupok doručí profesionálnemu vojakovi vedúci služobného úradu alebo ním poverený profesionálny vojak</a:t>
            </a:r>
          </a:p>
          <a:p>
            <a:pPr lvl="2"/>
            <a:endParaRPr lang="sk-SK" dirty="0" smtClean="0"/>
          </a:p>
          <a:p>
            <a:pPr lvl="2"/>
            <a:r>
              <a:rPr lang="sk-SK" dirty="0" smtClean="0"/>
              <a:t>Proti disciplinárnemu rozkazu o uložení disciplinárneho opatrenia za disciplinárne previnenie môže profesionálny vojak podať do ôsmich dní odo dňa doručenia disciplinárneho rozkazu odvolanie</a:t>
            </a:r>
            <a:endParaRPr lang="sk-SK" dirty="0"/>
          </a:p>
        </p:txBody>
      </p:sp>
      <p:sp>
        <p:nvSpPr>
          <p:cNvPr id="4" name="Zástupný symbol pro datum 3"/>
          <p:cNvSpPr>
            <a:spLocks noGrp="1"/>
          </p:cNvSpPr>
          <p:nvPr>
            <p:ph type="dt" sz="half" idx="10"/>
          </p:nvPr>
        </p:nvSpPr>
        <p:spPr/>
        <p:txBody>
          <a:bodyPr/>
          <a:lstStyle/>
          <a:p>
            <a:fld id="{31FF00A4-C00D-48E8-AEA5-FFC9EFD5D7DE}" type="datetime1">
              <a:rPr lang="sk-SK" smtClean="0"/>
              <a:t>25.11.2013</a:t>
            </a:fld>
            <a:endParaRPr lang="sk-SK"/>
          </a:p>
        </p:txBody>
      </p:sp>
      <p:sp>
        <p:nvSpPr>
          <p:cNvPr id="2" name="Zástupný symbol čísla snímky 1"/>
          <p:cNvSpPr>
            <a:spLocks noGrp="1"/>
          </p:cNvSpPr>
          <p:nvPr>
            <p:ph type="sldNum" sz="quarter" idx="12"/>
          </p:nvPr>
        </p:nvSpPr>
        <p:spPr/>
        <p:txBody>
          <a:bodyPr/>
          <a:lstStyle/>
          <a:p>
            <a:fld id="{674AE1C9-5E77-40BB-9215-5476EBCA223D}" type="slidenum">
              <a:rPr lang="sk-SK" smtClean="0"/>
              <a:t>14</a:t>
            </a:fld>
            <a:endParaRPr lang="sk-SK"/>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642918"/>
            <a:ext cx="8229600" cy="5681682"/>
          </a:xfrm>
        </p:spPr>
        <p:txBody>
          <a:bodyPr>
            <a:normAutofit/>
          </a:bodyPr>
          <a:lstStyle/>
          <a:p>
            <a:r>
              <a:rPr lang="sk-SK" b="1" dirty="0" smtClean="0"/>
              <a:t>Zahladenie disciplinárneho opatrenia</a:t>
            </a:r>
          </a:p>
          <a:p>
            <a:endParaRPr lang="sk-SK" b="1" dirty="0" smtClean="0"/>
          </a:p>
          <a:p>
            <a:pPr lvl="2"/>
            <a:r>
              <a:rPr lang="sk-SK" sz="1600" dirty="0" smtClean="0"/>
              <a:t>Po uplynutí jedného roka od právoplatne uloženého disciplinárneho opatrenia sa disciplinárne opatrenie zahladzuje a profesionálny vojak sa posudzuje, akoby mu disciplinárne opatrenie nebolo uložené</a:t>
            </a:r>
          </a:p>
          <a:p>
            <a:pPr lvl="2"/>
            <a:endParaRPr lang="sk-SK" b="1" dirty="0" smtClean="0"/>
          </a:p>
          <a:p>
            <a:pPr lvl="2"/>
            <a:r>
              <a:rPr lang="sk-SK" sz="1600" dirty="0" smtClean="0"/>
              <a:t>Vedúci služobného úradu alebo veliteľ, ktorý o disciplinárnom opatrení rozhodol, môže rozhodnúť o zahladení vykonaného disciplinárneho opatrenia pred uplynutím doby uvedenej v odseku 1</a:t>
            </a:r>
          </a:p>
          <a:p>
            <a:pPr lvl="2"/>
            <a:endParaRPr lang="sk-SK" sz="1600" b="1" dirty="0" smtClean="0"/>
          </a:p>
          <a:p>
            <a:pPr lvl="2"/>
            <a:r>
              <a:rPr lang="sk-SK" sz="1600" dirty="0" smtClean="0"/>
              <a:t>Disciplinárny rozkaz o zahladení disciplinárneho opatrenia doručí profesionálnemu vojakovi vedúci služobného úradu alebo veliteľ</a:t>
            </a:r>
          </a:p>
          <a:p>
            <a:pPr lvl="2"/>
            <a:endParaRPr lang="sk-SK" sz="1600" b="1" dirty="0" smtClean="0"/>
          </a:p>
          <a:p>
            <a:pPr lvl="2"/>
            <a:r>
              <a:rPr lang="sk-SK" sz="1600" dirty="0" smtClean="0"/>
              <a:t>Disciplinárne opatrenia, ktoré boli zahladené, sa neuvádzajú v služobnom hodnotení ani v posudku o služobnej činnosti</a:t>
            </a:r>
            <a:endParaRPr lang="sk-SK" sz="1600" b="1" dirty="0"/>
          </a:p>
        </p:txBody>
      </p:sp>
      <p:sp>
        <p:nvSpPr>
          <p:cNvPr id="4" name="Zástupný symbol pro datum 3"/>
          <p:cNvSpPr>
            <a:spLocks noGrp="1"/>
          </p:cNvSpPr>
          <p:nvPr>
            <p:ph type="dt" sz="half" idx="10"/>
          </p:nvPr>
        </p:nvSpPr>
        <p:spPr/>
        <p:txBody>
          <a:bodyPr/>
          <a:lstStyle/>
          <a:p>
            <a:fld id="{DED770B9-D008-476E-BA70-2988149C34D8}" type="datetime1">
              <a:rPr lang="sk-SK" smtClean="0"/>
              <a:t>25.11.2013</a:t>
            </a:fld>
            <a:endParaRPr lang="sk-SK"/>
          </a:p>
        </p:txBody>
      </p:sp>
      <p:sp>
        <p:nvSpPr>
          <p:cNvPr id="2" name="Zástupný symbol čísla snímky 1"/>
          <p:cNvSpPr>
            <a:spLocks noGrp="1"/>
          </p:cNvSpPr>
          <p:nvPr>
            <p:ph type="sldNum" sz="quarter" idx="12"/>
          </p:nvPr>
        </p:nvSpPr>
        <p:spPr/>
        <p:txBody>
          <a:bodyPr/>
          <a:lstStyle/>
          <a:p>
            <a:fld id="{674AE1C9-5E77-40BB-9215-5476EBCA223D}" type="slidenum">
              <a:rPr lang="sk-SK" smtClean="0"/>
              <a:t>15</a:t>
            </a:fld>
            <a:endParaRPr lang="sk-SK"/>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28596" y="571480"/>
            <a:ext cx="8229600" cy="5538806"/>
          </a:xfrm>
        </p:spPr>
        <p:txBody>
          <a:bodyPr>
            <a:normAutofit fontScale="92500" lnSpcReduction="10000"/>
          </a:bodyPr>
          <a:lstStyle/>
          <a:p>
            <a:r>
              <a:rPr lang="sk-SK" b="1" dirty="0" smtClean="0"/>
              <a:t>Disciplinárne odmeny</a:t>
            </a:r>
          </a:p>
          <a:p>
            <a:pPr lvl="2"/>
            <a:endParaRPr lang="sk-SK" b="1" dirty="0" smtClean="0"/>
          </a:p>
          <a:p>
            <a:pPr lvl="2"/>
            <a:r>
              <a:rPr lang="sk-SK" sz="1600" dirty="0" smtClean="0"/>
              <a:t>Disciplinárnou odmenou je</a:t>
            </a:r>
            <a:br>
              <a:rPr lang="sk-SK" sz="1600" dirty="0" smtClean="0"/>
            </a:br>
            <a:r>
              <a:rPr lang="sk-SK" sz="1600" dirty="0" smtClean="0"/>
              <a:t/>
            </a:r>
            <a:br>
              <a:rPr lang="sk-SK" sz="1600" dirty="0" smtClean="0"/>
            </a:br>
            <a:r>
              <a:rPr lang="sk-SK" sz="1600" dirty="0" smtClean="0"/>
              <a:t>a) odpustenie výkonu disciplinárneho opatrenia alebo jeho časti s účinkami zahladenia</a:t>
            </a:r>
            <a:br>
              <a:rPr lang="sk-SK" sz="1600" dirty="0" smtClean="0"/>
            </a:br>
            <a:r>
              <a:rPr lang="sk-SK" sz="1600" dirty="0" smtClean="0"/>
              <a:t>b) zahladenie skôr uloženého disciplinárneho opatrenia pred uplynutím jedného roka od jeho uloženia</a:t>
            </a:r>
            <a:br>
              <a:rPr lang="sk-SK" sz="1600" dirty="0" smtClean="0"/>
            </a:br>
            <a:r>
              <a:rPr lang="sk-SK" sz="1600" dirty="0" smtClean="0"/>
              <a:t>c) písomná pochvala</a:t>
            </a:r>
            <a:br>
              <a:rPr lang="sk-SK" sz="1600" dirty="0" smtClean="0"/>
            </a:br>
            <a:r>
              <a:rPr lang="sk-SK" sz="1600" dirty="0" smtClean="0"/>
              <a:t>d) zapísanie do vojenskej kroniky</a:t>
            </a:r>
            <a:br>
              <a:rPr lang="sk-SK" sz="1600" dirty="0" smtClean="0"/>
            </a:br>
            <a:r>
              <a:rPr lang="sk-SK" sz="1600" dirty="0" smtClean="0"/>
              <a:t>e) vecný dar</a:t>
            </a:r>
          </a:p>
          <a:p>
            <a:pPr lvl="2"/>
            <a:endParaRPr lang="sk-SK" sz="1600" dirty="0" smtClean="0"/>
          </a:p>
          <a:p>
            <a:pPr lvl="2"/>
            <a:r>
              <a:rPr lang="sk-SK" sz="1600" dirty="0" smtClean="0"/>
              <a:t>Disciplinárna odmena musí byť úmerná záslužnému činu alebo príkladnému plneniu služobných povinností, za ktoré sa udeľuje. Za to isté konanie podľa predchádzajúcej vety možno udeliť len jednu disciplinárnu odmenu</a:t>
            </a:r>
          </a:p>
          <a:p>
            <a:pPr lvl="2"/>
            <a:endParaRPr lang="sk-SK" sz="1600" dirty="0" smtClean="0"/>
          </a:p>
          <a:p>
            <a:pPr lvl="2"/>
            <a:r>
              <a:rPr lang="sk-SK" sz="1600" dirty="0" smtClean="0"/>
              <a:t>Profesionálnemu vojakovi nemožno udeliť disciplinárnu odmenu v čase, keď mu bolo uložené disciplinárne opatrenie, ktoré ešte nebolo zahladené</a:t>
            </a:r>
          </a:p>
          <a:p>
            <a:pPr lvl="2"/>
            <a:endParaRPr lang="sk-SK" sz="1600" dirty="0" smtClean="0"/>
          </a:p>
          <a:p>
            <a:pPr lvl="2"/>
            <a:r>
              <a:rPr lang="sk-SK" sz="1600" dirty="0" smtClean="0"/>
              <a:t>Disciplinárny rozkaz o udelení disciplinárnej odmeny doručí profesionálnemu vojakovi vedúci služobného úradu alebo veliteľ</a:t>
            </a:r>
            <a:endParaRPr lang="sk-SK" sz="1600" dirty="0"/>
          </a:p>
        </p:txBody>
      </p:sp>
      <p:sp>
        <p:nvSpPr>
          <p:cNvPr id="4" name="Zástupný symbol pro datum 3"/>
          <p:cNvSpPr>
            <a:spLocks noGrp="1"/>
          </p:cNvSpPr>
          <p:nvPr>
            <p:ph type="dt" sz="half" idx="10"/>
          </p:nvPr>
        </p:nvSpPr>
        <p:spPr/>
        <p:txBody>
          <a:bodyPr/>
          <a:lstStyle/>
          <a:p>
            <a:fld id="{DB4B80BF-1B98-4072-9DE4-6409A5B1B8BB}" type="datetime1">
              <a:rPr lang="sk-SK" smtClean="0"/>
              <a:t>25.11.2013</a:t>
            </a:fld>
            <a:endParaRPr lang="sk-SK"/>
          </a:p>
        </p:txBody>
      </p:sp>
      <p:sp>
        <p:nvSpPr>
          <p:cNvPr id="2" name="Zástupný symbol čísla snímky 1"/>
          <p:cNvSpPr>
            <a:spLocks noGrp="1"/>
          </p:cNvSpPr>
          <p:nvPr>
            <p:ph type="sldNum" sz="quarter" idx="12"/>
          </p:nvPr>
        </p:nvSpPr>
        <p:spPr/>
        <p:txBody>
          <a:bodyPr/>
          <a:lstStyle/>
          <a:p>
            <a:fld id="{674AE1C9-5E77-40BB-9215-5476EBCA223D}" type="slidenum">
              <a:rPr lang="sk-SK" smtClean="0"/>
              <a:t>16</a:t>
            </a:fld>
            <a:endParaRPr lang="sk-SK"/>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571480"/>
            <a:ext cx="8229600" cy="5753120"/>
          </a:xfrm>
        </p:spPr>
        <p:txBody>
          <a:bodyPr/>
          <a:lstStyle/>
          <a:p>
            <a:r>
              <a:rPr lang="sk-SK" b="1" dirty="0" smtClean="0"/>
              <a:t>Mimoriadne vymenovanie, mimoriadne povýšenie a mimoriadne ocenenie in memoriam</a:t>
            </a:r>
          </a:p>
          <a:p>
            <a:endParaRPr lang="sk-SK" b="1" dirty="0" smtClean="0"/>
          </a:p>
          <a:p>
            <a:pPr lvl="2"/>
            <a:r>
              <a:rPr lang="sk-SK" dirty="0" smtClean="0"/>
              <a:t>Profesionálneho vojaka, ktorý zahynul pri plnení služobných povinností, môže minister mimoriadne vymenovať alebo mimoriadne povýšiť in memoriam alebo mu môže priznať mimoriadne ocenenie Čestný príslušník útvaru in memoriam</a:t>
            </a:r>
            <a:endParaRPr lang="sk-SK" dirty="0"/>
          </a:p>
        </p:txBody>
      </p:sp>
      <p:sp>
        <p:nvSpPr>
          <p:cNvPr id="4" name="Zástupný symbol pro datum 3"/>
          <p:cNvSpPr>
            <a:spLocks noGrp="1"/>
          </p:cNvSpPr>
          <p:nvPr>
            <p:ph type="dt" sz="half" idx="10"/>
          </p:nvPr>
        </p:nvSpPr>
        <p:spPr/>
        <p:txBody>
          <a:bodyPr/>
          <a:lstStyle/>
          <a:p>
            <a:fld id="{F41DDE1B-7FB8-47B8-B5DE-BC302B3C27F6}" type="datetime1">
              <a:rPr lang="sk-SK" smtClean="0"/>
              <a:t>25.11.2013</a:t>
            </a:fld>
            <a:endParaRPr lang="sk-SK"/>
          </a:p>
        </p:txBody>
      </p:sp>
      <p:sp>
        <p:nvSpPr>
          <p:cNvPr id="2" name="Zástupný symbol čísla snímky 1"/>
          <p:cNvSpPr>
            <a:spLocks noGrp="1"/>
          </p:cNvSpPr>
          <p:nvPr>
            <p:ph type="sldNum" sz="quarter" idx="12"/>
          </p:nvPr>
        </p:nvSpPr>
        <p:spPr/>
        <p:txBody>
          <a:bodyPr/>
          <a:lstStyle/>
          <a:p>
            <a:fld id="{674AE1C9-5E77-40BB-9215-5476EBCA223D}" type="slidenum">
              <a:rPr lang="sk-SK" smtClean="0"/>
              <a:t>17</a:t>
            </a:fld>
            <a:endParaRPr lang="sk-SK"/>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14356"/>
            <a:ext cx="8229600" cy="5610244"/>
          </a:xfrm>
        </p:spPr>
        <p:txBody>
          <a:bodyPr/>
          <a:lstStyle/>
          <a:p>
            <a:r>
              <a:rPr lang="sk-SK" b="1" dirty="0" smtClean="0"/>
              <a:t>Evidencia disciplinárnych odmien a disciplinárnych opatrení</a:t>
            </a:r>
          </a:p>
          <a:p>
            <a:endParaRPr lang="sk-SK" b="1" dirty="0" smtClean="0"/>
          </a:p>
          <a:p>
            <a:pPr lvl="2"/>
            <a:r>
              <a:rPr lang="sk-SK" dirty="0" smtClean="0"/>
              <a:t>Právoplatné rozhodnutie o udelení disciplinárnej odmeny, o uložení disciplinárneho opatrenia a zahladenie disciplinárneho opatrenia sa evidujú v zázname o disciplinárnych odmenách a disciplinárnych opatreniach</a:t>
            </a:r>
            <a:endParaRPr lang="sk-SK" dirty="0"/>
          </a:p>
        </p:txBody>
      </p:sp>
      <p:sp>
        <p:nvSpPr>
          <p:cNvPr id="4" name="Zástupný symbol pro datum 3"/>
          <p:cNvSpPr>
            <a:spLocks noGrp="1"/>
          </p:cNvSpPr>
          <p:nvPr>
            <p:ph type="dt" sz="half" idx="10"/>
          </p:nvPr>
        </p:nvSpPr>
        <p:spPr/>
        <p:txBody>
          <a:bodyPr/>
          <a:lstStyle/>
          <a:p>
            <a:fld id="{1AE8D426-5290-42FE-A250-C0984A94A86F}" type="datetime1">
              <a:rPr lang="sk-SK" smtClean="0"/>
              <a:t>25.11.2013</a:t>
            </a:fld>
            <a:endParaRPr lang="sk-SK"/>
          </a:p>
        </p:txBody>
      </p:sp>
      <p:sp>
        <p:nvSpPr>
          <p:cNvPr id="2" name="Zástupný symbol čísla snímky 1"/>
          <p:cNvSpPr>
            <a:spLocks noGrp="1"/>
          </p:cNvSpPr>
          <p:nvPr>
            <p:ph type="sldNum" sz="quarter" idx="12"/>
          </p:nvPr>
        </p:nvSpPr>
        <p:spPr/>
        <p:txBody>
          <a:bodyPr/>
          <a:lstStyle/>
          <a:p>
            <a:fld id="{674AE1C9-5E77-40BB-9215-5476EBCA223D}" type="slidenum">
              <a:rPr lang="sk-SK" smtClean="0"/>
              <a:t>18</a:t>
            </a:fld>
            <a:endParaRPr lang="sk-SK"/>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2971792" cy="796086"/>
          </a:xfrm>
        </p:spPr>
        <p:txBody>
          <a:bodyPr>
            <a:normAutofit/>
          </a:bodyPr>
          <a:lstStyle/>
          <a:p>
            <a:r>
              <a:rPr lang="sk-SK" dirty="0" smtClean="0"/>
              <a:t>Zdroje</a:t>
            </a:r>
            <a:endParaRPr lang="sk-SK" dirty="0"/>
          </a:p>
        </p:txBody>
      </p:sp>
      <p:sp>
        <p:nvSpPr>
          <p:cNvPr id="3" name="Zástupný symbol pro obsah 2"/>
          <p:cNvSpPr>
            <a:spLocks noGrp="1"/>
          </p:cNvSpPr>
          <p:nvPr>
            <p:ph idx="1"/>
          </p:nvPr>
        </p:nvSpPr>
        <p:spPr/>
        <p:txBody>
          <a:bodyPr/>
          <a:lstStyle/>
          <a:p>
            <a:r>
              <a:rPr lang="sk-SK" dirty="0" smtClean="0"/>
              <a:t>http://www.pravovojaka.sk</a:t>
            </a:r>
          </a:p>
          <a:p>
            <a:endParaRPr lang="sk-SK" dirty="0" smtClean="0"/>
          </a:p>
          <a:p>
            <a:r>
              <a:rPr lang="sk-SK" dirty="0" smtClean="0"/>
              <a:t>Predpis č. 346/2005 </a:t>
            </a:r>
            <a:r>
              <a:rPr lang="sk-SK" dirty="0" err="1" smtClean="0"/>
              <a:t>Z.z</a:t>
            </a:r>
            <a:r>
              <a:rPr lang="sk-SK" dirty="0" smtClean="0"/>
              <a:t>. </a:t>
            </a:r>
          </a:p>
          <a:p>
            <a:endParaRPr lang="sk-SK" dirty="0" smtClean="0"/>
          </a:p>
          <a:p>
            <a:r>
              <a:rPr lang="sk-SK" sz="2400" dirty="0" smtClean="0">
                <a:solidFill>
                  <a:srgbClr val="030201"/>
                </a:solidFill>
              </a:rPr>
              <a:t>DISCIPLINÁRNE PRIESTUPKY, PRIESTUPKY A TRESTNÉ ČINY </a:t>
            </a:r>
            <a:r>
              <a:rPr lang="sk-SK" sz="1600" dirty="0" smtClean="0">
                <a:solidFill>
                  <a:srgbClr val="030201"/>
                </a:solidFill>
              </a:rPr>
              <a:t>( Mgr. Vladimír </a:t>
            </a:r>
            <a:r>
              <a:rPr lang="sk-SK" sz="1600" dirty="0" err="1" smtClean="0">
                <a:solidFill>
                  <a:srgbClr val="030201"/>
                </a:solidFill>
              </a:rPr>
              <a:t>Ferencko</a:t>
            </a:r>
            <a:r>
              <a:rPr lang="sk-SK" sz="1600" dirty="0" smtClean="0">
                <a:solidFill>
                  <a:srgbClr val="030201"/>
                </a:solidFill>
              </a:rPr>
              <a:t>; JUDr. Jaroslav </a:t>
            </a:r>
            <a:r>
              <a:rPr lang="sk-SK" sz="1600" dirty="0" err="1" smtClean="0">
                <a:solidFill>
                  <a:srgbClr val="030201"/>
                </a:solidFill>
              </a:rPr>
              <a:t>Habánek</a:t>
            </a:r>
            <a:r>
              <a:rPr lang="sk-SK" sz="1600" dirty="0" smtClean="0">
                <a:solidFill>
                  <a:srgbClr val="030201"/>
                </a:solidFill>
              </a:rPr>
              <a:t> )</a:t>
            </a:r>
            <a:endParaRPr lang="sk-SK" sz="2400" dirty="0" smtClean="0">
              <a:solidFill>
                <a:srgbClr val="030201"/>
              </a:solidFill>
            </a:endParaRPr>
          </a:p>
          <a:p>
            <a:endParaRPr lang="sk-SK" sz="2400" dirty="0"/>
          </a:p>
        </p:txBody>
      </p:sp>
      <p:sp>
        <p:nvSpPr>
          <p:cNvPr id="4" name="Zástupný symbol pro datum 3"/>
          <p:cNvSpPr>
            <a:spLocks noGrp="1"/>
          </p:cNvSpPr>
          <p:nvPr>
            <p:ph type="dt" sz="half" idx="10"/>
          </p:nvPr>
        </p:nvSpPr>
        <p:spPr/>
        <p:txBody>
          <a:bodyPr/>
          <a:lstStyle/>
          <a:p>
            <a:fld id="{01FB5D0A-DD4F-4BDF-A372-59D72EC653F4}" type="datetime1">
              <a:rPr lang="sk-SK" smtClean="0"/>
              <a:t>25.11.2013</a:t>
            </a:fld>
            <a:endParaRPr lang="sk-SK"/>
          </a:p>
        </p:txBody>
      </p:sp>
      <p:sp>
        <p:nvSpPr>
          <p:cNvPr id="6" name="Zástupný symbol čísla snímky 5"/>
          <p:cNvSpPr>
            <a:spLocks noGrp="1"/>
          </p:cNvSpPr>
          <p:nvPr>
            <p:ph type="sldNum" sz="quarter" idx="12"/>
          </p:nvPr>
        </p:nvSpPr>
        <p:spPr/>
        <p:txBody>
          <a:bodyPr/>
          <a:lstStyle/>
          <a:p>
            <a:fld id="{674AE1C9-5E77-40BB-9215-5476EBCA223D}" type="slidenum">
              <a:rPr lang="sk-SK" smtClean="0"/>
              <a:t>19</a:t>
            </a:fld>
            <a:endParaRPr lang="sk-SK"/>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401080" cy="510334"/>
          </a:xfrm>
        </p:spPr>
        <p:txBody>
          <a:bodyPr>
            <a:normAutofit fontScale="90000"/>
          </a:bodyPr>
          <a:lstStyle/>
          <a:p>
            <a:pPr algn="ctr"/>
            <a:r>
              <a:rPr lang="sk-SK" dirty="0" smtClean="0"/>
              <a:t>Vymedzenie </a:t>
            </a:r>
            <a:endParaRPr lang="sk-SK" dirty="0"/>
          </a:p>
        </p:txBody>
      </p:sp>
      <p:sp>
        <p:nvSpPr>
          <p:cNvPr id="3" name="Zástupný symbol pro obsah 2"/>
          <p:cNvSpPr>
            <a:spLocks noGrp="1"/>
          </p:cNvSpPr>
          <p:nvPr>
            <p:ph idx="1"/>
          </p:nvPr>
        </p:nvSpPr>
        <p:spPr>
          <a:xfrm>
            <a:off x="457200" y="1357298"/>
            <a:ext cx="8229600" cy="4786346"/>
          </a:xfrm>
        </p:spPr>
        <p:txBody>
          <a:bodyPr>
            <a:normAutofit/>
          </a:bodyPr>
          <a:lstStyle/>
          <a:p>
            <a:r>
              <a:rPr lang="sk-SK" sz="1800" dirty="0" smtClean="0"/>
              <a:t>Na to, aby sa mohol profesionálny vojak potrestať, musia byť naplnené všetky znaky skutkovej podstaty disciplinárneho previnenia a to objektívna stránka, subjekt, objekt a subjektívna stránka disciplinárneho previnenia.</a:t>
            </a:r>
          </a:p>
          <a:p>
            <a:r>
              <a:rPr lang="sk-SK" sz="1800" b="1" dirty="0" smtClean="0"/>
              <a:t>Objektívnou stránkou</a:t>
            </a:r>
            <a:r>
              <a:rPr lang="sk-SK" sz="1800" dirty="0" smtClean="0"/>
              <a:t>, ako znakom skutkovej podstaty disciplinárneho previnenia v podmienkach štátnej služby profesionálnych vojakov je konanie alebo opomenutie konania, ktoré porušuje povinnosti súvisiace s výkonom štátnej služby profesionálneho vojaka.</a:t>
            </a:r>
          </a:p>
          <a:p>
            <a:r>
              <a:rPr lang="sk-SK" sz="1800" b="1" dirty="0" smtClean="0"/>
              <a:t>Subjektom </a:t>
            </a:r>
            <a:r>
              <a:rPr lang="sk-SK" sz="1800" dirty="0" smtClean="0"/>
              <a:t>skutkovej podstaty môže byť iba profesionálny vojak.</a:t>
            </a:r>
          </a:p>
          <a:p>
            <a:r>
              <a:rPr lang="sk-SK" sz="1800" b="1" dirty="0" smtClean="0"/>
              <a:t>Objektom</a:t>
            </a:r>
            <a:r>
              <a:rPr lang="sk-SK" sz="1800" dirty="0" smtClean="0"/>
              <a:t> skutkovej podstaty je záujem spoločnosti na riadnom výkone štátnej služby profesionálneho vojaka, teda dodržiavanie jeho povinností a služobnej etiky.	</a:t>
            </a:r>
            <a:r>
              <a:rPr lang="sk-SK" sz="1400" dirty="0" smtClean="0"/>
              <a:t>(povinnosť dodržiavať Ústavu Slovenskej republiky, ústavné zákony, zákony, ďalšie všeobecne záväzné právne predpisy, vojenskú prísahu, Etický kódex profesionálneho vojaka, služobné predpisy, vojenské rozkazy, nariadenia, príkazy a pokyny vedúcich služobných úradov a veliteľov)</a:t>
            </a:r>
          </a:p>
          <a:p>
            <a:r>
              <a:rPr lang="sk-SK" sz="1800" b="1" dirty="0" smtClean="0"/>
              <a:t>Subjektívna stránka</a:t>
            </a:r>
            <a:r>
              <a:rPr lang="sk-SK" sz="1800" dirty="0" smtClean="0"/>
              <a:t> je založená na subjektívnom zavinení, v podmienkach štátnej služby postačuje aj zavinenie z nedbanlivosti.</a:t>
            </a:r>
          </a:p>
        </p:txBody>
      </p:sp>
      <p:sp>
        <p:nvSpPr>
          <p:cNvPr id="4" name="Zástupný symbol pro datum 3"/>
          <p:cNvSpPr>
            <a:spLocks noGrp="1"/>
          </p:cNvSpPr>
          <p:nvPr>
            <p:ph type="dt" sz="half" idx="10"/>
          </p:nvPr>
        </p:nvSpPr>
        <p:spPr>
          <a:xfrm>
            <a:off x="7092281" y="6108173"/>
            <a:ext cx="1109522" cy="365125"/>
          </a:xfrm>
        </p:spPr>
        <p:txBody>
          <a:bodyPr/>
          <a:lstStyle/>
          <a:p>
            <a:fld id="{ACE1BF50-4633-4DB2-BA4C-A91C0399CE65}" type="datetime1">
              <a:rPr lang="sk-SK" sz="1400" smtClean="0"/>
              <a:t>25.11.2013</a:t>
            </a:fld>
            <a:endParaRPr lang="sk-SK" sz="1400" dirty="0"/>
          </a:p>
        </p:txBody>
      </p:sp>
      <p:sp>
        <p:nvSpPr>
          <p:cNvPr id="6" name="Zástupný symbol čísla snímky 5"/>
          <p:cNvSpPr>
            <a:spLocks noGrp="1"/>
          </p:cNvSpPr>
          <p:nvPr>
            <p:ph type="sldNum" sz="quarter" idx="12"/>
          </p:nvPr>
        </p:nvSpPr>
        <p:spPr/>
        <p:txBody>
          <a:bodyPr/>
          <a:lstStyle/>
          <a:p>
            <a:fld id="{674AE1C9-5E77-40BB-9215-5476EBCA223D}" type="slidenum">
              <a:rPr lang="sk-SK" smtClean="0"/>
              <a:t>2</a:t>
            </a:fld>
            <a:endParaRPr lang="sk-SK"/>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28596" y="2786058"/>
            <a:ext cx="8229600" cy="1143000"/>
          </a:xfrm>
        </p:spPr>
        <p:txBody>
          <a:bodyPr/>
          <a:lstStyle/>
          <a:p>
            <a:pPr algn="ctr"/>
            <a:r>
              <a:rPr lang="sk-SK" dirty="0" smtClean="0">
                <a:latin typeface="Arial Black" pitchFamily="34" charset="0"/>
              </a:rPr>
              <a:t>Ďakujem za pozornosť</a:t>
            </a:r>
            <a:endParaRPr lang="sk-SK" dirty="0">
              <a:latin typeface="Arial Black" pitchFamily="34" charset="0"/>
            </a:endParaRPr>
          </a:p>
        </p:txBody>
      </p:sp>
      <p:sp>
        <p:nvSpPr>
          <p:cNvPr id="4" name="Zástupný symbol pro datum 3"/>
          <p:cNvSpPr>
            <a:spLocks noGrp="1"/>
          </p:cNvSpPr>
          <p:nvPr>
            <p:ph type="dt" sz="half" idx="10"/>
          </p:nvPr>
        </p:nvSpPr>
        <p:spPr/>
        <p:txBody>
          <a:bodyPr/>
          <a:lstStyle/>
          <a:p>
            <a:fld id="{D11D1D80-8F30-4E2A-9A79-786AF6B09F57}" type="datetime1">
              <a:rPr lang="sk-SK" smtClean="0"/>
              <a:t>25.11.2013</a:t>
            </a:fld>
            <a:endParaRPr lang="sk-SK"/>
          </a:p>
        </p:txBody>
      </p:sp>
      <p:sp>
        <p:nvSpPr>
          <p:cNvPr id="3" name="Zástupný symbol čísla snímky 2"/>
          <p:cNvSpPr>
            <a:spLocks noGrp="1"/>
          </p:cNvSpPr>
          <p:nvPr>
            <p:ph type="sldNum" sz="quarter" idx="12"/>
          </p:nvPr>
        </p:nvSpPr>
        <p:spPr/>
        <p:txBody>
          <a:bodyPr/>
          <a:lstStyle/>
          <a:p>
            <a:fld id="{674AE1C9-5E77-40BB-9215-5476EBCA223D}" type="slidenum">
              <a:rPr lang="sk-SK" smtClean="0"/>
              <a:t>20</a:t>
            </a:fld>
            <a:endParaRPr lang="sk-SK"/>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28596" y="785794"/>
            <a:ext cx="8229600" cy="489790"/>
          </a:xfrm>
        </p:spPr>
        <p:txBody>
          <a:bodyPr>
            <a:noAutofit/>
          </a:bodyPr>
          <a:lstStyle/>
          <a:p>
            <a:pPr algn="ctr"/>
            <a:r>
              <a:rPr lang="sk-SK" sz="3600" dirty="0" smtClean="0"/>
              <a:t>Pojmy týkajúce sa disciplinárneho konania</a:t>
            </a:r>
            <a:endParaRPr lang="sk-SK" sz="3600" dirty="0"/>
          </a:p>
        </p:txBody>
      </p:sp>
      <p:sp>
        <p:nvSpPr>
          <p:cNvPr id="3" name="Zástupný symbol pro obsah 2"/>
          <p:cNvSpPr>
            <a:spLocks noGrp="1"/>
          </p:cNvSpPr>
          <p:nvPr>
            <p:ph idx="1"/>
          </p:nvPr>
        </p:nvSpPr>
        <p:spPr>
          <a:xfrm>
            <a:off x="457200" y="1571612"/>
            <a:ext cx="8229600" cy="4752988"/>
          </a:xfrm>
        </p:spPr>
        <p:txBody>
          <a:bodyPr>
            <a:normAutofit fontScale="92500" lnSpcReduction="10000"/>
          </a:bodyPr>
          <a:lstStyle/>
          <a:p>
            <a:r>
              <a:rPr lang="sk-SK" b="1" dirty="0" smtClean="0"/>
              <a:t>Disciplinárna právomoc                                    </a:t>
            </a:r>
            <a:r>
              <a:rPr lang="sk-SK" b="1" dirty="0" smtClean="0"/>
              <a:t>	(§ </a:t>
            </a:r>
            <a:r>
              <a:rPr lang="sk-SK" b="1" dirty="0" smtClean="0"/>
              <a:t>122)</a:t>
            </a:r>
          </a:p>
          <a:p>
            <a:r>
              <a:rPr lang="sk-SK" b="1" dirty="0" smtClean="0"/>
              <a:t>Disciplinárna zodpovednosť                           </a:t>
            </a:r>
            <a:r>
              <a:rPr lang="sk-SK" b="1" dirty="0" smtClean="0"/>
              <a:t>	(§ </a:t>
            </a:r>
            <a:r>
              <a:rPr lang="sk-SK" b="1" dirty="0" smtClean="0"/>
              <a:t>123)</a:t>
            </a:r>
          </a:p>
          <a:p>
            <a:r>
              <a:rPr lang="sk-SK" b="1" dirty="0" smtClean="0"/>
              <a:t>Disciplinárne previnenie                                   </a:t>
            </a:r>
            <a:r>
              <a:rPr lang="sk-SK" b="1" dirty="0" smtClean="0"/>
              <a:t>	(§ </a:t>
            </a:r>
            <a:r>
              <a:rPr lang="sk-SK" b="1" dirty="0" smtClean="0"/>
              <a:t>124)</a:t>
            </a:r>
          </a:p>
          <a:p>
            <a:r>
              <a:rPr lang="sk-SK" b="1" dirty="0" smtClean="0"/>
              <a:t>Disciplinárne opatrenie                                     </a:t>
            </a:r>
            <a:r>
              <a:rPr lang="sk-SK" b="1" dirty="0" smtClean="0"/>
              <a:t>	(§ </a:t>
            </a:r>
            <a:r>
              <a:rPr lang="sk-SK" b="1" dirty="0" smtClean="0"/>
              <a:t>125)</a:t>
            </a:r>
          </a:p>
          <a:p>
            <a:r>
              <a:rPr lang="sk-SK" b="1" dirty="0" smtClean="0"/>
              <a:t>Ukladanie disciplinárnych opatrení           </a:t>
            </a:r>
            <a:r>
              <a:rPr lang="sk-SK" b="1" dirty="0" smtClean="0"/>
              <a:t>	</a:t>
            </a:r>
            <a:r>
              <a:rPr lang="sk-SK" sz="1800" b="1" dirty="0" smtClean="0"/>
              <a:t>(§ </a:t>
            </a:r>
            <a:r>
              <a:rPr lang="sk-SK" sz="1800" b="1" dirty="0" smtClean="0"/>
              <a:t>126 - § 132)</a:t>
            </a:r>
          </a:p>
          <a:p>
            <a:r>
              <a:rPr lang="sk-SK" b="1" dirty="0" smtClean="0"/>
              <a:t>Zahladenie disciplinárneho opatrenia        </a:t>
            </a:r>
            <a:r>
              <a:rPr lang="sk-SK" b="1" dirty="0" smtClean="0"/>
              <a:t>	(§ </a:t>
            </a:r>
            <a:r>
              <a:rPr lang="sk-SK" b="1" dirty="0" smtClean="0"/>
              <a:t>133)</a:t>
            </a:r>
          </a:p>
          <a:p>
            <a:r>
              <a:rPr lang="sk-SK" b="1" dirty="0" smtClean="0"/>
              <a:t>Disciplinárne odmeny                                         </a:t>
            </a:r>
            <a:r>
              <a:rPr lang="sk-SK" b="1" dirty="0" smtClean="0"/>
              <a:t>	(§ </a:t>
            </a:r>
            <a:r>
              <a:rPr lang="sk-SK" b="1" dirty="0" smtClean="0"/>
              <a:t>134)</a:t>
            </a:r>
          </a:p>
          <a:p>
            <a:r>
              <a:rPr lang="sk-SK" sz="2000" b="1" dirty="0" smtClean="0"/>
              <a:t>Mimoriadne vymenovanie, mimoriadne </a:t>
            </a:r>
            <a:endParaRPr lang="sk-SK" sz="2000" b="1" dirty="0" smtClean="0"/>
          </a:p>
          <a:p>
            <a:pPr marL="0" indent="0">
              <a:buNone/>
            </a:pPr>
            <a:r>
              <a:rPr lang="sk-SK" sz="2000" b="1" dirty="0"/>
              <a:t> </a:t>
            </a:r>
            <a:r>
              <a:rPr lang="sk-SK" sz="2000" b="1" dirty="0" smtClean="0"/>
              <a:t>     </a:t>
            </a:r>
            <a:r>
              <a:rPr lang="sk-SK" sz="2000" b="1" dirty="0" smtClean="0"/>
              <a:t>povýšenie a </a:t>
            </a:r>
            <a:r>
              <a:rPr lang="sk-SK" sz="2000" b="1" dirty="0" smtClean="0"/>
              <a:t>mimoriadne ocenenie in </a:t>
            </a:r>
            <a:r>
              <a:rPr lang="sk-SK" sz="2000" b="1" dirty="0" err="1" smtClean="0"/>
              <a:t>memoriam</a:t>
            </a:r>
            <a:r>
              <a:rPr lang="sk-SK" sz="2000" b="1" dirty="0" smtClean="0"/>
              <a:t>     </a:t>
            </a:r>
            <a:r>
              <a:rPr lang="sk-SK" sz="2000" b="1" dirty="0" smtClean="0"/>
              <a:t>(§ </a:t>
            </a:r>
            <a:r>
              <a:rPr lang="sk-SK" sz="2000" b="1" dirty="0" smtClean="0"/>
              <a:t>135)</a:t>
            </a:r>
          </a:p>
          <a:p>
            <a:r>
              <a:rPr lang="sk-SK" sz="2000" b="1" dirty="0" smtClean="0"/>
              <a:t>Evidencia disciplinárnych </a:t>
            </a:r>
            <a:r>
              <a:rPr lang="sk-SK" sz="2000" b="1" dirty="0" smtClean="0"/>
              <a:t>odmien a </a:t>
            </a:r>
          </a:p>
          <a:p>
            <a:pPr marL="0" indent="0">
              <a:buNone/>
            </a:pPr>
            <a:r>
              <a:rPr lang="sk-SK" sz="2000" b="1" dirty="0"/>
              <a:t> </a:t>
            </a:r>
            <a:r>
              <a:rPr lang="sk-SK" sz="2000" b="1" dirty="0" smtClean="0"/>
              <a:t>     </a:t>
            </a:r>
            <a:r>
              <a:rPr lang="sk-SK" sz="2000" b="1" dirty="0" smtClean="0"/>
              <a:t>disciplinárnych </a:t>
            </a:r>
            <a:r>
              <a:rPr lang="sk-SK" sz="2000" b="1" dirty="0" smtClean="0"/>
              <a:t>opatrení				    </a:t>
            </a:r>
            <a:r>
              <a:rPr lang="sk-SK" sz="2000" b="1" dirty="0" smtClean="0"/>
              <a:t>		(§ </a:t>
            </a:r>
            <a:r>
              <a:rPr lang="sk-SK" sz="2000" b="1" dirty="0" smtClean="0"/>
              <a:t>136)</a:t>
            </a:r>
          </a:p>
          <a:p>
            <a:endParaRPr lang="sk-SK" b="1" dirty="0" smtClean="0"/>
          </a:p>
          <a:p>
            <a:endParaRPr lang="sk-SK" dirty="0"/>
          </a:p>
        </p:txBody>
      </p:sp>
      <p:sp>
        <p:nvSpPr>
          <p:cNvPr id="4" name="Zástupný symbol pro datum 3"/>
          <p:cNvSpPr>
            <a:spLocks noGrp="1"/>
          </p:cNvSpPr>
          <p:nvPr>
            <p:ph type="dt" sz="half" idx="10"/>
          </p:nvPr>
        </p:nvSpPr>
        <p:spPr/>
        <p:txBody>
          <a:bodyPr/>
          <a:lstStyle/>
          <a:p>
            <a:fld id="{43C570F8-156F-4733-B85A-4769170EDFE5}" type="datetime1">
              <a:rPr lang="sk-SK" smtClean="0"/>
              <a:t>25.11.2013</a:t>
            </a:fld>
            <a:endParaRPr lang="sk-SK"/>
          </a:p>
        </p:txBody>
      </p:sp>
      <p:sp>
        <p:nvSpPr>
          <p:cNvPr id="6" name="Zástupný symbol čísla snímky 5"/>
          <p:cNvSpPr>
            <a:spLocks noGrp="1"/>
          </p:cNvSpPr>
          <p:nvPr>
            <p:ph type="sldNum" sz="quarter" idx="12"/>
          </p:nvPr>
        </p:nvSpPr>
        <p:spPr/>
        <p:txBody>
          <a:bodyPr/>
          <a:lstStyle/>
          <a:p>
            <a:fld id="{674AE1C9-5E77-40BB-9215-5476EBCA223D}" type="slidenum">
              <a:rPr lang="sk-SK" smtClean="0"/>
              <a:t>3</a:t>
            </a:fld>
            <a:endParaRPr lang="sk-SK"/>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642918"/>
            <a:ext cx="8229600" cy="5681682"/>
          </a:xfrm>
        </p:spPr>
        <p:txBody>
          <a:bodyPr/>
          <a:lstStyle/>
          <a:p>
            <a:endParaRPr lang="sk-SK" b="1" dirty="0" smtClean="0"/>
          </a:p>
          <a:p>
            <a:r>
              <a:rPr lang="sk-SK" b="1" dirty="0" smtClean="0"/>
              <a:t>Disciplinárna právomoc	</a:t>
            </a:r>
          </a:p>
          <a:p>
            <a:pPr lvl="1"/>
            <a:endParaRPr lang="sk-SK" i="1" u="sng" dirty="0" smtClean="0"/>
          </a:p>
          <a:p>
            <a:pPr lvl="1"/>
            <a:r>
              <a:rPr lang="sk-SK" sz="1800" dirty="0" smtClean="0"/>
              <a:t>Počas výkonu štátnej služby profesionálny vojak podlieha disciplinárnej právomoci podľa tohto zákona (346/2005) alebo podľa osobitného predpisu.</a:t>
            </a:r>
          </a:p>
          <a:p>
            <a:pPr lvl="1"/>
            <a:r>
              <a:rPr lang="sk-SK" sz="1800" dirty="0" smtClean="0"/>
              <a:t>Rozsah disciplinárnej právomoci a podrobnosti o udeľovaní disciplinárnych odmien a ukladaní disciplinárnych opatrení ustanoví služobný predpis, ktorý vydá hlavný veliteľ ozbrojených síl.</a:t>
            </a:r>
          </a:p>
          <a:p>
            <a:pPr lvl="1"/>
            <a:r>
              <a:rPr lang="sk-SK" sz="1800" dirty="0" smtClean="0"/>
              <a:t>Disciplinárnu právomoc podľa tohto zákona možno voči vojenskému duchovnému uplatniť len po predchádzajúcom prerokovaní s príslušnou cirkevnou autoritou.</a:t>
            </a:r>
          </a:p>
          <a:p>
            <a:pPr lvl="1">
              <a:buNone/>
            </a:pPr>
            <a:endParaRPr lang="sk-SK" sz="1600" dirty="0" smtClean="0"/>
          </a:p>
        </p:txBody>
      </p:sp>
      <p:sp>
        <p:nvSpPr>
          <p:cNvPr id="4" name="Zástupný symbol pro datum 3"/>
          <p:cNvSpPr>
            <a:spLocks noGrp="1"/>
          </p:cNvSpPr>
          <p:nvPr>
            <p:ph type="dt" sz="half" idx="10"/>
          </p:nvPr>
        </p:nvSpPr>
        <p:spPr/>
        <p:txBody>
          <a:bodyPr/>
          <a:lstStyle/>
          <a:p>
            <a:fld id="{58B00329-5ED1-44E9-BAA0-2FD8F3912EE2}" type="datetime1">
              <a:rPr lang="sk-SK" smtClean="0"/>
              <a:t>25.11.2013</a:t>
            </a:fld>
            <a:endParaRPr lang="sk-SK"/>
          </a:p>
        </p:txBody>
      </p:sp>
      <p:sp>
        <p:nvSpPr>
          <p:cNvPr id="2" name="Zástupný symbol čísla snímky 1"/>
          <p:cNvSpPr>
            <a:spLocks noGrp="1"/>
          </p:cNvSpPr>
          <p:nvPr>
            <p:ph type="sldNum" sz="quarter" idx="12"/>
          </p:nvPr>
        </p:nvSpPr>
        <p:spPr/>
        <p:txBody>
          <a:bodyPr/>
          <a:lstStyle/>
          <a:p>
            <a:fld id="{674AE1C9-5E77-40BB-9215-5476EBCA223D}" type="slidenum">
              <a:rPr lang="sk-SK" smtClean="0"/>
              <a:t>4</a:t>
            </a:fld>
            <a:endParaRPr lang="sk-SK"/>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14356"/>
            <a:ext cx="8229600" cy="5610244"/>
          </a:xfrm>
        </p:spPr>
        <p:txBody>
          <a:bodyPr>
            <a:normAutofit fontScale="92500" lnSpcReduction="20000"/>
          </a:bodyPr>
          <a:lstStyle/>
          <a:p>
            <a:r>
              <a:rPr lang="sk-SK" b="1" dirty="0" smtClean="0"/>
              <a:t>Disciplinárna zodpovednosť</a:t>
            </a:r>
          </a:p>
          <a:p>
            <a:endParaRPr lang="sk-SK" dirty="0" smtClean="0"/>
          </a:p>
          <a:p>
            <a:pPr lvl="1"/>
            <a:r>
              <a:rPr lang="sk-SK" sz="2000" dirty="0" smtClean="0"/>
              <a:t>Profesionálny vojak je disciplinárne zodpovedný za disciplinárne previnenie alebo za konanie, ktoré má znaky priestupku</a:t>
            </a:r>
          </a:p>
          <a:p>
            <a:pPr lvl="1"/>
            <a:r>
              <a:rPr lang="sk-SK" sz="2000" dirty="0" smtClean="0"/>
              <a:t>Na prejednávanie priestupku sa vzťahuje všeobecný predpis o priestupkoch       </a:t>
            </a:r>
            <a:r>
              <a:rPr lang="sk-SK" sz="1400" dirty="0" smtClean="0"/>
              <a:t>(ak tento zákon neustanovuje inak)</a:t>
            </a:r>
          </a:p>
          <a:p>
            <a:pPr lvl="1"/>
            <a:r>
              <a:rPr lang="sk-SK" sz="2000" dirty="0" smtClean="0"/>
              <a:t>Priestupok prejednáva vedúci služobného úradu alebo veliteľ podľa tohto zákona</a:t>
            </a:r>
          </a:p>
          <a:p>
            <a:pPr lvl="1"/>
            <a:endParaRPr lang="sk-SK" sz="2000" dirty="0" smtClean="0"/>
          </a:p>
          <a:p>
            <a:pPr>
              <a:defRPr/>
            </a:pPr>
            <a:r>
              <a:rPr lang="sk-SK" sz="1800" b="1" dirty="0" smtClean="0">
                <a:solidFill>
                  <a:srgbClr val="030201"/>
                </a:solidFill>
              </a:rPr>
              <a:t>Najčastejšie porušované povinnosti:</a:t>
            </a:r>
          </a:p>
          <a:p>
            <a:pPr>
              <a:defRPr/>
            </a:pPr>
            <a:endParaRPr lang="sk-SK" sz="1800" b="1" dirty="0" smtClean="0">
              <a:solidFill>
                <a:srgbClr val="030201"/>
              </a:solidFill>
            </a:endParaRPr>
          </a:p>
          <a:p>
            <a:pPr>
              <a:buNone/>
              <a:defRPr/>
            </a:pPr>
            <a:r>
              <a:rPr lang="sk-SK" sz="1400" b="1" dirty="0" smtClean="0">
                <a:solidFill>
                  <a:srgbClr val="030201"/>
                </a:solidFill>
              </a:rPr>
              <a:t>	- nevykonávanie štátnej služby riadne a včas v medziach určených oprávnení</a:t>
            </a:r>
          </a:p>
          <a:p>
            <a:pPr>
              <a:buNone/>
              <a:defRPr/>
            </a:pPr>
            <a:r>
              <a:rPr lang="sk-SK" sz="1400" b="1" dirty="0" smtClean="0">
                <a:solidFill>
                  <a:srgbClr val="030201"/>
                </a:solidFill>
              </a:rPr>
              <a:t>	- nedodržiavanie predpisov o bezpečnosti a ochrane zdravia pri výkone štátnej  </a:t>
            </a:r>
          </a:p>
          <a:p>
            <a:pPr>
              <a:buNone/>
              <a:defRPr/>
            </a:pPr>
            <a:r>
              <a:rPr lang="sk-SK" sz="1400" b="1" dirty="0" smtClean="0">
                <a:solidFill>
                  <a:srgbClr val="030201"/>
                </a:solidFill>
              </a:rPr>
              <a:t>	   služby</a:t>
            </a:r>
          </a:p>
          <a:p>
            <a:pPr>
              <a:buNone/>
              <a:defRPr/>
            </a:pPr>
            <a:r>
              <a:rPr lang="sk-SK" sz="1400" b="1" dirty="0" smtClean="0">
                <a:solidFill>
                  <a:srgbClr val="030201"/>
                </a:solidFill>
              </a:rPr>
              <a:t>	- nedodržiavanie určeného týždenného služobného času;</a:t>
            </a:r>
            <a:endParaRPr lang="sk-SK" sz="1400" dirty="0" smtClean="0">
              <a:solidFill>
                <a:srgbClr val="030201"/>
              </a:solidFill>
              <a:effectLst>
                <a:outerShdw blurRad="38100" dist="38100" dir="2700000" algn="tl">
                  <a:srgbClr val="FFFFFF"/>
                </a:outerShdw>
              </a:effectLst>
            </a:endParaRPr>
          </a:p>
          <a:p>
            <a:pPr>
              <a:buNone/>
              <a:defRPr/>
            </a:pPr>
            <a:r>
              <a:rPr lang="sk-SK" sz="1400" b="1" dirty="0" smtClean="0">
                <a:solidFill>
                  <a:srgbClr val="030201"/>
                </a:solidFill>
              </a:rPr>
              <a:t>	- porušovanie povinnosti mlčanlivosti</a:t>
            </a:r>
          </a:p>
          <a:p>
            <a:pPr>
              <a:buNone/>
              <a:defRPr/>
            </a:pPr>
            <a:r>
              <a:rPr lang="sk-SK" sz="1400" b="1" dirty="0" smtClean="0">
                <a:solidFill>
                  <a:srgbClr val="030201"/>
                </a:solidFill>
              </a:rPr>
              <a:t>	- dodržiavanie liečebného režimu nariadeného ošetrujúcim lekárom</a:t>
            </a:r>
          </a:p>
          <a:p>
            <a:pPr>
              <a:buNone/>
              <a:defRPr/>
            </a:pPr>
            <a:r>
              <a:rPr lang="sk-SK" sz="1400" b="1" dirty="0" smtClean="0">
                <a:solidFill>
                  <a:srgbClr val="030201"/>
                </a:solidFill>
              </a:rPr>
              <a:t>	- neudržiavanie si fyzickej zdatnosti</a:t>
            </a:r>
            <a:endParaRPr lang="sk-SK" sz="1400" b="1" dirty="0" smtClean="0">
              <a:solidFill>
                <a:srgbClr val="030201"/>
              </a:solidFill>
              <a:effectLst>
                <a:outerShdw blurRad="38100" dist="38100" dir="2700000" algn="tl">
                  <a:srgbClr val="FFFFFF"/>
                </a:outerShdw>
              </a:effectLst>
            </a:endParaRPr>
          </a:p>
          <a:p>
            <a:pPr lvl="1"/>
            <a:endParaRPr lang="sk-SK" sz="2000" dirty="0"/>
          </a:p>
        </p:txBody>
      </p:sp>
      <p:sp>
        <p:nvSpPr>
          <p:cNvPr id="4" name="Zástupný symbol pro datum 3"/>
          <p:cNvSpPr>
            <a:spLocks noGrp="1"/>
          </p:cNvSpPr>
          <p:nvPr>
            <p:ph type="dt" sz="half" idx="10"/>
          </p:nvPr>
        </p:nvSpPr>
        <p:spPr/>
        <p:txBody>
          <a:bodyPr/>
          <a:lstStyle/>
          <a:p>
            <a:fld id="{4142ED33-6F32-401B-BFF1-7B8B1ED47D65}" type="datetime1">
              <a:rPr lang="sk-SK" smtClean="0"/>
              <a:t>25.11.2013</a:t>
            </a:fld>
            <a:endParaRPr lang="sk-SK"/>
          </a:p>
        </p:txBody>
      </p:sp>
      <p:sp>
        <p:nvSpPr>
          <p:cNvPr id="2" name="Zástupný symbol čísla snímky 1"/>
          <p:cNvSpPr>
            <a:spLocks noGrp="1"/>
          </p:cNvSpPr>
          <p:nvPr>
            <p:ph type="sldNum" sz="quarter" idx="12"/>
          </p:nvPr>
        </p:nvSpPr>
        <p:spPr/>
        <p:txBody>
          <a:bodyPr/>
          <a:lstStyle/>
          <a:p>
            <a:fld id="{674AE1C9-5E77-40BB-9215-5476EBCA223D}" type="slidenum">
              <a:rPr lang="sk-SK" smtClean="0"/>
              <a:t>5</a:t>
            </a:fld>
            <a:endParaRPr lang="sk-SK"/>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857232"/>
            <a:ext cx="8229600" cy="5467368"/>
          </a:xfrm>
        </p:spPr>
        <p:txBody>
          <a:bodyPr/>
          <a:lstStyle/>
          <a:p>
            <a:r>
              <a:rPr lang="sk-SK" b="1" dirty="0" smtClean="0"/>
              <a:t>Disciplinárne previnenie</a:t>
            </a:r>
          </a:p>
          <a:p>
            <a:endParaRPr lang="sk-SK" b="1" dirty="0" smtClean="0"/>
          </a:p>
          <a:p>
            <a:pPr lvl="1"/>
            <a:r>
              <a:rPr lang="sk-SK" dirty="0" smtClean="0"/>
              <a:t>Disciplinárnym previnením je zavinené porušenie alebo nesplnenie povinností profesionálneho vojaka, pokiaľ nie je trestným činom alebo priestupkom; zavineným porušením alebo nesplnením povinnosti sa rozumie úmyselné alebo nedbalostné konanie profesionálneho vojaka.</a:t>
            </a:r>
            <a:endParaRPr lang="sk-SK" b="1" dirty="0" smtClean="0"/>
          </a:p>
        </p:txBody>
      </p:sp>
      <p:sp>
        <p:nvSpPr>
          <p:cNvPr id="4" name="Zástupný symbol pro datum 3"/>
          <p:cNvSpPr>
            <a:spLocks noGrp="1"/>
          </p:cNvSpPr>
          <p:nvPr>
            <p:ph type="dt" sz="half" idx="10"/>
          </p:nvPr>
        </p:nvSpPr>
        <p:spPr/>
        <p:txBody>
          <a:bodyPr/>
          <a:lstStyle/>
          <a:p>
            <a:fld id="{F800FB07-2A7A-41F0-AEEA-193FD0E23402}" type="datetime1">
              <a:rPr lang="sk-SK" smtClean="0"/>
              <a:t>25.11.2013</a:t>
            </a:fld>
            <a:endParaRPr lang="sk-SK"/>
          </a:p>
        </p:txBody>
      </p:sp>
      <p:sp>
        <p:nvSpPr>
          <p:cNvPr id="2" name="Zástupný symbol čísla snímky 1"/>
          <p:cNvSpPr>
            <a:spLocks noGrp="1"/>
          </p:cNvSpPr>
          <p:nvPr>
            <p:ph type="sldNum" sz="quarter" idx="12"/>
          </p:nvPr>
        </p:nvSpPr>
        <p:spPr/>
        <p:txBody>
          <a:bodyPr/>
          <a:lstStyle/>
          <a:p>
            <a:fld id="{674AE1C9-5E77-40BB-9215-5476EBCA223D}" type="slidenum">
              <a:rPr lang="sk-SK" smtClean="0"/>
              <a:t>6</a:t>
            </a:fld>
            <a:endParaRPr lang="sk-SK"/>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85794"/>
            <a:ext cx="8229600" cy="5538806"/>
          </a:xfrm>
        </p:spPr>
        <p:txBody>
          <a:bodyPr/>
          <a:lstStyle/>
          <a:p>
            <a:r>
              <a:rPr lang="sk-SK" b="1" dirty="0" smtClean="0"/>
              <a:t>Disciplinárne opatrenie</a:t>
            </a:r>
          </a:p>
          <a:p>
            <a:endParaRPr lang="sk-SK" dirty="0" smtClean="0"/>
          </a:p>
          <a:p>
            <a:pPr lvl="1"/>
            <a:r>
              <a:rPr lang="sk-SK" dirty="0" smtClean="0"/>
              <a:t>a) písomné pokarhanie</a:t>
            </a:r>
          </a:p>
          <a:p>
            <a:pPr lvl="1"/>
            <a:r>
              <a:rPr lang="sk-SK" dirty="0" smtClean="0"/>
              <a:t>b) zníženie služobného platu až o 15 % najdlhšie na tri mesiace z posledného priznaného služobného platu</a:t>
            </a:r>
            <a:endParaRPr lang="sk-SK" dirty="0"/>
          </a:p>
        </p:txBody>
      </p:sp>
      <p:sp>
        <p:nvSpPr>
          <p:cNvPr id="4" name="Zástupný symbol pro datum 3"/>
          <p:cNvSpPr>
            <a:spLocks noGrp="1"/>
          </p:cNvSpPr>
          <p:nvPr>
            <p:ph type="dt" sz="half" idx="10"/>
          </p:nvPr>
        </p:nvSpPr>
        <p:spPr/>
        <p:txBody>
          <a:bodyPr/>
          <a:lstStyle/>
          <a:p>
            <a:fld id="{CE3B14E6-0E21-4E0C-B08F-C2CE1A72812F}" type="datetime1">
              <a:rPr lang="sk-SK" smtClean="0"/>
              <a:t>25.11.2013</a:t>
            </a:fld>
            <a:endParaRPr lang="sk-SK"/>
          </a:p>
        </p:txBody>
      </p:sp>
      <p:sp>
        <p:nvSpPr>
          <p:cNvPr id="2" name="Zástupný symbol čísla snímky 1"/>
          <p:cNvSpPr>
            <a:spLocks noGrp="1"/>
          </p:cNvSpPr>
          <p:nvPr>
            <p:ph type="sldNum" sz="quarter" idx="12"/>
          </p:nvPr>
        </p:nvSpPr>
        <p:spPr/>
        <p:txBody>
          <a:bodyPr/>
          <a:lstStyle/>
          <a:p>
            <a:fld id="{674AE1C9-5E77-40BB-9215-5476EBCA223D}" type="slidenum">
              <a:rPr lang="sk-SK" smtClean="0"/>
              <a:t>7</a:t>
            </a:fld>
            <a:endParaRPr lang="sk-SK"/>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653210"/>
          </a:xfrm>
        </p:spPr>
        <p:txBody>
          <a:bodyPr>
            <a:normAutofit fontScale="90000"/>
          </a:bodyPr>
          <a:lstStyle/>
          <a:p>
            <a:r>
              <a:rPr lang="sk-SK" b="1" dirty="0" smtClean="0"/>
              <a:t>Ukladanie disciplinárnych opatrení</a:t>
            </a:r>
            <a:endParaRPr lang="sk-SK" dirty="0"/>
          </a:p>
        </p:txBody>
      </p:sp>
      <p:sp>
        <p:nvSpPr>
          <p:cNvPr id="3" name="Zástupný symbol pro obsah 2"/>
          <p:cNvSpPr>
            <a:spLocks noGrp="1"/>
          </p:cNvSpPr>
          <p:nvPr>
            <p:ph idx="1"/>
          </p:nvPr>
        </p:nvSpPr>
        <p:spPr>
          <a:xfrm>
            <a:off x="457200" y="1357298"/>
            <a:ext cx="8229600" cy="4967302"/>
          </a:xfrm>
        </p:spPr>
        <p:txBody>
          <a:bodyPr/>
          <a:lstStyle/>
          <a:p>
            <a:r>
              <a:rPr lang="sk-SK" b="1" dirty="0" smtClean="0"/>
              <a:t>§ 126</a:t>
            </a:r>
          </a:p>
          <a:p>
            <a:pPr lvl="2"/>
            <a:r>
              <a:rPr lang="sk-SK" dirty="0" smtClean="0"/>
              <a:t>Disciplinárne opatrenie možno uložiť, ak sa preukázalo, že profesionálny vojak disciplinárne previnenie spáchal a ak na nápravu a obnovenie služobnej disciplíny za menej závažné konanie nepostačuje prerokovanie disciplinárneho previnenia</a:t>
            </a:r>
          </a:p>
          <a:p>
            <a:pPr lvl="2"/>
            <a:endParaRPr lang="sk-SK" dirty="0" smtClean="0"/>
          </a:p>
          <a:p>
            <a:pPr lvl="2"/>
            <a:r>
              <a:rPr lang="sk-SK" dirty="0" smtClean="0"/>
              <a:t>Ak je profesionálnemu vojakovi uložených viac disciplinárnych opatrení, vykonávajú sa postupne až po vykonaní predchádzajúceho disciplinárneho opatrenia.</a:t>
            </a:r>
            <a:endParaRPr lang="sk-SK" dirty="0"/>
          </a:p>
        </p:txBody>
      </p:sp>
      <p:sp>
        <p:nvSpPr>
          <p:cNvPr id="4" name="Zástupný symbol pro datum 3"/>
          <p:cNvSpPr>
            <a:spLocks noGrp="1"/>
          </p:cNvSpPr>
          <p:nvPr>
            <p:ph type="dt" sz="half" idx="10"/>
          </p:nvPr>
        </p:nvSpPr>
        <p:spPr/>
        <p:txBody>
          <a:bodyPr/>
          <a:lstStyle/>
          <a:p>
            <a:fld id="{596A25B5-E7E4-4CCF-8F33-C8125AAB800F}" type="datetime1">
              <a:rPr lang="sk-SK" smtClean="0"/>
              <a:t>25.11.2013</a:t>
            </a:fld>
            <a:endParaRPr lang="sk-SK"/>
          </a:p>
        </p:txBody>
      </p:sp>
      <p:sp>
        <p:nvSpPr>
          <p:cNvPr id="6" name="Zástupný symbol čísla snímky 5"/>
          <p:cNvSpPr>
            <a:spLocks noGrp="1"/>
          </p:cNvSpPr>
          <p:nvPr>
            <p:ph type="sldNum" sz="quarter" idx="12"/>
          </p:nvPr>
        </p:nvSpPr>
        <p:spPr/>
        <p:txBody>
          <a:bodyPr/>
          <a:lstStyle/>
          <a:p>
            <a:fld id="{674AE1C9-5E77-40BB-9215-5476EBCA223D}" type="slidenum">
              <a:rPr lang="sk-SK" smtClean="0"/>
              <a:t>8</a:t>
            </a:fld>
            <a:endParaRPr lang="sk-SK"/>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14356"/>
            <a:ext cx="8229600" cy="5610244"/>
          </a:xfrm>
        </p:spPr>
        <p:txBody>
          <a:bodyPr>
            <a:normAutofit fontScale="92500" lnSpcReduction="20000"/>
          </a:bodyPr>
          <a:lstStyle/>
          <a:p>
            <a:r>
              <a:rPr lang="sk-SK" b="1" dirty="0" smtClean="0"/>
              <a:t>§ 127</a:t>
            </a:r>
            <a:endParaRPr lang="sk-SK" dirty="0" smtClean="0"/>
          </a:p>
          <a:p>
            <a:pPr lvl="2"/>
            <a:r>
              <a:rPr lang="sk-SK" sz="1600" dirty="0" smtClean="0"/>
              <a:t>Za disciplinárne previnenie môže vedúci služobného úradu alebo veliteľ uložiť profesionálnemu vojakovi len jedno z disciplinárnych opatrení uvedených v § 125</a:t>
            </a:r>
          </a:p>
          <a:p>
            <a:pPr lvl="2"/>
            <a:endParaRPr lang="sk-SK" sz="1600" b="1" dirty="0" smtClean="0"/>
          </a:p>
          <a:p>
            <a:pPr lvl="2"/>
            <a:r>
              <a:rPr lang="sk-SK" sz="1600" dirty="0" smtClean="0"/>
              <a:t>Za priestupok môže vedúci služobného úradu alebo veliteľ uložiť profesionálnemu vojakovi sankcie a ochranné opatrenia v rozsahu a za podmienok podľa osobitných predpisov</a:t>
            </a:r>
          </a:p>
          <a:p>
            <a:pPr lvl="2"/>
            <a:endParaRPr lang="sk-SK" sz="1600" dirty="0" smtClean="0"/>
          </a:p>
          <a:p>
            <a:pPr lvl="2"/>
            <a:r>
              <a:rPr lang="sk-SK" sz="1600" dirty="0" smtClean="0"/>
              <a:t>Sankčné opatrenie sa vykoná aj vtedy, ak profesionálny vojak, ktorému bolo uložené, skončil služobný pomer. O upustení od výkonu zvyšku sankčného opatrenia zákazu činnosti rozhoduje vedúci služobného úradu alebo veliteľ, ktorý sankčné opatrenie uložil</a:t>
            </a:r>
          </a:p>
          <a:p>
            <a:pPr lvl="2"/>
            <a:endParaRPr lang="sk-SK" sz="1600" dirty="0" smtClean="0"/>
          </a:p>
          <a:p>
            <a:pPr lvl="2"/>
            <a:r>
              <a:rPr lang="sk-SK" sz="1600" dirty="0" smtClean="0"/>
              <a:t>Priestupok možno </a:t>
            </a:r>
            <a:r>
              <a:rPr lang="sk-SK" sz="1600" dirty="0" err="1" smtClean="0"/>
              <a:t>prejednať</a:t>
            </a:r>
            <a:r>
              <a:rPr lang="sk-SK" sz="1600" dirty="0" smtClean="0"/>
              <a:t> a uložiť zaň sankčné opatrenie najneskôr do dvoch rokov odo dňa spáchania priestupku</a:t>
            </a:r>
          </a:p>
          <a:p>
            <a:pPr lvl="2"/>
            <a:endParaRPr lang="sk-SK" sz="1600" dirty="0" smtClean="0"/>
          </a:p>
          <a:p>
            <a:pPr lvl="2"/>
            <a:r>
              <a:rPr lang="sk-SK" sz="1600" dirty="0" smtClean="0"/>
              <a:t>Za priestupok ublíženia na cti alebo za priestupok na úseku práva na prístup k informáciám možno uložiť sankčné opatrenie len vtedy, ak návrh podala postihnutá osoba alebo jej zákonný zástupca alebo opatrovník; ak ide o priestupok ublíženia na cti, sankčné opatrenie možno uložiť len po neúspešnom pokuse o zmierenie urazeného na cti a profesionálneho vojaka</a:t>
            </a:r>
          </a:p>
          <a:p>
            <a:pPr lvl="2"/>
            <a:endParaRPr lang="sk-SK" sz="1600" dirty="0"/>
          </a:p>
        </p:txBody>
      </p:sp>
      <p:sp>
        <p:nvSpPr>
          <p:cNvPr id="4" name="Zástupný symbol pro datum 3"/>
          <p:cNvSpPr>
            <a:spLocks noGrp="1"/>
          </p:cNvSpPr>
          <p:nvPr>
            <p:ph type="dt" sz="half" idx="10"/>
          </p:nvPr>
        </p:nvSpPr>
        <p:spPr/>
        <p:txBody>
          <a:bodyPr/>
          <a:lstStyle/>
          <a:p>
            <a:fld id="{C016C0A1-3362-4EED-99E2-6A9A18FE2728}" type="datetime1">
              <a:rPr lang="sk-SK" smtClean="0"/>
              <a:t>25.11.2013</a:t>
            </a:fld>
            <a:endParaRPr lang="sk-SK"/>
          </a:p>
        </p:txBody>
      </p:sp>
      <p:sp>
        <p:nvSpPr>
          <p:cNvPr id="2" name="Zástupný symbol čísla snímky 1"/>
          <p:cNvSpPr>
            <a:spLocks noGrp="1"/>
          </p:cNvSpPr>
          <p:nvPr>
            <p:ph type="sldNum" sz="quarter" idx="12"/>
          </p:nvPr>
        </p:nvSpPr>
        <p:spPr/>
        <p:txBody>
          <a:bodyPr/>
          <a:lstStyle/>
          <a:p>
            <a:fld id="{674AE1C9-5E77-40BB-9215-5476EBCA223D}" type="slidenum">
              <a:rPr lang="sk-SK" smtClean="0"/>
              <a:t>9</a:t>
            </a:fld>
            <a:endParaRPr lang="sk-SK"/>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a">
  <a:themeElements>
    <a:clrScheme name="Paralaxa">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xa">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xa">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173</TotalTime>
  <Words>945</Words>
  <Application>Microsoft Office PowerPoint</Application>
  <PresentationFormat>Prezentácia na obrazovke (4:3)</PresentationFormat>
  <Paragraphs>162</Paragraphs>
  <Slides>20</Slides>
  <Notes>2</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20</vt:i4>
      </vt:variant>
    </vt:vector>
  </HeadingPairs>
  <TitlesOfParts>
    <vt:vector size="25" baseType="lpstr">
      <vt:lpstr>Arial</vt:lpstr>
      <vt:lpstr>Arial Black</vt:lpstr>
      <vt:lpstr>Calibri</vt:lpstr>
      <vt:lpstr>Corbel</vt:lpstr>
      <vt:lpstr>Paralaxa</vt:lpstr>
      <vt:lpstr>T3 – Štátna služba profesionálnych vojakov   </vt:lpstr>
      <vt:lpstr>Vymedzenie </vt:lpstr>
      <vt:lpstr>Pojmy týkajúce sa disciplinárneho konania</vt:lpstr>
      <vt:lpstr>Prezentácia programu PowerPoint</vt:lpstr>
      <vt:lpstr>Prezentácia programu PowerPoint</vt:lpstr>
      <vt:lpstr>Prezentácia programu PowerPoint</vt:lpstr>
      <vt:lpstr>Prezentácia programu PowerPoint</vt:lpstr>
      <vt:lpstr>Ukladanie disciplinárnych opatrení</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Zdroje</vt:lpstr>
      <vt:lpstr>Ďakujem za pozornosť</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T3 – Štátna služba profesionálnych vojakov</dc:title>
  <dc:creator>Siffredi</dc:creator>
  <cp:lastModifiedBy>Terézia Švajlenová</cp:lastModifiedBy>
  <cp:revision>20</cp:revision>
  <dcterms:created xsi:type="dcterms:W3CDTF">2012-11-13T18:03:08Z</dcterms:created>
  <dcterms:modified xsi:type="dcterms:W3CDTF">2013-11-25T21:17:50Z</dcterms:modified>
</cp:coreProperties>
</file>