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7"/>
  </p:notesMasterIdLst>
  <p:sldIdLst>
    <p:sldId id="257" r:id="rId2"/>
    <p:sldId id="258" r:id="rId3"/>
    <p:sldId id="330" r:id="rId4"/>
    <p:sldId id="396" r:id="rId5"/>
    <p:sldId id="397" r:id="rId6"/>
  </p:sldIdLst>
  <p:sldSz cx="9144000" cy="6858000" type="screen4x3"/>
  <p:notesSz cx="6797675" cy="9926638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OS" initials="AO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0"/>
    <a:srgbClr val="008000"/>
    <a:srgbClr val="94B255"/>
    <a:srgbClr val="7B9445"/>
    <a:srgbClr val="71893F"/>
    <a:srgbClr val="009900"/>
    <a:srgbClr val="CC9900"/>
    <a:srgbClr val="DAA40C"/>
    <a:srgbClr val="CCCC00"/>
    <a:srgbClr val="97B25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8" autoAdjust="0"/>
    <p:restoredTop sz="87626" autoAdjust="0"/>
  </p:normalViewPr>
  <p:slideViewPr>
    <p:cSldViewPr snapToGrid="0">
      <p:cViewPr>
        <p:scale>
          <a:sx n="70" d="100"/>
          <a:sy n="70" d="100"/>
        </p:scale>
        <p:origin x="-57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9" d="100"/>
        <a:sy n="4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489D-0E26-4DD3-B4D2-474CA8FD1902}" type="datetimeFigureOut">
              <a:rPr lang="sk-SK" smtClean="0"/>
              <a:pPr/>
              <a:t>1. 6. 2012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720E6-6DB1-4A22-A7A5-98A6A763B46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720E6-6DB1-4A22-A7A5-98A6A763B469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720E6-6DB1-4A22-A7A5-98A6A763B469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720E6-6DB1-4A22-A7A5-98A6A763B469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102404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F79BFF-923E-4353-A1D0-85610A50A5CC}" type="slidenum">
              <a:rPr lang="sk-SK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sk-SK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720E6-6DB1-4A22-A7A5-98A6A763B469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sk-SK" dirty="0" smtClean="0"/>
              <a:t>Kliknite sem a upravte štýl predlohy nadpisov.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AC4B-C501-4C2E-90C7-C1180FE4B8B3}" type="datetimeFigureOut">
              <a:rPr lang="sk-SK" smtClean="0"/>
              <a:pPr/>
              <a:t>1. 6. 2012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AC4B-C501-4C2E-90C7-C1180FE4B8B3}" type="datetimeFigureOut">
              <a:rPr lang="sk-SK" smtClean="0"/>
              <a:pPr/>
              <a:t>1. 6. 2012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AC4B-C501-4C2E-90C7-C1180FE4B8B3}" type="datetimeFigureOut">
              <a:rPr lang="sk-SK" smtClean="0"/>
              <a:pPr/>
              <a:t>1. 6. 2012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AC4B-C501-4C2E-90C7-C1180FE4B8B3}" type="datetimeFigureOut">
              <a:rPr lang="sk-SK" smtClean="0"/>
              <a:pPr/>
              <a:t>1. 6. 2012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AC4B-C501-4C2E-90C7-C1180FE4B8B3}" type="datetimeFigureOut">
              <a:rPr lang="sk-SK" smtClean="0"/>
              <a:pPr/>
              <a:t>1. 6. 2012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AC4B-C501-4C2E-90C7-C1180FE4B8B3}" type="datetimeFigureOut">
              <a:rPr lang="sk-SK" smtClean="0"/>
              <a:pPr/>
              <a:t>1. 6. 2012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AC4B-C501-4C2E-90C7-C1180FE4B8B3}" type="datetimeFigureOut">
              <a:rPr lang="sk-SK" smtClean="0"/>
              <a:pPr/>
              <a:t>1. 6. 2012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34784"/>
            <a:ext cx="8229600" cy="778098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sk-SK" dirty="0" smtClean="0"/>
              <a:t>Kliknite sem a upravte štýl predlohy nadpisov.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532440" y="6525344"/>
            <a:ext cx="442392" cy="216024"/>
          </a:xfrm>
        </p:spPr>
        <p:txBody>
          <a:bodyPr/>
          <a:lstStyle>
            <a:lvl1pPr>
              <a:defRPr sz="1000"/>
            </a:lvl1pPr>
          </a:lstStyle>
          <a:p>
            <a:fld id="{3D595B4E-B91B-48E5-BF2E-7DCB0D8B1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AC4B-C501-4C2E-90C7-C1180FE4B8B3}" type="datetimeFigureOut">
              <a:rPr lang="sk-SK" smtClean="0"/>
              <a:pPr/>
              <a:t>1. 6. 2012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AC4B-C501-4C2E-90C7-C1180FE4B8B3}" type="datetimeFigureOut">
              <a:rPr lang="sk-SK" smtClean="0"/>
              <a:pPr/>
              <a:t>1. 6. 2012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AC4B-C501-4C2E-90C7-C1180FE4B8B3}" type="datetimeFigureOut">
              <a:rPr lang="sk-SK" smtClean="0"/>
              <a:pPr/>
              <a:t>1. 6. 2012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42525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dirty="0" smtClean="0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04448" y="6597352"/>
            <a:ext cx="442392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95B4E-B91B-48E5-BF2E-7DCB0D8B1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55406" y="4306558"/>
            <a:ext cx="8236630" cy="80072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marL="900113" indent="-900113"/>
            <a:r>
              <a:rPr lang="sk-SK" sz="2000" dirty="0" smtClean="0">
                <a:solidFill>
                  <a:schemeClr val="bg1"/>
                </a:solidFill>
              </a:rPr>
              <a:t>T4/14</a:t>
            </a:r>
            <a:r>
              <a:rPr lang="sk-SK" sz="3600" dirty="0" smtClean="0">
                <a:solidFill>
                  <a:schemeClr val="bg1"/>
                </a:solidFill>
              </a:rPr>
              <a:t> </a:t>
            </a:r>
            <a:r>
              <a:rPr lang="sk-SK" sz="3200" dirty="0" err="1" smtClean="0">
                <a:solidFill>
                  <a:schemeClr val="bg1"/>
                </a:solidFill>
              </a:rPr>
              <a:t>OPERáCIE</a:t>
            </a:r>
            <a:r>
              <a:rPr lang="sk-SK" sz="3200" dirty="0" smtClean="0">
                <a:solidFill>
                  <a:schemeClr val="bg1"/>
                </a:solidFill>
              </a:rPr>
              <a:t> V </a:t>
            </a:r>
            <a:r>
              <a:rPr lang="sk-SK" sz="3200" dirty="0" err="1" smtClean="0">
                <a:solidFill>
                  <a:schemeClr val="bg1"/>
                </a:solidFill>
              </a:rPr>
              <a:t>ZASTAVANýCH</a:t>
            </a:r>
            <a:r>
              <a:rPr lang="sk-SK" sz="3200" dirty="0" smtClean="0">
                <a:solidFill>
                  <a:schemeClr val="bg1"/>
                </a:solidFill>
              </a:rPr>
              <a:t> PRIESTOROCH</a:t>
            </a:r>
            <a:endParaRPr lang="sk-SK" sz="320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Zástupný symbol textu 4"/>
          <p:cNvSpPr>
            <a:spLocks noGrp="1"/>
          </p:cNvSpPr>
          <p:nvPr>
            <p:ph type="body" idx="1"/>
          </p:nvPr>
        </p:nvSpPr>
        <p:spPr>
          <a:xfrm>
            <a:off x="655406" y="3211570"/>
            <a:ext cx="7772400" cy="950022"/>
          </a:xfrm>
        </p:spPr>
        <p:txBody>
          <a:bodyPr>
            <a:noAutofit/>
          </a:bodyPr>
          <a:lstStyle/>
          <a:p>
            <a:r>
              <a:rPr lang="sk-SK" sz="6000" b="1" dirty="0" smtClean="0">
                <a:solidFill>
                  <a:schemeClr val="bg1"/>
                </a:solidFill>
              </a:rPr>
              <a:t>TAKTIKA II</a:t>
            </a:r>
            <a:endParaRPr lang="sk-SK" sz="6000" b="1" dirty="0">
              <a:solidFill>
                <a:schemeClr val="bg1"/>
              </a:solidFill>
            </a:endParaRP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655406" y="6311745"/>
            <a:ext cx="1282576" cy="365125"/>
          </a:xfrm>
        </p:spPr>
        <p:txBody>
          <a:bodyPr/>
          <a:lstStyle/>
          <a:p>
            <a:r>
              <a:rPr lang="sk-SK" sz="1600" dirty="0" smtClean="0">
                <a:solidFill>
                  <a:schemeClr val="bg1"/>
                </a:solidFill>
              </a:rPr>
              <a:t>01. 06. 2012</a:t>
            </a:r>
            <a:endParaRPr lang="sk-SK" sz="1600" dirty="0">
              <a:solidFill>
                <a:schemeClr val="bg1"/>
              </a:solidFill>
            </a:endParaRPr>
          </a:p>
        </p:txBody>
      </p:sp>
      <p:cxnSp>
        <p:nvCxnSpPr>
          <p:cNvPr id="9" name="Rovná spojnica 8"/>
          <p:cNvCxnSpPr/>
          <p:nvPr/>
        </p:nvCxnSpPr>
        <p:spPr>
          <a:xfrm flipV="1">
            <a:off x="691378" y="4114817"/>
            <a:ext cx="8196144" cy="334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2</a:t>
            </a:fld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1759417" y="1427812"/>
            <a:ext cx="5658665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600"/>
              </a:spcAft>
            </a:pPr>
            <a:r>
              <a:rPr lang="sk-SK" sz="2400" dirty="0" smtClean="0"/>
              <a:t>Bojové zručnosti v boji v zastanom priestore</a:t>
            </a:r>
          </a:p>
          <a:p>
            <a:pPr marL="342900" indent="-342900">
              <a:spcAft>
                <a:spcPts val="600"/>
              </a:spcAft>
            </a:pPr>
            <a:r>
              <a:rPr lang="sk-SK" sz="2400" dirty="0" smtClean="0"/>
              <a:t>	</a:t>
            </a:r>
            <a:r>
              <a:rPr lang="sk-SK" dirty="0" smtClean="0"/>
              <a:t>1. Pohyb</a:t>
            </a:r>
          </a:p>
          <a:p>
            <a:pPr marL="342900" lvl="1" indent="-342900">
              <a:spcAft>
                <a:spcPts val="600"/>
              </a:spcAft>
            </a:pPr>
            <a:r>
              <a:rPr lang="sk-SK" dirty="0" smtClean="0"/>
              <a:t>	2. Techniky vstupu do budovy</a:t>
            </a:r>
          </a:p>
          <a:p>
            <a:pPr marL="342900" lvl="1" indent="-342900">
              <a:spcAft>
                <a:spcPts val="600"/>
              </a:spcAft>
            </a:pPr>
            <a:r>
              <a:rPr lang="sk-SK" dirty="0" smtClean="0"/>
              <a:t>	3. Využitie RG</a:t>
            </a:r>
          </a:p>
          <a:p>
            <a:pPr marL="355600" lvl="1">
              <a:spcAft>
                <a:spcPts val="600"/>
              </a:spcAft>
            </a:pPr>
            <a:r>
              <a:rPr lang="sk-SK" dirty="0" smtClean="0"/>
              <a:t>4. Techniky čistenia</a:t>
            </a:r>
          </a:p>
          <a:p>
            <a:pPr marL="355600" lvl="1">
              <a:spcAft>
                <a:spcPts val="600"/>
              </a:spcAft>
            </a:pPr>
            <a:r>
              <a:rPr lang="sk-SK" dirty="0" smtClean="0"/>
              <a:t>5. Streľba</a:t>
            </a:r>
          </a:p>
          <a:p>
            <a:pPr marL="355600" lvl="1">
              <a:spcAft>
                <a:spcPts val="600"/>
              </a:spcAft>
            </a:pPr>
            <a:r>
              <a:rPr lang="sk-SK" dirty="0" smtClean="0"/>
              <a:t>6. Bojové postavenia</a:t>
            </a:r>
          </a:p>
          <a:p>
            <a:pPr marL="355600" lvl="1">
              <a:spcAft>
                <a:spcPts val="600"/>
              </a:spcAft>
            </a:pPr>
            <a:r>
              <a:rPr lang="sk-SK" dirty="0" smtClean="0"/>
              <a:t>7. Maskovanie</a:t>
            </a:r>
          </a:p>
          <a:p>
            <a:pPr marL="355600" lvl="1">
              <a:spcAft>
                <a:spcPts val="600"/>
              </a:spcAft>
            </a:pPr>
            <a:endParaRPr lang="sk-SK" sz="2000" dirty="0" smtClean="0">
              <a:solidFill>
                <a:srgbClr val="FF0000"/>
              </a:solidFill>
            </a:endParaRPr>
          </a:p>
          <a:p>
            <a:pPr marL="719138" lvl="1" indent="-261938"/>
            <a:r>
              <a:rPr lang="sk-SK" sz="2400" dirty="0" smtClean="0">
                <a:solidFill>
                  <a:srgbClr val="FF0000"/>
                </a:solidFill>
              </a:rPr>
              <a:t>	</a:t>
            </a:r>
            <a:endParaRPr lang="sk-SK" sz="2400" dirty="0">
              <a:solidFill>
                <a:srgbClr val="FF0000"/>
              </a:solidFill>
            </a:endParaRPr>
          </a:p>
        </p:txBody>
      </p:sp>
      <p:cxnSp>
        <p:nvCxnSpPr>
          <p:cNvPr id="6" name="Rovná spojnica 5"/>
          <p:cNvCxnSpPr/>
          <p:nvPr/>
        </p:nvCxnSpPr>
        <p:spPr>
          <a:xfrm>
            <a:off x="1088573" y="881738"/>
            <a:ext cx="6836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Literatúra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3</a:t>
            </a:fld>
            <a:endParaRPr lang="sk-SK"/>
          </a:p>
        </p:txBody>
      </p:sp>
      <p:cxnSp>
        <p:nvCxnSpPr>
          <p:cNvPr id="6" name="Rovná spojnica 5"/>
          <p:cNvCxnSpPr/>
          <p:nvPr/>
        </p:nvCxnSpPr>
        <p:spPr>
          <a:xfrm>
            <a:off x="1088573" y="881738"/>
            <a:ext cx="6836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dĺžnik 2"/>
          <p:cNvSpPr>
            <a:spLocks noChangeArrowheads="1"/>
          </p:cNvSpPr>
          <p:nvPr/>
        </p:nvSpPr>
        <p:spPr bwMode="auto">
          <a:xfrm>
            <a:off x="1421296" y="1692364"/>
            <a:ext cx="694478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1611313" algn="l"/>
              </a:tabLst>
            </a:pPr>
            <a:r>
              <a:rPr lang="sk-SK" sz="1600" b="1" dirty="0" smtClean="0">
                <a:cs typeface="Times New Roman" pitchFamily="18" charset="0"/>
              </a:rPr>
              <a:t>SPG-3-34/Vševojsk</a:t>
            </a:r>
          </a:p>
          <a:p>
            <a:pPr>
              <a:tabLst>
                <a:tab pos="1611313" algn="l"/>
              </a:tabLst>
            </a:pPr>
            <a:r>
              <a:rPr lang="sk-SK" sz="1600" b="1" dirty="0" smtClean="0">
                <a:cs typeface="Times New Roman" pitchFamily="18" charset="0"/>
              </a:rPr>
              <a:t>	</a:t>
            </a:r>
            <a:r>
              <a:rPr lang="sk-SK" sz="1600" i="1" dirty="0" smtClean="0">
                <a:cs typeface="Times New Roman" pitchFamily="18" charset="0"/>
              </a:rPr>
              <a:t>V</a:t>
            </a:r>
            <a:r>
              <a:rPr lang="sk-SK" sz="1600" i="1" dirty="0" smtClean="0"/>
              <a:t>edenie operácií v zastavaných priestoroch.</a:t>
            </a:r>
            <a:endParaRPr lang="sk-SK" sz="1600" i="1" dirty="0" smtClean="0">
              <a:cs typeface="Times New Roman" pitchFamily="18" charset="0"/>
            </a:endParaRPr>
          </a:p>
          <a:p>
            <a:pPr>
              <a:tabLst>
                <a:tab pos="1611313" algn="l"/>
              </a:tabLst>
            </a:pPr>
            <a:r>
              <a:rPr lang="sk-SK" sz="1600" i="1" dirty="0" smtClean="0">
                <a:cs typeface="Times New Roman" pitchFamily="18" charset="0"/>
              </a:rPr>
              <a:t>	</a:t>
            </a:r>
            <a:r>
              <a:rPr lang="sk-SK" sz="1600" dirty="0" smtClean="0">
                <a:cs typeface="Times New Roman" pitchFamily="18" charset="0"/>
              </a:rPr>
              <a:t>Veliteľstvo </a:t>
            </a:r>
            <a:r>
              <a:rPr lang="sk-SK" sz="1600" dirty="0">
                <a:cs typeface="Times New Roman" pitchFamily="18" charset="0"/>
              </a:rPr>
              <a:t>PS OS SR, Trenčín </a:t>
            </a:r>
            <a:r>
              <a:rPr lang="sk-SK" sz="1600" dirty="0" smtClean="0">
                <a:cs typeface="Times New Roman" pitchFamily="18" charset="0"/>
              </a:rPr>
              <a:t>2011.</a:t>
            </a:r>
          </a:p>
          <a:p>
            <a:pPr>
              <a:tabLst>
                <a:tab pos="1611313" algn="l"/>
              </a:tabLst>
            </a:pPr>
            <a:endParaRPr lang="sk-SK" sz="1600" i="1" dirty="0" smtClean="0"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sk-SK" sz="1600" b="1" dirty="0" smtClean="0"/>
              <a:t>FM 3 – 06 </a:t>
            </a:r>
          </a:p>
          <a:p>
            <a:pPr marL="1609725">
              <a:lnSpc>
                <a:spcPct val="130000"/>
              </a:lnSpc>
              <a:buFont typeface="Wingdings" pitchFamily="2" charset="2"/>
              <a:buNone/>
            </a:pPr>
            <a:r>
              <a:rPr lang="sk-SK" sz="1600" i="1" dirty="0" smtClean="0"/>
              <a:t>Urban </a:t>
            </a:r>
            <a:r>
              <a:rPr lang="sk-SK" sz="1600" i="1" dirty="0" err="1" smtClean="0"/>
              <a:t>Operations</a:t>
            </a:r>
            <a:r>
              <a:rPr lang="sk-SK" sz="1600" i="1" dirty="0" smtClean="0"/>
              <a:t>. </a:t>
            </a:r>
            <a:r>
              <a:rPr lang="sk-SK" sz="1600" dirty="0" err="1" smtClean="0"/>
              <a:t>Field</a:t>
            </a:r>
            <a:r>
              <a:rPr lang="sk-SK" sz="1600" dirty="0" smtClean="0"/>
              <a:t> </a:t>
            </a:r>
            <a:r>
              <a:rPr lang="sk-SK" sz="1600" dirty="0" err="1" smtClean="0"/>
              <a:t>Manual</a:t>
            </a:r>
            <a:r>
              <a:rPr lang="sk-SK" sz="1600" dirty="0" smtClean="0"/>
              <a:t>. </a:t>
            </a:r>
          </a:p>
          <a:p>
            <a:pPr marL="1609725">
              <a:lnSpc>
                <a:spcPct val="130000"/>
              </a:lnSpc>
              <a:buFont typeface="Wingdings" pitchFamily="2" charset="2"/>
              <a:buNone/>
            </a:pPr>
            <a:r>
              <a:rPr lang="en-US" sz="1600" dirty="0" smtClean="0"/>
              <a:t>Headquarters Department of the Army Washington, DC, 2006</a:t>
            </a:r>
            <a:r>
              <a:rPr lang="sk-SK" sz="1600" dirty="0" smtClean="0"/>
              <a:t>.</a:t>
            </a:r>
          </a:p>
          <a:p>
            <a:pPr marL="1609725">
              <a:lnSpc>
                <a:spcPct val="130000"/>
              </a:lnSpc>
              <a:buFont typeface="Wingdings" pitchFamily="2" charset="2"/>
              <a:buNone/>
            </a:pPr>
            <a:endParaRPr lang="sk-SK" sz="1600" dirty="0" smtClean="0"/>
          </a:p>
          <a:p>
            <a:pPr eaLnBrk="0" hangingPunct="0">
              <a:buClr>
                <a:srgbClr val="008000"/>
              </a:buClr>
              <a:tabLst>
                <a:tab pos="1611313" algn="l"/>
              </a:tabLst>
            </a:pPr>
            <a:r>
              <a:rPr lang="sk-SK" sz="1600" b="1" dirty="0" smtClean="0">
                <a:cs typeface="Times New Roman" pitchFamily="18" charset="0"/>
              </a:rPr>
              <a:t>Pub-31-11-01  </a:t>
            </a:r>
            <a:r>
              <a:rPr lang="sk-SK" sz="1600" dirty="0" smtClean="0">
                <a:cs typeface="Times New Roman" pitchFamily="18" charset="0"/>
              </a:rPr>
              <a:t>	</a:t>
            </a:r>
            <a:r>
              <a:rPr lang="sk-SK" sz="1600" i="1" dirty="0" smtClean="0">
                <a:cs typeface="Times New Roman" pitchFamily="18" charset="0"/>
              </a:rPr>
              <a:t>Taktika družstva.</a:t>
            </a:r>
          </a:p>
          <a:p>
            <a:pPr eaLnBrk="0" hangingPunct="0">
              <a:buClr>
                <a:srgbClr val="008000"/>
              </a:buClr>
              <a:tabLst>
                <a:tab pos="1611313" algn="l"/>
              </a:tabLst>
            </a:pPr>
            <a:r>
              <a:rPr lang="sk-SK" sz="1600" i="1" dirty="0" smtClean="0">
                <a:cs typeface="Times New Roman" pitchFamily="18" charset="0"/>
              </a:rPr>
              <a:t>	</a:t>
            </a:r>
            <a:r>
              <a:rPr lang="sk-SK" sz="1600" dirty="0" err="1" smtClean="0">
                <a:cs typeface="Times New Roman" pitchFamily="18" charset="0"/>
              </a:rPr>
              <a:t>Velitelství</a:t>
            </a:r>
            <a:r>
              <a:rPr lang="sk-SK" sz="1600" dirty="0" smtClean="0">
                <a:cs typeface="Times New Roman" pitchFamily="18" charset="0"/>
              </a:rPr>
              <a:t> </a:t>
            </a:r>
            <a:r>
              <a:rPr lang="sk-SK" sz="1600" dirty="0" err="1" smtClean="0">
                <a:cs typeface="Times New Roman" pitchFamily="18" charset="0"/>
              </a:rPr>
              <a:t>společných</a:t>
            </a:r>
            <a:r>
              <a:rPr lang="sk-SK" sz="1600" dirty="0" smtClean="0">
                <a:cs typeface="Times New Roman" pitchFamily="18" charset="0"/>
              </a:rPr>
              <a:t> </a:t>
            </a:r>
            <a:r>
              <a:rPr lang="sk-SK" sz="1600" dirty="0" err="1" smtClean="0">
                <a:cs typeface="Times New Roman" pitchFamily="18" charset="0"/>
              </a:rPr>
              <a:t>sil</a:t>
            </a:r>
            <a:r>
              <a:rPr lang="sk-SK" sz="1600" dirty="0" smtClean="0">
                <a:cs typeface="Times New Roman" pitchFamily="18" charset="0"/>
              </a:rPr>
              <a:t>. Praha 2008.</a:t>
            </a:r>
          </a:p>
          <a:p>
            <a:pPr eaLnBrk="0" hangingPunct="0">
              <a:buClr>
                <a:srgbClr val="008000"/>
              </a:buClr>
              <a:tabLst>
                <a:tab pos="1611313" algn="l"/>
              </a:tabLst>
            </a:pPr>
            <a:endParaRPr lang="sk-SK" sz="1600" dirty="0" smtClean="0">
              <a:cs typeface="Times New Roman" pitchFamily="18" charset="0"/>
            </a:endParaRPr>
          </a:p>
          <a:p>
            <a:pPr eaLnBrk="0" hangingPunct="0">
              <a:buClr>
                <a:srgbClr val="008000"/>
              </a:buClr>
              <a:tabLst>
                <a:tab pos="1611313" algn="l"/>
              </a:tabLst>
            </a:pPr>
            <a:r>
              <a:rPr lang="sk-SK" sz="1600" b="1" dirty="0" smtClean="0">
                <a:cs typeface="Times New Roman" pitchFamily="18" charset="0"/>
              </a:rPr>
              <a:t>Pub-31-11-02 </a:t>
            </a:r>
            <a:r>
              <a:rPr lang="sk-SK" sz="1600" dirty="0" smtClean="0">
                <a:cs typeface="Times New Roman" pitchFamily="18" charset="0"/>
              </a:rPr>
              <a:t> 	</a:t>
            </a:r>
            <a:r>
              <a:rPr lang="sk-SK" sz="1600" i="1" dirty="0" smtClean="0">
                <a:cs typeface="Times New Roman" pitchFamily="18" charset="0"/>
              </a:rPr>
              <a:t>Taktika </a:t>
            </a:r>
            <a:r>
              <a:rPr lang="sk-SK" sz="1600" i="1" dirty="0" err="1" smtClean="0">
                <a:cs typeface="Times New Roman" pitchFamily="18" charset="0"/>
              </a:rPr>
              <a:t>čety</a:t>
            </a:r>
            <a:r>
              <a:rPr lang="sk-SK" sz="1600" i="1" dirty="0" smtClean="0">
                <a:cs typeface="Times New Roman" pitchFamily="18" charset="0"/>
              </a:rPr>
              <a:t>.</a:t>
            </a:r>
          </a:p>
          <a:p>
            <a:pPr eaLnBrk="0" hangingPunct="0">
              <a:buClr>
                <a:srgbClr val="008000"/>
              </a:buClr>
              <a:tabLst>
                <a:tab pos="1611313" algn="l"/>
              </a:tabLst>
            </a:pPr>
            <a:r>
              <a:rPr lang="sk-SK" sz="1600" i="1" dirty="0" smtClean="0">
                <a:cs typeface="Times New Roman" pitchFamily="18" charset="0"/>
              </a:rPr>
              <a:t>	</a:t>
            </a:r>
            <a:r>
              <a:rPr lang="sk-SK" sz="1600" dirty="0" err="1" smtClean="0">
                <a:cs typeface="Times New Roman" pitchFamily="18" charset="0"/>
              </a:rPr>
              <a:t>Velitelství</a:t>
            </a:r>
            <a:r>
              <a:rPr lang="sk-SK" sz="1600" dirty="0" smtClean="0">
                <a:cs typeface="Times New Roman" pitchFamily="18" charset="0"/>
              </a:rPr>
              <a:t> </a:t>
            </a:r>
            <a:r>
              <a:rPr lang="sk-SK" sz="1600" dirty="0" err="1" smtClean="0">
                <a:cs typeface="Times New Roman" pitchFamily="18" charset="0"/>
              </a:rPr>
              <a:t>společných</a:t>
            </a:r>
            <a:r>
              <a:rPr lang="sk-SK" sz="1600" dirty="0" smtClean="0">
                <a:cs typeface="Times New Roman" pitchFamily="18" charset="0"/>
              </a:rPr>
              <a:t> </a:t>
            </a:r>
            <a:r>
              <a:rPr lang="sk-SK" sz="1600" dirty="0" err="1" smtClean="0">
                <a:cs typeface="Times New Roman" pitchFamily="18" charset="0"/>
              </a:rPr>
              <a:t>sil</a:t>
            </a:r>
            <a:r>
              <a:rPr lang="sk-SK" sz="1600" dirty="0" smtClean="0">
                <a:cs typeface="Times New Roman" pitchFamily="18" charset="0"/>
              </a:rPr>
              <a:t>. Praha 2008.</a:t>
            </a:r>
          </a:p>
          <a:p>
            <a:pPr marL="1609725">
              <a:lnSpc>
                <a:spcPct val="130000"/>
              </a:lnSpc>
              <a:buFont typeface="Wingdings" pitchFamily="2" charset="2"/>
              <a:buNone/>
            </a:pPr>
            <a:r>
              <a:rPr lang="en-US" sz="1600" dirty="0" smtClean="0"/>
              <a:t> </a:t>
            </a:r>
            <a:endParaRPr lang="sk-SK" sz="1600" i="1" dirty="0" smtClean="0"/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tabLst>
                <a:tab pos="1611313" algn="l"/>
              </a:tabLst>
              <a:defRPr/>
            </a:pPr>
            <a:endParaRPr lang="sk-SK" sz="1600" b="1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Nadpis 3"/>
          <p:cNvSpPr>
            <a:spLocks noGrp="1"/>
          </p:cNvSpPr>
          <p:nvPr>
            <p:ph type="title"/>
          </p:nvPr>
        </p:nvSpPr>
        <p:spPr>
          <a:xfrm>
            <a:off x="457200" y="134938"/>
            <a:ext cx="8229600" cy="777875"/>
          </a:xfrm>
        </p:spPr>
        <p:txBody>
          <a:bodyPr/>
          <a:lstStyle/>
          <a:p>
            <a:pPr eaLnBrk="1" hangingPunct="1"/>
            <a:r>
              <a:rPr lang="sk-SK" smtClean="0"/>
              <a:t>Plán seminára</a:t>
            </a:r>
          </a:p>
        </p:txBody>
      </p:sp>
      <p:cxnSp>
        <p:nvCxnSpPr>
          <p:cNvPr id="5" name="Rovná spojnica 4"/>
          <p:cNvCxnSpPr/>
          <p:nvPr/>
        </p:nvCxnSpPr>
        <p:spPr>
          <a:xfrm>
            <a:off x="1089025" y="881063"/>
            <a:ext cx="6835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ástupný symbol čísla snímky 5"/>
          <p:cNvSpPr>
            <a:spLocks noGrp="1"/>
          </p:cNvSpPr>
          <p:nvPr>
            <p:ph type="sldNum" sz="quarter" idx="4294967295"/>
          </p:nvPr>
        </p:nvSpPr>
        <p:spPr>
          <a:xfrm>
            <a:off x="8532813" y="6524625"/>
            <a:ext cx="441325" cy="2174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E3F9713-B9BE-497B-A675-C0C487F0DAD3}" type="slidenum">
              <a:rPr lang="sk-SK"/>
              <a:pPr>
                <a:defRPr/>
              </a:pPr>
              <a:t>4</a:t>
            </a:fld>
            <a:endParaRPr lang="sk-SK"/>
          </a:p>
        </p:txBody>
      </p:sp>
      <p:sp>
        <p:nvSpPr>
          <p:cNvPr id="38917" name="BlokTextu 6"/>
          <p:cNvSpPr txBox="1">
            <a:spLocks noChangeArrowheads="1"/>
          </p:cNvSpPr>
          <p:nvPr/>
        </p:nvSpPr>
        <p:spPr bwMode="auto">
          <a:xfrm>
            <a:off x="774700" y="1560513"/>
            <a:ext cx="7737475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indent="-271463">
              <a:tabLst>
                <a:tab pos="1252538" algn="l"/>
              </a:tabLst>
            </a:pPr>
            <a:r>
              <a:rPr lang="sk-SK" sz="1600" dirty="0">
                <a:latin typeface="Calibri" pitchFamily="34" charset="0"/>
              </a:rPr>
              <a:t>Termín:	</a:t>
            </a:r>
            <a:r>
              <a:rPr lang="sk-SK" sz="1600" b="1" dirty="0">
                <a:solidFill>
                  <a:srgbClr val="0000F0"/>
                </a:solidFill>
                <a:latin typeface="Calibri" pitchFamily="34" charset="0"/>
              </a:rPr>
              <a:t>22 MVO</a:t>
            </a:r>
            <a:r>
              <a:rPr lang="sk-SK" sz="1600" dirty="0">
                <a:solidFill>
                  <a:srgbClr val="0000F0"/>
                </a:solidFill>
                <a:latin typeface="Calibri" pitchFamily="34" charset="0"/>
              </a:rPr>
              <a:t> - </a:t>
            </a:r>
            <a:r>
              <a:rPr lang="sk-SK" sz="1600" dirty="0" smtClean="0">
                <a:solidFill>
                  <a:srgbClr val="0000F0"/>
                </a:solidFill>
                <a:latin typeface="Calibri" pitchFamily="34" charset="0"/>
              </a:rPr>
              <a:t>6</a:t>
            </a:r>
            <a:r>
              <a:rPr lang="sk-SK" sz="1600" dirty="0" smtClean="0">
                <a:solidFill>
                  <a:srgbClr val="0000F0"/>
                </a:solidFill>
                <a:latin typeface="Calibri" pitchFamily="34" charset="0"/>
              </a:rPr>
              <a:t>. </a:t>
            </a:r>
            <a:r>
              <a:rPr lang="sk-SK" sz="1600" dirty="0">
                <a:solidFill>
                  <a:srgbClr val="0000F0"/>
                </a:solidFill>
                <a:latin typeface="Calibri" pitchFamily="34" charset="0"/>
              </a:rPr>
              <a:t>6</a:t>
            </a:r>
            <a:r>
              <a:rPr lang="sk-SK" sz="1600" dirty="0" smtClean="0">
                <a:solidFill>
                  <a:srgbClr val="0000F0"/>
                </a:solidFill>
                <a:latin typeface="Calibri" pitchFamily="34" charset="0"/>
              </a:rPr>
              <a:t>. </a:t>
            </a:r>
            <a:r>
              <a:rPr lang="sk-SK" sz="1600" dirty="0">
                <a:solidFill>
                  <a:srgbClr val="0000F0"/>
                </a:solidFill>
                <a:latin typeface="Calibri" pitchFamily="34" charset="0"/>
              </a:rPr>
              <a:t>2012, 3-4 </a:t>
            </a:r>
            <a:r>
              <a:rPr lang="sk-SK" sz="1600" dirty="0" smtClean="0">
                <a:solidFill>
                  <a:srgbClr val="0000F0"/>
                </a:solidFill>
                <a:latin typeface="Calibri" pitchFamily="34" charset="0"/>
              </a:rPr>
              <a:t>h </a:t>
            </a:r>
            <a:r>
              <a:rPr lang="sk-SK" sz="1600" dirty="0" smtClean="0">
                <a:latin typeface="Calibri" pitchFamily="34" charset="0"/>
              </a:rPr>
              <a:t>a</a:t>
            </a:r>
            <a:r>
              <a:rPr lang="sk-SK" sz="1600" dirty="0" smtClean="0">
                <a:solidFill>
                  <a:srgbClr val="0000F0"/>
                </a:solidFill>
                <a:latin typeface="Calibri" pitchFamily="34" charset="0"/>
              </a:rPr>
              <a:t> 8. 6. </a:t>
            </a:r>
            <a:r>
              <a:rPr lang="sk-SK" sz="1600" dirty="0" smtClean="0">
                <a:solidFill>
                  <a:srgbClr val="0000F0"/>
                </a:solidFill>
                <a:latin typeface="Calibri" pitchFamily="34" charset="0"/>
              </a:rPr>
              <a:t>2012, </a:t>
            </a:r>
            <a:r>
              <a:rPr lang="sk-SK" sz="1600" dirty="0" smtClean="0">
                <a:solidFill>
                  <a:srgbClr val="0000F0"/>
                </a:solidFill>
                <a:latin typeface="Calibri" pitchFamily="34" charset="0"/>
              </a:rPr>
              <a:t>5-6 </a:t>
            </a:r>
            <a:r>
              <a:rPr lang="sk-SK" sz="1600" dirty="0" smtClean="0">
                <a:solidFill>
                  <a:srgbClr val="0000F0"/>
                </a:solidFill>
                <a:latin typeface="Calibri" pitchFamily="34" charset="0"/>
              </a:rPr>
              <a:t>h </a:t>
            </a:r>
            <a:endParaRPr lang="sk-SK" sz="1600" dirty="0">
              <a:solidFill>
                <a:srgbClr val="0000F0"/>
              </a:solidFill>
              <a:latin typeface="Calibri" pitchFamily="34" charset="0"/>
            </a:endParaRPr>
          </a:p>
          <a:p>
            <a:pPr marL="271463" indent="-271463">
              <a:tabLst>
                <a:tab pos="1252538" algn="l"/>
              </a:tabLst>
            </a:pPr>
            <a:r>
              <a:rPr lang="sk-SK" sz="1600" dirty="0">
                <a:solidFill>
                  <a:srgbClr val="008000"/>
                </a:solidFill>
                <a:latin typeface="Calibri" pitchFamily="34" charset="0"/>
              </a:rPr>
              <a:t>		</a:t>
            </a:r>
            <a:r>
              <a:rPr lang="sk-SK" sz="1600" b="1" dirty="0">
                <a:solidFill>
                  <a:srgbClr val="0000F0"/>
                </a:solidFill>
                <a:latin typeface="Calibri" pitchFamily="34" charset="0"/>
              </a:rPr>
              <a:t>23 MVO</a:t>
            </a:r>
            <a:r>
              <a:rPr lang="sk-SK" sz="1600" dirty="0">
                <a:solidFill>
                  <a:srgbClr val="0000F0"/>
                </a:solidFill>
                <a:latin typeface="Calibri" pitchFamily="34" charset="0"/>
              </a:rPr>
              <a:t> - </a:t>
            </a:r>
            <a:r>
              <a:rPr lang="sk-SK" sz="1600" dirty="0" smtClean="0">
                <a:solidFill>
                  <a:srgbClr val="0000F0"/>
                </a:solidFill>
                <a:latin typeface="Calibri" pitchFamily="34" charset="0"/>
              </a:rPr>
              <a:t>5</a:t>
            </a:r>
            <a:r>
              <a:rPr lang="sk-SK" sz="1600" dirty="0" smtClean="0">
                <a:solidFill>
                  <a:srgbClr val="0000F0"/>
                </a:solidFill>
                <a:latin typeface="Calibri" pitchFamily="34" charset="0"/>
              </a:rPr>
              <a:t>. </a:t>
            </a:r>
            <a:r>
              <a:rPr lang="sk-SK" sz="1600" dirty="0">
                <a:solidFill>
                  <a:srgbClr val="0000F0"/>
                </a:solidFill>
                <a:latin typeface="Calibri" pitchFamily="34" charset="0"/>
              </a:rPr>
              <a:t>6</a:t>
            </a:r>
            <a:r>
              <a:rPr lang="sk-SK" sz="1600" dirty="0" smtClean="0">
                <a:solidFill>
                  <a:srgbClr val="0000F0"/>
                </a:solidFill>
                <a:latin typeface="Calibri" pitchFamily="34" charset="0"/>
              </a:rPr>
              <a:t>. </a:t>
            </a:r>
            <a:r>
              <a:rPr lang="sk-SK" sz="1600" dirty="0">
                <a:solidFill>
                  <a:srgbClr val="0000F0"/>
                </a:solidFill>
                <a:latin typeface="Calibri" pitchFamily="34" charset="0"/>
              </a:rPr>
              <a:t>2012, </a:t>
            </a:r>
            <a:r>
              <a:rPr lang="sk-SK" sz="1600" dirty="0" smtClean="0">
                <a:solidFill>
                  <a:srgbClr val="0000F0"/>
                </a:solidFill>
                <a:latin typeface="Calibri" pitchFamily="34" charset="0"/>
              </a:rPr>
              <a:t>1-2 h </a:t>
            </a:r>
            <a:r>
              <a:rPr lang="sk-SK" sz="1600" dirty="0" smtClean="0">
                <a:latin typeface="Calibri" pitchFamily="34" charset="0"/>
              </a:rPr>
              <a:t>a</a:t>
            </a:r>
            <a:r>
              <a:rPr lang="sk-SK" sz="1600" dirty="0" smtClean="0">
                <a:solidFill>
                  <a:srgbClr val="0000F0"/>
                </a:solidFill>
                <a:latin typeface="Calibri" pitchFamily="34" charset="0"/>
              </a:rPr>
              <a:t> </a:t>
            </a:r>
            <a:r>
              <a:rPr lang="sk-SK" sz="1600" dirty="0" smtClean="0">
                <a:solidFill>
                  <a:srgbClr val="0000F0"/>
                </a:solidFill>
                <a:latin typeface="Calibri" pitchFamily="34" charset="0"/>
              </a:rPr>
              <a:t>7. </a:t>
            </a:r>
            <a:r>
              <a:rPr lang="sk-SK" sz="1600" dirty="0" smtClean="0">
                <a:solidFill>
                  <a:srgbClr val="0000F0"/>
                </a:solidFill>
                <a:latin typeface="Calibri" pitchFamily="34" charset="0"/>
              </a:rPr>
              <a:t>6. 2012, 3-4 h </a:t>
            </a:r>
            <a:endParaRPr lang="sk-SK" sz="1600" dirty="0">
              <a:solidFill>
                <a:srgbClr val="0000F0"/>
              </a:solidFill>
              <a:latin typeface="Calibri" pitchFamily="34" charset="0"/>
            </a:endParaRPr>
          </a:p>
          <a:p>
            <a:pPr marL="271463" indent="-271463">
              <a:spcBef>
                <a:spcPts val="1200"/>
              </a:spcBef>
              <a:tabLst>
                <a:tab pos="1252538" algn="l"/>
              </a:tabLst>
            </a:pPr>
            <a:r>
              <a:rPr lang="sk-SK" sz="1600" dirty="0">
                <a:latin typeface="Calibri" pitchFamily="34" charset="0"/>
              </a:rPr>
              <a:t>Téma:	</a:t>
            </a:r>
            <a:r>
              <a:rPr lang="sk-SK" sz="1600" b="1" dirty="0">
                <a:latin typeface="Calibri" pitchFamily="34" charset="0"/>
              </a:rPr>
              <a:t>T </a:t>
            </a:r>
            <a:r>
              <a:rPr lang="sk-SK" sz="1600" b="1" dirty="0" smtClean="0">
                <a:latin typeface="Calibri" pitchFamily="34" charset="0"/>
              </a:rPr>
              <a:t>4/15, 16 Operácie v zastavaných priestoroch</a:t>
            </a:r>
            <a:r>
              <a:rPr lang="sk-SK" sz="1600" b="1" dirty="0">
                <a:latin typeface="Calibri" pitchFamily="34" charset="0"/>
              </a:rPr>
              <a:t>	</a:t>
            </a:r>
            <a:endParaRPr lang="sk-SK" sz="1600" b="1" dirty="0" smtClean="0">
              <a:latin typeface="Calibri" pitchFamily="34" charset="0"/>
            </a:endParaRPr>
          </a:p>
          <a:p>
            <a:pPr marL="271463" indent="-271463">
              <a:spcBef>
                <a:spcPts val="1200"/>
              </a:spcBef>
              <a:tabLst>
                <a:tab pos="1252538" algn="l"/>
              </a:tabLst>
            </a:pPr>
            <a:endParaRPr lang="sk-SK" sz="1600" b="1" dirty="0">
              <a:latin typeface="Calibri" pitchFamily="34" charset="0"/>
            </a:endParaRPr>
          </a:p>
          <a:p>
            <a:pPr marL="271463" indent="-271463">
              <a:tabLst>
                <a:tab pos="1252538" algn="l"/>
              </a:tabLst>
            </a:pPr>
            <a:r>
              <a:rPr lang="sk-SK" sz="1600" dirty="0">
                <a:latin typeface="Calibri" pitchFamily="34" charset="0"/>
              </a:rPr>
              <a:t>Otázky:	1. </a:t>
            </a:r>
            <a:r>
              <a:rPr lang="sk-SK" sz="1600" dirty="0" smtClean="0">
                <a:latin typeface="Calibri" pitchFamily="34" charset="0"/>
              </a:rPr>
              <a:t>Vedenie operácií v ZP</a:t>
            </a:r>
          </a:p>
          <a:p>
            <a:pPr marL="271463" indent="-271463">
              <a:tabLst>
                <a:tab pos="1252538" algn="l"/>
              </a:tabLst>
            </a:pPr>
            <a:r>
              <a:rPr lang="sk-SK" sz="1600" dirty="0" smtClean="0">
                <a:latin typeface="Calibri" pitchFamily="34" charset="0"/>
              </a:rPr>
              <a:t>	</a:t>
            </a:r>
            <a:r>
              <a:rPr lang="sk-SK" sz="1600" dirty="0" smtClean="0">
                <a:latin typeface="Calibri" pitchFamily="34" charset="0"/>
              </a:rPr>
              <a:t>		- osobitosti podľa METT-TC a OCOKA</a:t>
            </a:r>
          </a:p>
          <a:p>
            <a:pPr marL="271463" indent="-271463">
              <a:tabLst>
                <a:tab pos="1252538" algn="l"/>
              </a:tabLst>
            </a:pPr>
            <a:endParaRPr lang="sk-SK" sz="1600" dirty="0" smtClean="0">
              <a:latin typeface="Calibri" pitchFamily="34" charset="0"/>
            </a:endParaRPr>
          </a:p>
          <a:p>
            <a:pPr marL="271463" indent="-271463">
              <a:tabLst>
                <a:tab pos="1252538" algn="l"/>
              </a:tabLst>
            </a:pPr>
            <a:r>
              <a:rPr lang="sk-SK" sz="1600" dirty="0" smtClean="0">
                <a:latin typeface="Calibri" pitchFamily="34" charset="0"/>
              </a:rPr>
              <a:t>		2. Pohyb </a:t>
            </a:r>
            <a:r>
              <a:rPr lang="sk-SK" sz="1600" dirty="0" smtClean="0">
                <a:latin typeface="Calibri" pitchFamily="34" charset="0"/>
              </a:rPr>
              <a:t>v ZP</a:t>
            </a:r>
          </a:p>
          <a:p>
            <a:pPr marL="271463" indent="-271463">
              <a:tabLst>
                <a:tab pos="1252538" algn="l"/>
              </a:tabLst>
            </a:pPr>
            <a:endParaRPr lang="sk-SK" sz="1600" dirty="0">
              <a:latin typeface="Calibri" pitchFamily="34" charset="0"/>
            </a:endParaRPr>
          </a:p>
          <a:p>
            <a:pPr marL="271463" indent="-271463">
              <a:tabLst>
                <a:tab pos="1252538" algn="l"/>
              </a:tabLst>
            </a:pPr>
            <a:r>
              <a:rPr lang="sk-SK" sz="1600" dirty="0">
                <a:latin typeface="Calibri" pitchFamily="34" charset="0"/>
              </a:rPr>
              <a:t>		</a:t>
            </a:r>
            <a:r>
              <a:rPr lang="sk-SK" sz="1600" dirty="0" smtClean="0">
                <a:latin typeface="Calibri" pitchFamily="34" charset="0"/>
              </a:rPr>
              <a:t>3</a:t>
            </a:r>
            <a:r>
              <a:rPr lang="sk-SK" sz="1600" dirty="0" smtClean="0">
                <a:latin typeface="Calibri" pitchFamily="34" charset="0"/>
              </a:rPr>
              <a:t>. </a:t>
            </a:r>
            <a:r>
              <a:rPr lang="sk-SK" sz="1600" dirty="0" smtClean="0">
                <a:latin typeface="Calibri" pitchFamily="34" charset="0"/>
              </a:rPr>
              <a:t>Techniky vstupu do budovy</a:t>
            </a:r>
            <a:endParaRPr lang="sk-SK" sz="1600" dirty="0">
              <a:latin typeface="Calibri" pitchFamily="34" charset="0"/>
            </a:endParaRPr>
          </a:p>
          <a:p>
            <a:pPr marL="271463" indent="-271463">
              <a:tabLst>
                <a:tab pos="1252538" algn="l"/>
              </a:tabLst>
            </a:pPr>
            <a:r>
              <a:rPr lang="sk-SK" sz="1600" dirty="0">
                <a:latin typeface="Calibri" pitchFamily="34" charset="0"/>
              </a:rPr>
              <a:t>			</a:t>
            </a:r>
          </a:p>
          <a:p>
            <a:pPr marL="271463" indent="-271463">
              <a:tabLst>
                <a:tab pos="1252538" algn="l"/>
              </a:tabLst>
            </a:pPr>
            <a:r>
              <a:rPr lang="sk-SK" sz="1600" dirty="0">
                <a:latin typeface="Calibri" pitchFamily="34" charset="0"/>
              </a:rPr>
              <a:t>		</a:t>
            </a:r>
            <a:r>
              <a:rPr lang="sk-SK" sz="1600" dirty="0" smtClean="0">
                <a:latin typeface="Calibri" pitchFamily="34" charset="0"/>
              </a:rPr>
              <a:t>4. </a:t>
            </a:r>
            <a:r>
              <a:rPr lang="sk-SK" sz="1600" dirty="0" smtClean="0">
                <a:latin typeface="Calibri" pitchFamily="34" charset="0"/>
              </a:rPr>
              <a:t>Techniky čistenia objektov v ZP</a:t>
            </a:r>
          </a:p>
          <a:p>
            <a:pPr marL="271463" indent="-271463">
              <a:tabLst>
                <a:tab pos="1252538" algn="l"/>
              </a:tabLst>
            </a:pPr>
            <a:endParaRPr lang="sk-SK" sz="1600" dirty="0" smtClean="0">
              <a:latin typeface="Calibri" pitchFamily="34" charset="0"/>
            </a:endParaRPr>
          </a:p>
          <a:p>
            <a:pPr marL="271463" indent="-271463">
              <a:tabLst>
                <a:tab pos="1252538" algn="l"/>
              </a:tabLst>
            </a:pPr>
            <a:r>
              <a:rPr lang="sk-SK" sz="1600" dirty="0" smtClean="0">
                <a:latin typeface="Calibri" pitchFamily="34" charset="0"/>
              </a:rPr>
              <a:t>		</a:t>
            </a:r>
            <a:r>
              <a:rPr lang="sk-SK" sz="1600" dirty="0" smtClean="0">
                <a:latin typeface="Calibri" pitchFamily="34" charset="0"/>
              </a:rPr>
              <a:t>5. </a:t>
            </a:r>
            <a:r>
              <a:rPr lang="sk-SK" sz="1600" dirty="0" smtClean="0">
                <a:latin typeface="Calibri" pitchFamily="34" charset="0"/>
              </a:rPr>
              <a:t>Vedenie streľby, voľba bojových postavení, maskovanie v ZP</a:t>
            </a:r>
            <a:endParaRPr lang="sk-SK" sz="1600" dirty="0">
              <a:latin typeface="Calibri" pitchFamily="34" charset="0"/>
            </a:endParaRPr>
          </a:p>
          <a:p>
            <a:pPr marL="271463" indent="-271463">
              <a:tabLst>
                <a:tab pos="1252538" algn="l"/>
              </a:tabLst>
            </a:pPr>
            <a:r>
              <a:rPr lang="sk-SK" sz="1600" dirty="0">
                <a:latin typeface="Calibri" pitchFamily="34" charset="0"/>
              </a:rPr>
              <a:t>						</a:t>
            </a:r>
          </a:p>
          <a:p>
            <a:pPr marL="271463" indent="-271463">
              <a:tabLst>
                <a:tab pos="1252538" algn="l"/>
              </a:tabLst>
            </a:pPr>
            <a:endParaRPr lang="sk-SK" sz="1600" dirty="0">
              <a:latin typeface="Calibri" pitchFamily="34" charset="0"/>
            </a:endParaRPr>
          </a:p>
          <a:p>
            <a:pPr marL="271463" indent="-271463">
              <a:tabLst>
                <a:tab pos="1252538" algn="l"/>
              </a:tabLst>
            </a:pPr>
            <a:endParaRPr lang="sk-SK" sz="1600" dirty="0" smtClean="0">
              <a:latin typeface="Calibri" pitchFamily="34" charset="0"/>
            </a:endParaRPr>
          </a:p>
          <a:p>
            <a:pPr marL="271463" indent="-271463">
              <a:tabLst>
                <a:tab pos="1252538" algn="l"/>
              </a:tabLst>
            </a:pPr>
            <a:r>
              <a:rPr lang="sk-SK" sz="1600" dirty="0" smtClean="0">
                <a:latin typeface="Calibri" pitchFamily="34" charset="0"/>
              </a:rPr>
              <a:t>Literatúra</a:t>
            </a:r>
            <a:r>
              <a:rPr lang="sk-SK" sz="1600" dirty="0">
                <a:latin typeface="Calibri" pitchFamily="34" charset="0"/>
              </a:rPr>
              <a:t>:</a:t>
            </a:r>
          </a:p>
          <a:p>
            <a:pPr marL="271463" indent="-271463">
              <a:tabLst>
                <a:tab pos="1252538" algn="l"/>
              </a:tabLst>
            </a:pPr>
            <a:r>
              <a:rPr lang="sk-SK" sz="1600" dirty="0">
                <a:latin typeface="Calibri" pitchFamily="34" charset="0"/>
              </a:rPr>
              <a:t>- uvedená v prednáške	</a:t>
            </a:r>
            <a:endParaRPr lang="en-US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Písomný test</a:t>
            </a:r>
            <a:endParaRPr lang="sk-SK" dirty="0"/>
          </a:p>
        </p:txBody>
      </p:sp>
      <p:cxnSp>
        <p:nvCxnSpPr>
          <p:cNvPr id="5" name="Rovná spojnica 4"/>
          <p:cNvCxnSpPr/>
          <p:nvPr/>
        </p:nvCxnSpPr>
        <p:spPr>
          <a:xfrm>
            <a:off x="1088573" y="881738"/>
            <a:ext cx="6836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5</a:t>
            </a:fld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774474" y="1473428"/>
            <a:ext cx="7738155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1463" indent="-271463">
              <a:spcBef>
                <a:spcPts val="1200"/>
              </a:spcBef>
              <a:tabLst>
                <a:tab pos="1252538" algn="l"/>
              </a:tabLst>
              <a:defRPr/>
            </a:pPr>
            <a:r>
              <a:rPr lang="sk-SK" sz="1600" dirty="0" smtClean="0"/>
              <a:t>Otázky</a:t>
            </a:r>
            <a:r>
              <a:rPr lang="sk-SK" sz="1600" dirty="0"/>
              <a:t>:	</a:t>
            </a:r>
            <a:r>
              <a:rPr lang="sk-SK" sz="1600" u="sng" dirty="0" smtClean="0">
                <a:solidFill>
                  <a:srgbClr val="FF0000"/>
                </a:solidFill>
              </a:rPr>
              <a:t>12. </a:t>
            </a:r>
            <a:r>
              <a:rPr lang="sk-SK" sz="1600" u="sng" dirty="0" smtClean="0">
                <a:solidFill>
                  <a:srgbClr val="FF0000"/>
                </a:solidFill>
              </a:rPr>
              <a:t>6. 2012, </a:t>
            </a:r>
            <a:r>
              <a:rPr lang="sk-SK" sz="1600" u="sng" dirty="0" smtClean="0">
                <a:solidFill>
                  <a:srgbClr val="FF0000"/>
                </a:solidFill>
              </a:rPr>
              <a:t>1-2 </a:t>
            </a:r>
            <a:r>
              <a:rPr lang="sk-SK" sz="1600" u="sng" dirty="0" smtClean="0">
                <a:solidFill>
                  <a:srgbClr val="FF0000"/>
                </a:solidFill>
              </a:rPr>
              <a:t>h </a:t>
            </a:r>
            <a:endParaRPr lang="sk-SK" sz="1600" u="sng" dirty="0" smtClean="0">
              <a:solidFill>
                <a:srgbClr val="FF0000"/>
              </a:solidFill>
            </a:endParaRPr>
          </a:p>
          <a:p>
            <a:pPr marL="271463" indent="-271463">
              <a:spcBef>
                <a:spcPts val="1200"/>
              </a:spcBef>
              <a:tabLst>
                <a:tab pos="1252538" algn="l"/>
              </a:tabLst>
              <a:defRPr/>
            </a:pPr>
            <a:endParaRPr lang="sk-SK" sz="1600" u="sng" dirty="0" smtClean="0">
              <a:solidFill>
                <a:srgbClr val="FF0000"/>
              </a:solidFill>
            </a:endParaRPr>
          </a:p>
          <a:p>
            <a:pPr marL="271463" indent="-271463">
              <a:spcBef>
                <a:spcPts val="1200"/>
              </a:spcBef>
              <a:tabLst>
                <a:tab pos="1252538" algn="l"/>
              </a:tabLst>
              <a:defRPr/>
            </a:pPr>
            <a:r>
              <a:rPr lang="sk-SK" sz="1600" dirty="0" smtClean="0"/>
              <a:t>		</a:t>
            </a:r>
            <a:r>
              <a:rPr lang="sk-SK" sz="1600" b="1" dirty="0" smtClean="0">
                <a:solidFill>
                  <a:srgbClr val="FF0000"/>
                </a:solidFill>
              </a:rPr>
              <a:t>Písomný test </a:t>
            </a:r>
            <a:r>
              <a:rPr lang="sk-SK" sz="1600" dirty="0" smtClean="0">
                <a:solidFill>
                  <a:srgbClr val="FF0000"/>
                </a:solidFill>
              </a:rPr>
              <a:t>(smerná látka):</a:t>
            </a:r>
            <a:r>
              <a:rPr lang="sk-SK" sz="1600" b="1" dirty="0" smtClean="0">
                <a:solidFill>
                  <a:srgbClr val="FF0000"/>
                </a:solidFill>
              </a:rPr>
              <a:t> </a:t>
            </a:r>
          </a:p>
          <a:p>
            <a:pPr marL="271463" indent="-271463">
              <a:lnSpc>
                <a:spcPct val="150000"/>
              </a:lnSpc>
              <a:tabLst>
                <a:tab pos="1252538" algn="l"/>
              </a:tabLst>
              <a:defRPr/>
            </a:pPr>
            <a:r>
              <a:rPr lang="sk-SK" sz="1600" dirty="0" smtClean="0">
                <a:solidFill>
                  <a:srgbClr val="FF0000"/>
                </a:solidFill>
              </a:rPr>
              <a:t>			-  </a:t>
            </a:r>
            <a:r>
              <a:rPr lang="sk-SK" sz="1600" dirty="0" smtClean="0">
                <a:solidFill>
                  <a:srgbClr val="FF0000"/>
                </a:solidFill>
              </a:rPr>
              <a:t>ofenzívne aktivity </a:t>
            </a:r>
            <a:r>
              <a:rPr lang="sk-SK" sz="1600" dirty="0" err="1" smtClean="0">
                <a:solidFill>
                  <a:srgbClr val="FF0000"/>
                </a:solidFill>
              </a:rPr>
              <a:t>mč</a:t>
            </a:r>
            <a:r>
              <a:rPr lang="sk-SK" sz="1600" dirty="0" smtClean="0">
                <a:solidFill>
                  <a:srgbClr val="FF0000"/>
                </a:solidFill>
              </a:rPr>
              <a:t> (</a:t>
            </a:r>
            <a:r>
              <a:rPr lang="sk-SK" sz="1600" dirty="0" err="1" smtClean="0">
                <a:solidFill>
                  <a:srgbClr val="FF0000"/>
                </a:solidFill>
              </a:rPr>
              <a:t>mr</a:t>
            </a:r>
            <a:r>
              <a:rPr lang="sk-SK" sz="1600" dirty="0" smtClean="0">
                <a:solidFill>
                  <a:srgbClr val="FF0000"/>
                </a:solidFill>
              </a:rPr>
              <a:t>) - útok, pasca, prepad</a:t>
            </a:r>
            <a:endParaRPr lang="sk-SK" sz="1600" dirty="0" smtClean="0">
              <a:solidFill>
                <a:srgbClr val="FF0000"/>
              </a:solidFill>
            </a:endParaRPr>
          </a:p>
          <a:p>
            <a:pPr marL="271463" indent="-271463">
              <a:lnSpc>
                <a:spcPct val="150000"/>
              </a:lnSpc>
              <a:tabLst>
                <a:tab pos="1252538" algn="l"/>
              </a:tabLst>
              <a:defRPr/>
            </a:pPr>
            <a:r>
              <a:rPr lang="sk-SK" sz="1600" dirty="0" smtClean="0">
                <a:solidFill>
                  <a:srgbClr val="FF0000"/>
                </a:solidFill>
              </a:rPr>
              <a:t>			-  </a:t>
            </a:r>
            <a:r>
              <a:rPr lang="sk-SK" sz="1600" dirty="0" smtClean="0">
                <a:solidFill>
                  <a:srgbClr val="FF0000"/>
                </a:solidFill>
              </a:rPr>
              <a:t>defenzívne aktivity </a:t>
            </a:r>
            <a:r>
              <a:rPr lang="sk-SK" sz="1600" dirty="0" err="1" smtClean="0">
                <a:solidFill>
                  <a:srgbClr val="FF0000"/>
                </a:solidFill>
              </a:rPr>
              <a:t>mč</a:t>
            </a:r>
            <a:r>
              <a:rPr lang="sk-SK" sz="1600" dirty="0" smtClean="0">
                <a:solidFill>
                  <a:srgbClr val="FF0000"/>
                </a:solidFill>
              </a:rPr>
              <a:t> (</a:t>
            </a:r>
            <a:r>
              <a:rPr lang="sk-SK" sz="1600" dirty="0" err="1" smtClean="0">
                <a:solidFill>
                  <a:srgbClr val="FF0000"/>
                </a:solidFill>
              </a:rPr>
              <a:t>mr</a:t>
            </a:r>
            <a:r>
              <a:rPr lang="sk-SK" sz="1600" dirty="0" smtClean="0">
                <a:solidFill>
                  <a:srgbClr val="FF0000"/>
                </a:solidFill>
              </a:rPr>
              <a:t>) - obrana</a:t>
            </a:r>
            <a:endParaRPr lang="sk-SK" sz="1600" dirty="0" smtClean="0">
              <a:solidFill>
                <a:srgbClr val="FF0000"/>
              </a:solidFill>
            </a:endParaRPr>
          </a:p>
          <a:p>
            <a:pPr marL="271463" indent="-271463">
              <a:lnSpc>
                <a:spcPct val="150000"/>
              </a:lnSpc>
              <a:tabLst>
                <a:tab pos="1252538" algn="l"/>
              </a:tabLst>
              <a:defRPr/>
            </a:pPr>
            <a:r>
              <a:rPr lang="sk-SK" sz="1600" dirty="0" smtClean="0">
                <a:solidFill>
                  <a:srgbClr val="FF0000"/>
                </a:solidFill>
              </a:rPr>
              <a:t>			-  </a:t>
            </a:r>
            <a:r>
              <a:rPr lang="sk-SK" sz="1600" dirty="0" smtClean="0">
                <a:solidFill>
                  <a:srgbClr val="FF0000"/>
                </a:solidFill>
              </a:rPr>
              <a:t>stabilizačné aktivity </a:t>
            </a:r>
            <a:r>
              <a:rPr lang="sk-SK" sz="1600" dirty="0" err="1" smtClean="0">
                <a:solidFill>
                  <a:srgbClr val="FF0000"/>
                </a:solidFill>
              </a:rPr>
              <a:t>mč</a:t>
            </a:r>
            <a:r>
              <a:rPr lang="sk-SK" sz="1600" dirty="0" smtClean="0">
                <a:solidFill>
                  <a:srgbClr val="FF0000"/>
                </a:solidFill>
              </a:rPr>
              <a:t> (</a:t>
            </a:r>
            <a:r>
              <a:rPr lang="sk-SK" sz="1600" dirty="0" err="1" smtClean="0">
                <a:solidFill>
                  <a:srgbClr val="FF0000"/>
                </a:solidFill>
              </a:rPr>
              <a:t>mr</a:t>
            </a:r>
            <a:r>
              <a:rPr lang="sk-SK" sz="1600" dirty="0" smtClean="0">
                <a:solidFill>
                  <a:srgbClr val="FF0000"/>
                </a:solidFill>
              </a:rPr>
              <a:t>) </a:t>
            </a:r>
            <a:r>
              <a:rPr lang="sk-SK" sz="1600" dirty="0" smtClean="0">
                <a:solidFill>
                  <a:srgbClr val="FF0000"/>
                </a:solidFill>
              </a:rPr>
              <a:t>- sprevádzanie konvojov</a:t>
            </a:r>
            <a:endParaRPr lang="sk-SK" sz="1600" dirty="0" smtClean="0">
              <a:solidFill>
                <a:srgbClr val="FF0000"/>
              </a:solidFill>
            </a:endParaRPr>
          </a:p>
          <a:p>
            <a:pPr marL="271463" indent="-271463">
              <a:lnSpc>
                <a:spcPct val="150000"/>
              </a:lnSpc>
              <a:tabLst>
                <a:tab pos="1252538" algn="l"/>
              </a:tabLst>
              <a:defRPr/>
            </a:pPr>
            <a:r>
              <a:rPr lang="sk-SK" sz="1600" dirty="0" smtClean="0">
                <a:solidFill>
                  <a:srgbClr val="FF0000"/>
                </a:solidFill>
              </a:rPr>
              <a:t>			-  </a:t>
            </a:r>
            <a:r>
              <a:rPr lang="sk-SK" sz="1600" dirty="0" smtClean="0">
                <a:solidFill>
                  <a:srgbClr val="FF0000"/>
                </a:solidFill>
              </a:rPr>
              <a:t>umožňujúce aktivity </a:t>
            </a:r>
            <a:r>
              <a:rPr lang="sk-SK" sz="1600" dirty="0" err="1" smtClean="0">
                <a:solidFill>
                  <a:srgbClr val="FF0000"/>
                </a:solidFill>
              </a:rPr>
              <a:t>mč</a:t>
            </a:r>
            <a:r>
              <a:rPr lang="sk-SK" sz="1600" dirty="0" smtClean="0">
                <a:solidFill>
                  <a:srgbClr val="FF0000"/>
                </a:solidFill>
              </a:rPr>
              <a:t> (</a:t>
            </a:r>
            <a:r>
              <a:rPr lang="sk-SK" sz="1600" dirty="0" err="1" smtClean="0">
                <a:solidFill>
                  <a:srgbClr val="FF0000"/>
                </a:solidFill>
              </a:rPr>
              <a:t>mr</a:t>
            </a:r>
            <a:r>
              <a:rPr lang="sk-SK" sz="1600" dirty="0" smtClean="0">
                <a:solidFill>
                  <a:srgbClr val="FF0000"/>
                </a:solidFill>
              </a:rPr>
              <a:t>) -</a:t>
            </a:r>
            <a:r>
              <a:rPr lang="sk-SK" sz="1600" dirty="0" smtClean="0">
                <a:solidFill>
                  <a:srgbClr val="FF0000"/>
                </a:solidFill>
              </a:rPr>
              <a:t> presun, bezpečnosť  </a:t>
            </a:r>
            <a:endParaRPr lang="sk-SK" sz="1600" dirty="0" smtClean="0">
              <a:solidFill>
                <a:srgbClr val="FF0000"/>
              </a:solidFill>
            </a:endParaRPr>
          </a:p>
          <a:p>
            <a:pPr marL="271463" indent="-271463">
              <a:lnSpc>
                <a:spcPct val="150000"/>
              </a:lnSpc>
              <a:tabLst>
                <a:tab pos="1252538" algn="l"/>
              </a:tabLst>
              <a:defRPr/>
            </a:pPr>
            <a:r>
              <a:rPr lang="sk-SK" sz="1600" dirty="0" smtClean="0">
                <a:solidFill>
                  <a:srgbClr val="FF0000"/>
                </a:solidFill>
              </a:rPr>
              <a:t>			-  </a:t>
            </a:r>
            <a:r>
              <a:rPr lang="sk-SK" sz="1600" dirty="0" smtClean="0">
                <a:solidFill>
                  <a:srgbClr val="FF0000"/>
                </a:solidFill>
              </a:rPr>
              <a:t>operácie v ZP</a:t>
            </a:r>
          </a:p>
          <a:p>
            <a:pPr marL="271463" indent="-271463">
              <a:tabLst>
                <a:tab pos="1252538" algn="l"/>
              </a:tabLst>
              <a:defRPr/>
            </a:pPr>
            <a:endParaRPr lang="sk-SK" sz="1600" dirty="0" smtClean="0">
              <a:solidFill>
                <a:srgbClr val="FF0000"/>
              </a:solidFill>
            </a:endParaRPr>
          </a:p>
          <a:p>
            <a:pPr marL="271463" indent="-271463">
              <a:tabLst>
                <a:tab pos="1252538" algn="l"/>
              </a:tabLst>
              <a:defRPr/>
            </a:pPr>
            <a:endParaRPr lang="sk-SK" sz="1600" dirty="0" smtClean="0">
              <a:solidFill>
                <a:srgbClr val="FF0000"/>
              </a:solidFill>
            </a:endParaRPr>
          </a:p>
          <a:p>
            <a:pPr marL="271463" indent="-271463">
              <a:tabLst>
                <a:tab pos="1252538" algn="l"/>
              </a:tabLst>
              <a:defRPr/>
            </a:pPr>
            <a:endParaRPr lang="sk-SK" sz="1600" dirty="0" smtClean="0">
              <a:solidFill>
                <a:srgbClr val="FF0000"/>
              </a:solidFill>
            </a:endParaRPr>
          </a:p>
          <a:p>
            <a:pPr marL="271463" indent="-271463">
              <a:tabLst>
                <a:tab pos="1252538" algn="l"/>
              </a:tabLst>
              <a:defRPr/>
            </a:pPr>
            <a:endParaRPr lang="sk-SK" sz="1600" dirty="0" smtClean="0">
              <a:solidFill>
                <a:srgbClr val="FF0000"/>
              </a:solidFill>
            </a:endParaRPr>
          </a:p>
          <a:p>
            <a:pPr marL="271463" indent="-271463">
              <a:tabLst>
                <a:tab pos="1252538" algn="l"/>
              </a:tabLst>
              <a:defRPr/>
            </a:pPr>
            <a:endParaRPr lang="sk-SK" sz="1600" dirty="0" smtClean="0">
              <a:solidFill>
                <a:srgbClr val="FF0000"/>
              </a:solidFill>
            </a:endParaRPr>
          </a:p>
          <a:p>
            <a:pPr marL="271463" indent="-271463">
              <a:tabLst>
                <a:tab pos="1252538" algn="l"/>
              </a:tabLst>
            </a:pPr>
            <a:r>
              <a:rPr lang="sk-SK" sz="1600" dirty="0" smtClean="0">
                <a:latin typeface="Calibri" pitchFamily="34" charset="0"/>
              </a:rPr>
              <a:t>Literatúra:</a:t>
            </a:r>
          </a:p>
          <a:p>
            <a:pPr marL="271463" indent="-271463">
              <a:tabLst>
                <a:tab pos="1252538" algn="l"/>
              </a:tabLst>
            </a:pPr>
            <a:r>
              <a:rPr lang="sk-SK" sz="1600" dirty="0" smtClean="0">
                <a:latin typeface="Calibri" pitchFamily="34" charset="0"/>
              </a:rPr>
              <a:t>- uvedená v </a:t>
            </a:r>
            <a:r>
              <a:rPr lang="sk-SK" sz="1600" dirty="0" smtClean="0">
                <a:latin typeface="Calibri" pitchFamily="34" charset="0"/>
              </a:rPr>
              <a:t>prednáškach</a:t>
            </a:r>
            <a:r>
              <a:rPr lang="sk-SK" sz="1600" dirty="0" smtClean="0">
                <a:solidFill>
                  <a:srgbClr val="FF0000"/>
                </a:solidFill>
              </a:rPr>
              <a:t>		</a:t>
            </a:r>
            <a:r>
              <a:rPr lang="sk-SK" sz="1400" dirty="0" smtClean="0">
                <a:solidFill>
                  <a:srgbClr val="FF0000"/>
                </a:solidFill>
              </a:rPr>
              <a:t>		</a:t>
            </a:r>
          </a:p>
          <a:p>
            <a:pPr marL="271463" indent="-271463">
              <a:spcBef>
                <a:spcPts val="1200"/>
              </a:spcBef>
              <a:tabLst>
                <a:tab pos="1252538" algn="l"/>
              </a:tabLst>
              <a:defRPr/>
            </a:pPr>
            <a:r>
              <a:rPr lang="sk-SK" sz="1600" dirty="0" smtClean="0"/>
              <a:t>		</a:t>
            </a:r>
            <a:r>
              <a:rPr lang="sk-SK" sz="1600" dirty="0"/>
              <a:t>			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5187</TotalTime>
  <Words>39</Words>
  <Application>Microsoft Office PowerPoint</Application>
  <PresentationFormat>Prezentácia na obrazovke (4:3)</PresentationFormat>
  <Paragraphs>75</Paragraphs>
  <Slides>5</Slides>
  <Notes>5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Motív Office</vt:lpstr>
      <vt:lpstr>T4/14 OPERáCIE V ZASTAVANýCH PRIESTOROCH</vt:lpstr>
      <vt:lpstr>Obsah</vt:lpstr>
      <vt:lpstr>Literatúra</vt:lpstr>
      <vt:lpstr>Plán seminára</vt:lpstr>
      <vt:lpstr>Písomný test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Windows User</dc:creator>
  <cp:lastModifiedBy>hrnciar</cp:lastModifiedBy>
  <cp:revision>487</cp:revision>
  <dcterms:created xsi:type="dcterms:W3CDTF">2011-04-18T20:14:31Z</dcterms:created>
  <dcterms:modified xsi:type="dcterms:W3CDTF">2012-06-01T06:31:28Z</dcterms:modified>
</cp:coreProperties>
</file>