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46021F-B296-487D-A34B-15B2DBA93ECE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EA4ABF-60D2-4F0D-984E-2373598C23CC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Spr%C3%A1vne_pr%C3%A1vo" TargetMode="External"/><Relationship Id="rId2" Type="http://schemas.openxmlformats.org/officeDocument/2006/relationships/hyperlink" Target="http://www.vyvlastnenie.sk/predpisy/spravny-poriad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sk-SK" sz="8800" dirty="0" smtClean="0"/>
              <a:t/>
            </a:r>
            <a:br>
              <a:rPr lang="sk-SK" sz="8800" dirty="0" smtClean="0"/>
            </a:br>
            <a:r>
              <a:rPr lang="sk-SK" sz="8800" dirty="0" smtClean="0"/>
              <a:t/>
            </a:r>
            <a:br>
              <a:rPr lang="sk-SK" sz="8800" dirty="0" smtClean="0"/>
            </a:br>
            <a:r>
              <a:rPr lang="sk-SK" sz="8800" dirty="0" smtClean="0"/>
              <a:t/>
            </a:r>
            <a:br>
              <a:rPr lang="sk-SK" sz="8800" dirty="0" smtClean="0"/>
            </a:br>
            <a:r>
              <a:rPr lang="sk-SK" sz="8800" dirty="0" smtClean="0"/>
              <a:t/>
            </a:r>
            <a:br>
              <a:rPr lang="sk-SK" sz="8800" dirty="0" smtClean="0"/>
            </a:br>
            <a:r>
              <a:rPr lang="sk-SK" sz="8800" dirty="0" smtClean="0"/>
              <a:t/>
            </a:r>
            <a:br>
              <a:rPr lang="sk-SK" sz="8800" dirty="0" smtClean="0"/>
            </a:br>
            <a:r>
              <a:rPr lang="sk-SK" sz="8800" dirty="0" smtClean="0"/>
              <a:t>Správne právo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68816"/>
          </a:xfrm>
        </p:spPr>
        <p:txBody>
          <a:bodyPr>
            <a:normAutofit/>
          </a:bodyPr>
          <a:lstStyle/>
          <a:p>
            <a:pPr algn="ctr"/>
            <a:r>
              <a:rPr lang="sk-SK" sz="6000" dirty="0" smtClean="0">
                <a:solidFill>
                  <a:schemeClr val="tx1"/>
                </a:solidFill>
              </a:rPr>
              <a:t>Správne konanie</a:t>
            </a:r>
          </a:p>
          <a:p>
            <a:pPr algn="ctr"/>
            <a:endParaRPr lang="sk-SK" sz="6000" dirty="0" smtClean="0"/>
          </a:p>
          <a:p>
            <a:pPr algn="ctr"/>
            <a:r>
              <a:rPr lang="sk-SK" sz="4000" dirty="0" smtClean="0"/>
              <a:t>v</a:t>
            </a:r>
            <a:r>
              <a:rPr lang="sk-SK" sz="4000" dirty="0" smtClean="0"/>
              <a:t>oj. 1. st. Juraj TOMAŠOVIČ </a:t>
            </a:r>
            <a:endParaRPr lang="sk-SK" sz="4000" dirty="0">
              <a:solidFill>
                <a:schemeClr val="tx1"/>
              </a:solidFill>
            </a:endParaRPr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188640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sk-SK" sz="3200" b="1" dirty="0" smtClean="0"/>
              <a:t>„Muž s radosťou zaplatí advokátovi 500 </a:t>
            </a:r>
            <a:endParaRPr lang="sk-SK" sz="3200" b="1" dirty="0" smtClean="0"/>
          </a:p>
          <a:p>
            <a:pPr>
              <a:buNone/>
            </a:pPr>
            <a:r>
              <a:rPr lang="sk-SK" sz="3200" b="1" dirty="0" smtClean="0"/>
              <a:t>dolárov </a:t>
            </a:r>
            <a:r>
              <a:rPr lang="sk-SK" sz="3200" b="1" dirty="0" smtClean="0"/>
              <a:t>za to, že rozviazal uzol, za ktorý </a:t>
            </a:r>
            <a:endParaRPr lang="sk-SK" sz="3200" b="1" dirty="0" smtClean="0"/>
          </a:p>
          <a:p>
            <a:pPr>
              <a:buNone/>
            </a:pPr>
            <a:r>
              <a:rPr lang="sk-SK" sz="3200" b="1" dirty="0" smtClean="0"/>
              <a:t>zaplatil </a:t>
            </a:r>
            <a:r>
              <a:rPr lang="sk-SK" sz="3200" b="1" dirty="0" smtClean="0"/>
              <a:t>kňazovi 50 dolárov. “</a:t>
            </a:r>
            <a:endParaRPr lang="sk-SK" sz="3200" dirty="0" smtClean="0"/>
          </a:p>
          <a:p>
            <a:pPr>
              <a:buNone/>
            </a:pPr>
            <a:r>
              <a:rPr lang="sk-SK" sz="3200" b="1" dirty="0" smtClean="0"/>
              <a:t>						</a:t>
            </a:r>
          </a:p>
          <a:p>
            <a:pPr>
              <a:buNone/>
            </a:pPr>
            <a:r>
              <a:rPr lang="sk-SK" sz="3200" b="1" dirty="0" smtClean="0"/>
              <a:t>	</a:t>
            </a:r>
            <a:r>
              <a:rPr lang="sk-SK" sz="3200" b="1" dirty="0" smtClean="0"/>
              <a:t>					</a:t>
            </a:r>
            <a:r>
              <a:rPr lang="sk-SK" sz="3200" b="1" dirty="0" err="1" smtClean="0"/>
              <a:t>Helen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Rowland</a:t>
            </a:r>
            <a:endParaRPr lang="sk-SK" sz="3200" dirty="0" smtClean="0"/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332656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7848872" cy="115212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399656"/>
          </a:xfrm>
        </p:spPr>
        <p:txBody>
          <a:bodyPr>
            <a:normAutofit/>
          </a:bodyPr>
          <a:lstStyle/>
          <a:p>
            <a:r>
              <a:rPr lang="sk-SK" b="1" dirty="0" smtClean="0"/>
              <a:t>Poznámky </a:t>
            </a:r>
            <a:r>
              <a:rPr lang="sk-SK" b="1" dirty="0" smtClean="0"/>
              <a:t>z prednášok </a:t>
            </a:r>
            <a:r>
              <a:rPr lang="sk-SK" b="1" dirty="0" smtClean="0"/>
              <a:t>práva</a:t>
            </a:r>
            <a:endParaRPr lang="sk-SK" dirty="0" smtClean="0"/>
          </a:p>
          <a:p>
            <a:r>
              <a:rPr lang="sk-SK" u="sng" dirty="0" smtClean="0">
                <a:hlinkClick r:id="rId2"/>
              </a:rPr>
              <a:t>http://www.vyvlastnenie.sk/predpisy/spravny-poriadok</a:t>
            </a:r>
            <a:r>
              <a:rPr lang="sk-SK" u="sng" dirty="0" smtClean="0">
                <a:hlinkClick r:id="rId2"/>
              </a:rPr>
              <a:t>/</a:t>
            </a:r>
            <a:r>
              <a:rPr lang="sk-SK" dirty="0" smtClean="0"/>
              <a:t> </a:t>
            </a:r>
          </a:p>
          <a:p>
            <a:r>
              <a:rPr lang="sk-SK" u="sng" dirty="0" smtClean="0">
                <a:hlinkClick r:id="rId3"/>
              </a:rPr>
              <a:t>http://</a:t>
            </a:r>
            <a:r>
              <a:rPr lang="sk-SK" u="sng" dirty="0" smtClean="0">
                <a:hlinkClick r:id="rId3"/>
              </a:rPr>
              <a:t>sk.wikipedia.org/wiki/Spr%C3%A1vne_pr%C3%A1vo</a:t>
            </a:r>
            <a:r>
              <a:rPr lang="sk-SK" dirty="0" smtClean="0"/>
              <a:t> </a:t>
            </a:r>
          </a:p>
          <a:p>
            <a:r>
              <a:rPr lang="sk-SK" b="1" dirty="0" smtClean="0"/>
              <a:t>Zákon č. 71/1967 Zb. o správnom konaní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332656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183632"/>
          </a:xfrm>
        </p:spPr>
        <p:txBody>
          <a:bodyPr>
            <a:normAutofit/>
          </a:bodyPr>
          <a:lstStyle/>
          <a:p>
            <a:r>
              <a:rPr lang="sk-SK" sz="6000" dirty="0" smtClean="0"/>
              <a:t>Ďakujem za pozornosť!</a:t>
            </a:r>
            <a:endParaRPr lang="sk-SK" sz="6000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76672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Správne právo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Správne právo</a:t>
            </a:r>
            <a:r>
              <a:rPr lang="sk-SK" dirty="0" smtClean="0"/>
              <a:t> alebo </a:t>
            </a:r>
            <a:r>
              <a:rPr lang="sk-SK" b="1" dirty="0" smtClean="0"/>
              <a:t>právo verejnej správy</a:t>
            </a:r>
            <a:r>
              <a:rPr lang="sk-SK" dirty="0" smtClean="0"/>
              <a:t> je osobitné odvetvie slovenského verejného práva, ktoré zahŕňa verejnoprávne normy upravujúce organizáciu a činnosť verejnej správy, vrátane administratívnoprávnych vzťahov, ktoré vznikajú medzi správnymi orgánmi a fyzickými osobami, právnickými osobami a medzi správnymi orgánmi navzájom. </a:t>
            </a:r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188640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Správne konanie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Správne konanie</a:t>
            </a:r>
            <a:r>
              <a:rPr lang="sk-SK" dirty="0" smtClean="0"/>
              <a:t> upravuje zákon č. 71/1967 Zb. – Zákon o správnom konaní (správny poriadok). Tento zákon sa vzťahuje na konanie, v ktorom v oblasti verejnej správy správne orgány rozhodujú o právach, právom chránených záujmoch alebo povinnostiach fyzických osôb a právnických osôb, ak osobitný zákon neustanovuje inak.</a:t>
            </a:r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188640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Správne orgány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štátny orgán, </a:t>
            </a:r>
            <a:endParaRPr lang="sk-SK" dirty="0" smtClean="0"/>
          </a:p>
          <a:p>
            <a:r>
              <a:rPr lang="sk-SK" dirty="0" smtClean="0"/>
              <a:t>orgán </a:t>
            </a:r>
            <a:r>
              <a:rPr lang="sk-SK" dirty="0" smtClean="0"/>
              <a:t>územnej samosprávy, </a:t>
            </a:r>
            <a:endParaRPr lang="sk-SK" dirty="0" smtClean="0"/>
          </a:p>
          <a:p>
            <a:r>
              <a:rPr lang="sk-SK" dirty="0" smtClean="0"/>
              <a:t>orgán </a:t>
            </a:r>
            <a:r>
              <a:rPr lang="sk-SK" dirty="0" smtClean="0"/>
              <a:t>záujmovej samosprávy, </a:t>
            </a:r>
            <a:endParaRPr lang="sk-SK" dirty="0" smtClean="0"/>
          </a:p>
          <a:p>
            <a:r>
              <a:rPr lang="sk-SK" dirty="0" smtClean="0"/>
              <a:t>fyzická </a:t>
            </a:r>
            <a:r>
              <a:rPr lang="sk-SK" dirty="0" smtClean="0"/>
              <a:t>osoba alebo právnická osoba, ktorej zákon zveril rozhodovanie o právach, právom chránených záujmoch alebo povinnostiach fyzických osôb a právnických osôb v oblasti verejnej správy.</a:t>
            </a:r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260648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Správne orgány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Správne orgány postupujú v konaní v súlade so zákonmi a inými právnymi </a:t>
            </a:r>
            <a:r>
              <a:rPr lang="sk-SK" dirty="0" smtClean="0"/>
              <a:t>predpismi.</a:t>
            </a:r>
          </a:p>
          <a:p>
            <a:r>
              <a:rPr lang="sk-SK" dirty="0" smtClean="0"/>
              <a:t> </a:t>
            </a:r>
            <a:r>
              <a:rPr lang="sk-SK" dirty="0" smtClean="0"/>
              <a:t>Sú povinné chrániť záujmy štátu a spoločnosti, práva a záujmy fyzických osôb a právnických osôb a dôsledne vyžadovať plnenie ich povinností</a:t>
            </a:r>
            <a:r>
              <a:rPr lang="sk-SK" dirty="0" smtClean="0"/>
              <a:t>.</a:t>
            </a:r>
          </a:p>
          <a:p>
            <a:r>
              <a:rPr lang="sk-SK" dirty="0" smtClean="0"/>
              <a:t>Správne </a:t>
            </a:r>
            <a:r>
              <a:rPr lang="sk-SK" dirty="0" smtClean="0"/>
              <a:t>orgány sú povinné postupovať v konaní v úzkej súčinnosti s účastníkmi konania, zúčastnenými osobami a inými osobami, ktorých sa konanie týka, a dať im vždy príležitosť, aby mohli svoje práva a záujmy účinne obhajovať, najmä sa vyjadriť k podkladu rozhodnutia, a uplatniť svoje návrhy. 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60648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Správne orgány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dôležité!!!   </a:t>
            </a:r>
            <a:r>
              <a:rPr lang="sk-SK" sz="3600" b="1" dirty="0" smtClean="0"/>
              <a:t>Účastníkom </a:t>
            </a:r>
            <a:r>
              <a:rPr lang="sk-SK" sz="3600" b="1" dirty="0" smtClean="0"/>
              <a:t>konania, zúčastneným osobám a iným osobám, ktorých sa konanie týka, musia správne orgány poskytovať pomoc a poučenia, aby pre neznalosť právnych predpisov neutrpeli v konaní ujmu</a:t>
            </a:r>
            <a:r>
              <a:rPr lang="sk-SK" sz="3600" b="1" dirty="0" smtClean="0"/>
              <a:t>. </a:t>
            </a:r>
            <a:r>
              <a:rPr lang="sk-SK" sz="3600" b="1" dirty="0" smtClean="0">
                <a:solidFill>
                  <a:srgbClr val="FF0000"/>
                </a:solidFill>
              </a:rPr>
              <a:t>!!!dôležité</a:t>
            </a:r>
            <a:endParaRPr lang="sk-SK" sz="3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260648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92311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Základné zásady správneho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sk-SK" b="1" dirty="0" smtClean="0"/>
              <a:t>zásada zákonnosti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( </a:t>
            </a:r>
            <a:r>
              <a:rPr lang="sk-SK" dirty="0" smtClean="0"/>
              <a:t>povinnosť správnych orgánov postupovať v správnom konaní podľa ÚSR, úst. zákonov, zákonov a </a:t>
            </a:r>
            <a:r>
              <a:rPr lang="sk-SK" dirty="0" err="1" smtClean="0"/>
              <a:t>pr</a:t>
            </a:r>
            <a:r>
              <a:rPr lang="sk-SK" dirty="0" smtClean="0"/>
              <a:t>. predpisov, príp. ďalších noriem, ktoré upravujú vzťahy </a:t>
            </a:r>
            <a:r>
              <a:rPr lang="sk-SK" dirty="0" err="1" smtClean="0"/>
              <a:t>spr</a:t>
            </a:r>
            <a:r>
              <a:rPr lang="sk-SK" dirty="0" smtClean="0"/>
              <a:t>. práva 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b="1" dirty="0" smtClean="0"/>
              <a:t>zásada materiálnej pravdy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( </a:t>
            </a:r>
            <a:r>
              <a:rPr lang="sk-SK" dirty="0" err="1" smtClean="0"/>
              <a:t>pov</a:t>
            </a:r>
            <a:r>
              <a:rPr lang="sk-SK" dirty="0" smtClean="0"/>
              <a:t>. </a:t>
            </a:r>
            <a:r>
              <a:rPr lang="sk-SK" dirty="0" err="1" smtClean="0"/>
              <a:t>spr</a:t>
            </a:r>
            <a:r>
              <a:rPr lang="sk-SK" dirty="0" smtClean="0"/>
              <a:t>. </a:t>
            </a:r>
            <a:r>
              <a:rPr lang="sk-SK" dirty="0" err="1" smtClean="0"/>
              <a:t>org</a:t>
            </a:r>
            <a:r>
              <a:rPr lang="sk-SK" dirty="0" smtClean="0"/>
              <a:t>. úplne a presne zistiť skutočný stav prejednávanej veci a až následne potom rozhodnúť 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b="1" dirty="0" smtClean="0"/>
              <a:t>zásada aktívnej súčinnosti účastníkov </a:t>
            </a:r>
            <a:r>
              <a:rPr lang="sk-SK" b="1" dirty="0" err="1" smtClean="0"/>
              <a:t>spr</a:t>
            </a:r>
            <a:r>
              <a:rPr lang="sk-SK" b="1" dirty="0" smtClean="0"/>
              <a:t>. konania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( </a:t>
            </a:r>
            <a:r>
              <a:rPr lang="sk-SK" dirty="0" smtClean="0"/>
              <a:t>súčinnosť </a:t>
            </a:r>
            <a:r>
              <a:rPr lang="sk-SK" dirty="0" err="1" smtClean="0"/>
              <a:t>spr</a:t>
            </a:r>
            <a:r>
              <a:rPr lang="sk-SK" dirty="0" smtClean="0"/>
              <a:t>. </a:t>
            </a:r>
            <a:r>
              <a:rPr lang="sk-SK" dirty="0" err="1" smtClean="0"/>
              <a:t>org</a:t>
            </a:r>
            <a:r>
              <a:rPr lang="sk-SK" dirty="0" smtClean="0"/>
              <a:t>. spolu s </a:t>
            </a:r>
            <a:r>
              <a:rPr lang="sk-SK" dirty="0" err="1" smtClean="0"/>
              <a:t>úćastníkmi</a:t>
            </a:r>
            <a:r>
              <a:rPr lang="sk-SK" dirty="0" smtClean="0"/>
              <a:t> </a:t>
            </a:r>
            <a:r>
              <a:rPr lang="sk-SK" dirty="0" err="1" smtClean="0"/>
              <a:t>spr</a:t>
            </a:r>
            <a:r>
              <a:rPr lang="sk-SK" dirty="0" smtClean="0"/>
              <a:t>. konania 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404664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91264" cy="577592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sk-SK" b="1" dirty="0" smtClean="0"/>
              <a:t>zásada rýchlosti a hospodárnosti konania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( </a:t>
            </a:r>
            <a:r>
              <a:rPr lang="sk-SK" dirty="0" smtClean="0"/>
              <a:t>vyžaduje včasné vybavenie vecí, odstraňuje zbytočný formalizmus, bez zbytočného zaťažovania úradníkmi )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/>
            <a:r>
              <a:rPr lang="sk-SK" b="1" dirty="0" smtClean="0"/>
              <a:t>zásada rovnosti účastníkov v konaní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( </a:t>
            </a:r>
            <a:r>
              <a:rPr lang="sk-SK" dirty="0" smtClean="0"/>
              <a:t>= všeob. platnosť, všetci účastníci konania majú rovnaké procesné práva a povinnosti, ale </a:t>
            </a:r>
            <a:r>
              <a:rPr lang="sk-SK" b="1" dirty="0" smtClean="0"/>
              <a:t>pozor!!! Správny orgán nie je účastníkom konania</a:t>
            </a:r>
            <a:r>
              <a:rPr lang="sk-SK" dirty="0" smtClean="0"/>
              <a:t>, platí tu vzťah nadriadenosti a podriadenosti )</a:t>
            </a:r>
          </a:p>
          <a:p>
            <a:pPr>
              <a:buNone/>
            </a:pPr>
            <a:endParaRPr lang="sk-SK" dirty="0" smtClean="0"/>
          </a:p>
          <a:p>
            <a:pPr lvl="0"/>
            <a:r>
              <a:rPr lang="sk-SK" b="1" dirty="0" smtClean="0"/>
              <a:t>zásada voľného hodnotenia dôkazov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( </a:t>
            </a:r>
            <a:r>
              <a:rPr lang="sk-SK" dirty="0" smtClean="0"/>
              <a:t>je vecou </a:t>
            </a:r>
            <a:r>
              <a:rPr lang="sk-SK" dirty="0" err="1" smtClean="0"/>
              <a:t>spr</a:t>
            </a:r>
            <a:r>
              <a:rPr lang="sk-SK" dirty="0" smtClean="0"/>
              <a:t>. úvahy, musí zabezpečiť presné a úplné zistenie skutkového stavu prejednávanej veci, zhodnotenie dôkazov musí príslušný orgán odôvodniť</a:t>
            </a:r>
          </a:p>
          <a:p>
            <a:pPr>
              <a:buNone/>
            </a:pPr>
            <a:endParaRPr lang="sk-SK" dirty="0" smtClean="0"/>
          </a:p>
          <a:p>
            <a:pPr lvl="0"/>
            <a:r>
              <a:rPr lang="sk-SK" b="1" dirty="0" smtClean="0"/>
              <a:t>zásada dvojstupňového ( </a:t>
            </a:r>
            <a:r>
              <a:rPr lang="sk-SK" b="1" dirty="0" err="1" smtClean="0"/>
              <a:t>dvojdištančného</a:t>
            </a:r>
            <a:r>
              <a:rPr lang="sk-SK" b="1" dirty="0" smtClean="0"/>
              <a:t> ) </a:t>
            </a:r>
            <a:r>
              <a:rPr lang="sk-SK" b="1" dirty="0" smtClean="0"/>
              <a:t>konania</a:t>
            </a:r>
            <a:endParaRPr lang="sk-SK" dirty="0" smtClean="0"/>
          </a:p>
          <a:p>
            <a:pPr lvl="0">
              <a:buNone/>
            </a:pPr>
            <a:r>
              <a:rPr lang="sk-SK" dirty="0" smtClean="0"/>
              <a:t> </a:t>
            </a:r>
            <a:r>
              <a:rPr lang="sk-SK" dirty="0" smtClean="0"/>
              <a:t>   ( </a:t>
            </a:r>
            <a:r>
              <a:rPr lang="sk-SK" dirty="0" smtClean="0"/>
              <a:t>proti každému prvostupňovému rozhodnutiu je prípustné odvolanie, resp. odpor, rozklad, ak zákon neustanoví inak )</a:t>
            </a:r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6222" y="188640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139136" cy="180020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Ďalšie zásady správneho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255640"/>
          </a:xfrm>
        </p:spPr>
        <p:txBody>
          <a:bodyPr/>
          <a:lstStyle/>
          <a:p>
            <a:pPr lvl="0"/>
            <a:r>
              <a:rPr lang="sk-SK" b="1" dirty="0" smtClean="0"/>
              <a:t> </a:t>
            </a:r>
            <a:r>
              <a:rPr lang="sk-SK" b="1" dirty="0" err="1" smtClean="0"/>
              <a:t>zás</a:t>
            </a:r>
            <a:r>
              <a:rPr lang="sk-SK" b="1" dirty="0" smtClean="0"/>
              <a:t>. dispozičná</a:t>
            </a:r>
            <a:endParaRPr lang="sk-SK" dirty="0" smtClean="0"/>
          </a:p>
          <a:p>
            <a:pPr lvl="0"/>
            <a:r>
              <a:rPr lang="sk-SK" b="1" dirty="0" smtClean="0"/>
              <a:t> </a:t>
            </a:r>
            <a:r>
              <a:rPr lang="sk-SK" b="1" dirty="0" err="1" smtClean="0"/>
              <a:t>zás</a:t>
            </a:r>
            <a:r>
              <a:rPr lang="sk-SK" b="1" dirty="0" smtClean="0"/>
              <a:t>. oficiality</a:t>
            </a:r>
            <a:endParaRPr lang="sk-SK" dirty="0" smtClean="0"/>
          </a:p>
          <a:p>
            <a:pPr lvl="0"/>
            <a:r>
              <a:rPr lang="sk-SK" b="1" dirty="0" smtClean="0"/>
              <a:t> </a:t>
            </a:r>
            <a:r>
              <a:rPr lang="sk-SK" b="1" dirty="0" err="1" smtClean="0"/>
              <a:t>zás</a:t>
            </a:r>
            <a:r>
              <a:rPr lang="sk-SK" b="1" dirty="0" smtClean="0"/>
              <a:t>. koncentrácie konania</a:t>
            </a:r>
            <a:endParaRPr lang="sk-SK" dirty="0" smtClean="0"/>
          </a:p>
          <a:p>
            <a:pPr lvl="0"/>
            <a:r>
              <a:rPr lang="sk-SK" b="1" dirty="0" smtClean="0"/>
              <a:t> </a:t>
            </a:r>
            <a:r>
              <a:rPr lang="sk-SK" b="1" dirty="0" err="1" smtClean="0"/>
              <a:t>zás</a:t>
            </a:r>
            <a:r>
              <a:rPr lang="sk-SK" b="1" dirty="0" smtClean="0"/>
              <a:t>. </a:t>
            </a:r>
            <a:r>
              <a:rPr lang="sk-SK" b="1" dirty="0" err="1" smtClean="0"/>
              <a:t>ústnosti</a:t>
            </a:r>
            <a:r>
              <a:rPr lang="sk-SK" b="1" dirty="0" smtClean="0"/>
              <a:t> a písomnosti</a:t>
            </a:r>
            <a:endParaRPr lang="sk-SK" dirty="0" smtClean="0"/>
          </a:p>
          <a:p>
            <a:pPr lvl="0"/>
            <a:r>
              <a:rPr lang="sk-SK" b="1" dirty="0" smtClean="0"/>
              <a:t> </a:t>
            </a:r>
            <a:r>
              <a:rPr lang="sk-SK" b="1" dirty="0" err="1" smtClean="0"/>
              <a:t>zás</a:t>
            </a:r>
            <a:r>
              <a:rPr lang="sk-SK" b="1" dirty="0" smtClean="0"/>
              <a:t>. verejnosti a </a:t>
            </a:r>
            <a:r>
              <a:rPr lang="sk-SK" b="1" dirty="0" err="1" smtClean="0"/>
              <a:t>neverejnosti</a:t>
            </a:r>
            <a:r>
              <a:rPr lang="sk-SK" b="1" dirty="0" smtClean="0"/>
              <a:t> konania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Akadémia ozbrojených síl generála M.R.Štefá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188640"/>
            <a:ext cx="1777778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293</Words>
  <Application>Microsoft Office PowerPoint</Application>
  <PresentationFormat>Prezentácia na obrazovke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Tok</vt:lpstr>
      <vt:lpstr>     Správne právo  </vt:lpstr>
      <vt:lpstr>Správne právo</vt:lpstr>
      <vt:lpstr>Správne konanie</vt:lpstr>
      <vt:lpstr>Správne orgány</vt:lpstr>
      <vt:lpstr>Správne orgány</vt:lpstr>
      <vt:lpstr>Správne orgány</vt:lpstr>
      <vt:lpstr>Základné zásady správneho konania</vt:lpstr>
      <vt:lpstr>Snímka 8</vt:lpstr>
      <vt:lpstr>Ďalšie zásady správneho konania</vt:lpstr>
      <vt:lpstr>Snímka 10</vt:lpstr>
      <vt:lpstr>Použitá literatúra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Správne právo</dc:title>
  <dc:creator>user</dc:creator>
  <cp:lastModifiedBy>user</cp:lastModifiedBy>
  <cp:revision>4</cp:revision>
  <dcterms:created xsi:type="dcterms:W3CDTF">2010-10-26T18:53:34Z</dcterms:created>
  <dcterms:modified xsi:type="dcterms:W3CDTF">2010-10-26T19:32:49Z</dcterms:modified>
</cp:coreProperties>
</file>