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65" r:id="rId5"/>
    <p:sldId id="267" r:id="rId6"/>
    <p:sldId id="268" r:id="rId7"/>
    <p:sldId id="269" r:id="rId8"/>
    <p:sldId id="263" r:id="rId9"/>
    <p:sldId id="270" r:id="rId10"/>
    <p:sldId id="262" r:id="rId11"/>
    <p:sldId id="264" r:id="rId12"/>
    <p:sldId id="271" r:id="rId13"/>
    <p:sldId id="260" r:id="rId14"/>
    <p:sldId id="261" r:id="rId15"/>
    <p:sldId id="257" r:id="rId16"/>
    <p:sldId id="259" r:id="rId17"/>
    <p:sldId id="272" r:id="rId18"/>
    <p:sldId id="274" r:id="rId19"/>
    <p:sldId id="273"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57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824" autoAdjust="0"/>
    <p:restoredTop sz="93250" autoAdjust="0"/>
  </p:normalViewPr>
  <p:slideViewPr>
    <p:cSldViewPr>
      <p:cViewPr varScale="1">
        <p:scale>
          <a:sx n="82" d="100"/>
          <a:sy n="82" d="100"/>
        </p:scale>
        <p:origin x="-797"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17. 7. 2011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17. 7. 2011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17. 7. 2011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17. 7. 2011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pPr/>
              <a:t>17. 7. 2011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pPr/>
              <a:t>17. 7. 2011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pPr/>
              <a:t>17. 7. 2011</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pPr/>
              <a:t>17. 7. 2011</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pPr/>
              <a:t>17. 7. 2011</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pPr/>
              <a:t>17. 7. 2011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pPr/>
              <a:t>17. 7. 2011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pPr/>
              <a:t>17. 7. 2011</a:t>
            </a:fld>
            <a:endParaRPr lang="sk-SK"/>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b="1" dirty="0" smtClean="0"/>
              <a:t>Boj </a:t>
            </a:r>
            <a:r>
              <a:rPr lang="sk-SK" b="1" dirty="0" smtClean="0"/>
              <a:t>v zastavanej oblasti</a:t>
            </a:r>
            <a:endParaRPr lang="sk-SK" b="1" dirty="0"/>
          </a:p>
        </p:txBody>
      </p:sp>
      <p:sp>
        <p:nvSpPr>
          <p:cNvPr id="3" name="Podnadpis 2"/>
          <p:cNvSpPr>
            <a:spLocks noGrp="1"/>
          </p:cNvSpPr>
          <p:nvPr>
            <p:ph type="subTitle" idx="1"/>
          </p:nvPr>
        </p:nvSpPr>
        <p:spPr>
          <a:xfrm>
            <a:off x="1071538" y="3786190"/>
            <a:ext cx="6700862" cy="1852610"/>
          </a:xfrm>
        </p:spPr>
        <p:txBody>
          <a:bodyPr>
            <a:normAutofit fontScale="85000" lnSpcReduction="10000"/>
          </a:bodyPr>
          <a:lstStyle/>
          <a:p>
            <a:r>
              <a:rPr lang="sk-SK" dirty="0" smtClean="0"/>
              <a:t>Vedenie boja v zastavanej oblasti - CQB (</a:t>
            </a:r>
            <a:r>
              <a:rPr lang="sk-SK" dirty="0" err="1" smtClean="0"/>
              <a:t>Close</a:t>
            </a:r>
            <a:r>
              <a:rPr lang="sk-SK" dirty="0" smtClean="0"/>
              <a:t> </a:t>
            </a:r>
            <a:r>
              <a:rPr lang="sk-SK" dirty="0" err="1" smtClean="0"/>
              <a:t>Quarter</a:t>
            </a:r>
            <a:r>
              <a:rPr lang="sk-SK" dirty="0" smtClean="0"/>
              <a:t> </a:t>
            </a:r>
            <a:r>
              <a:rPr lang="sk-SK" dirty="0" err="1" smtClean="0"/>
              <a:t>Battle</a:t>
            </a:r>
            <a:r>
              <a:rPr lang="sk-SK" dirty="0" smtClean="0"/>
              <a:t>) patrí medzi najzložitejšie a najťažšie taktické činnosti pri vedení boja.</a:t>
            </a:r>
          </a:p>
          <a:p>
            <a:r>
              <a:rPr lang="sk-SK" dirty="0" smtClean="0"/>
              <a:t> Upravené na podmienky </a:t>
            </a:r>
            <a:r>
              <a:rPr lang="sk-SK" dirty="0" err="1" smtClean="0"/>
              <a:t>Airsoftu</a:t>
            </a:r>
            <a:r>
              <a:rPr lang="sk-SK" dirty="0" smtClean="0"/>
              <a:t>.</a:t>
            </a:r>
          </a:p>
          <a:p>
            <a:endParaRPr lang="sk-SK" dirty="0"/>
          </a:p>
        </p:txBody>
      </p:sp>
      <p:pic>
        <p:nvPicPr>
          <p:cNvPr id="4" name="Obrázok 3" descr="at-logo-knife.jpg"/>
          <p:cNvPicPr>
            <a:picLocks noChangeAspect="1"/>
          </p:cNvPicPr>
          <p:nvPr/>
        </p:nvPicPr>
        <p:blipFill>
          <a:blip r:embed="rId2" cstate="print">
            <a:lum bright="4000" contrast="6000"/>
          </a:blip>
          <a:stretch>
            <a:fillRect/>
          </a:stretch>
        </p:blipFill>
        <p:spPr>
          <a:xfrm>
            <a:off x="152400" y="6029970"/>
            <a:ext cx="1295400" cy="67563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prst="relaxedInset"/>
            <a:bevelB/>
            <a:contourClr>
              <a:srgbClr val="FFFFFF"/>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vnoramenný trojuholník 78"/>
          <p:cNvSpPr/>
          <p:nvPr/>
        </p:nvSpPr>
        <p:spPr>
          <a:xfrm rot="5218465">
            <a:off x="430863" y="2129120"/>
            <a:ext cx="4172706" cy="2218306"/>
          </a:xfrm>
          <a:prstGeom prst="triangle">
            <a:avLst/>
          </a:prstGeom>
          <a:pattFill prst="smConfetti">
            <a:fgClr>
              <a:srgbClr val="FF0000"/>
            </a:fgClr>
            <a:bgClr>
              <a:schemeClr val="bg2">
                <a:lumMod val="90000"/>
              </a:schemeClr>
            </a:bgClr>
          </a:patt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solidFill>
                <a:srgbClr val="FF0000"/>
              </a:solidFill>
            </a:endParaRPr>
          </a:p>
        </p:txBody>
      </p:sp>
      <p:sp>
        <p:nvSpPr>
          <p:cNvPr id="1026" name="plant"/>
          <p:cNvSpPr>
            <a:spLocks noEditPoints="1" noChangeArrowheads="1"/>
          </p:cNvSpPr>
          <p:nvPr/>
        </p:nvSpPr>
        <p:spPr bwMode="auto">
          <a:xfrm>
            <a:off x="0" y="3214686"/>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2" name="Cloud"/>
          <p:cNvSpPr>
            <a:spLocks noChangeAspect="1" noEditPoints="1" noChangeArrowheads="1"/>
          </p:cNvSpPr>
          <p:nvPr/>
        </p:nvSpPr>
        <p:spPr bwMode="auto">
          <a:xfrm>
            <a:off x="2786050" y="5683515"/>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7" name="plant"/>
          <p:cNvSpPr>
            <a:spLocks noEditPoints="1" noChangeArrowheads="1"/>
          </p:cNvSpPr>
          <p:nvPr/>
        </p:nvSpPr>
        <p:spPr bwMode="auto">
          <a:xfrm>
            <a:off x="357158" y="235743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8" name="plant"/>
          <p:cNvSpPr>
            <a:spLocks noEditPoints="1" noChangeArrowheads="1"/>
          </p:cNvSpPr>
          <p:nvPr/>
        </p:nvSpPr>
        <p:spPr bwMode="auto">
          <a:xfrm>
            <a:off x="785786" y="2786058"/>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9" name="plant"/>
          <p:cNvSpPr>
            <a:spLocks noEditPoints="1" noChangeArrowheads="1"/>
          </p:cNvSpPr>
          <p:nvPr/>
        </p:nvSpPr>
        <p:spPr bwMode="auto">
          <a:xfrm>
            <a:off x="785786" y="2143116"/>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3" name="Cloud"/>
          <p:cNvSpPr>
            <a:spLocks noChangeAspect="1" noEditPoints="1" noChangeArrowheads="1"/>
          </p:cNvSpPr>
          <p:nvPr/>
        </p:nvSpPr>
        <p:spPr bwMode="auto">
          <a:xfrm rot="7836363">
            <a:off x="-958124" y="5248213"/>
            <a:ext cx="4581528" cy="24059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3" name="Cloud"/>
          <p:cNvSpPr>
            <a:spLocks noChangeAspect="1" noEditPoints="1" noChangeArrowheads="1"/>
          </p:cNvSpPr>
          <p:nvPr/>
        </p:nvSpPr>
        <p:spPr bwMode="auto">
          <a:xfrm rot="5200592">
            <a:off x="-300660" y="590117"/>
            <a:ext cx="1905000" cy="7659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grpSp>
        <p:nvGrpSpPr>
          <p:cNvPr id="4" name="Skupina 51"/>
          <p:cNvGrpSpPr/>
          <p:nvPr/>
        </p:nvGrpSpPr>
        <p:grpSpPr>
          <a:xfrm rot="16200000">
            <a:off x="3379092" y="-1121494"/>
            <a:ext cx="2275704" cy="4682144"/>
            <a:chOff x="5638800" y="2209800"/>
            <a:chExt cx="1524000" cy="2362200"/>
          </a:xfrm>
        </p:grpSpPr>
        <p:cxnSp>
          <p:nvCxnSpPr>
            <p:cNvPr id="53" name="Rovná spojnica 52"/>
            <p:cNvCxnSpPr>
              <a:endCxn id="5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4" name="Rovná spojnica 53"/>
            <p:cNvCxnSpPr>
              <a:endCxn id="5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5" name="Oblúk 5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9" name="Skupina 18"/>
          <p:cNvGrpSpPr/>
          <p:nvPr/>
        </p:nvGrpSpPr>
        <p:grpSpPr>
          <a:xfrm>
            <a:off x="10159462" y="5181600"/>
            <a:ext cx="1871794" cy="1913930"/>
            <a:chOff x="7124700" y="4876800"/>
            <a:chExt cx="1871794" cy="1913930"/>
          </a:xfrm>
        </p:grpSpPr>
        <p:sp>
          <p:nvSpPr>
            <p:cNvPr id="107" name="Ovál 106"/>
            <p:cNvSpPr/>
            <p:nvPr/>
          </p:nvSpPr>
          <p:spPr>
            <a:xfrm rot="16200000">
              <a:off x="7057465" y="5477435"/>
              <a:ext cx="533400"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9" name="Šípka vpravo so zárezom 108"/>
            <p:cNvSpPr/>
            <p:nvPr/>
          </p:nvSpPr>
          <p:spPr>
            <a:xfrm rot="16200000">
              <a:off x="7038340" y="6096001"/>
              <a:ext cx="533400" cy="2286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111" name="Rovná spojnica 110"/>
            <p:cNvCxnSpPr/>
            <p:nvPr/>
          </p:nvCxnSpPr>
          <p:spPr>
            <a:xfrm rot="5400000" flipH="1" flipV="1">
              <a:off x="7087076" y="5180806"/>
              <a:ext cx="457200" cy="1588"/>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14" name="BlokTextu 113"/>
            <p:cNvSpPr txBox="1"/>
            <p:nvPr/>
          </p:nvSpPr>
          <p:spPr>
            <a:xfrm>
              <a:off x="7315200" y="4876800"/>
              <a:ext cx="1681294" cy="646331"/>
            </a:xfrm>
            <a:prstGeom prst="rect">
              <a:avLst/>
            </a:prstGeom>
            <a:noFill/>
          </p:spPr>
          <p:txBody>
            <a:bodyPr wrap="none" rtlCol="0">
              <a:spAutoFit/>
            </a:bodyPr>
            <a:lstStyle/>
            <a:p>
              <a:r>
                <a:rPr lang="sk-SK" dirty="0" smtClean="0"/>
                <a:t>Priamy palebný </a:t>
              </a:r>
            </a:p>
            <a:p>
              <a:r>
                <a:rPr lang="sk-SK" dirty="0" smtClean="0"/>
                <a:t>sektor</a:t>
              </a:r>
              <a:endParaRPr lang="sk-SK" dirty="0"/>
            </a:p>
          </p:txBody>
        </p:sp>
        <p:sp>
          <p:nvSpPr>
            <p:cNvPr id="115" name="BlokTextu 114"/>
            <p:cNvSpPr txBox="1"/>
            <p:nvPr/>
          </p:nvSpPr>
          <p:spPr>
            <a:xfrm>
              <a:off x="7321345" y="5463540"/>
              <a:ext cx="1583895" cy="369332"/>
            </a:xfrm>
            <a:prstGeom prst="rect">
              <a:avLst/>
            </a:prstGeom>
            <a:noFill/>
          </p:spPr>
          <p:txBody>
            <a:bodyPr wrap="none" rtlCol="0">
              <a:spAutoFit/>
            </a:bodyPr>
            <a:lstStyle/>
            <a:p>
              <a:r>
                <a:rPr lang="sk-SK" dirty="0" smtClean="0"/>
                <a:t>Smrtiaci sektor</a:t>
              </a:r>
              <a:endParaRPr lang="sk-SK" dirty="0"/>
            </a:p>
          </p:txBody>
        </p:sp>
        <p:sp>
          <p:nvSpPr>
            <p:cNvPr id="116" name="BlokTextu 115"/>
            <p:cNvSpPr txBox="1"/>
            <p:nvPr/>
          </p:nvSpPr>
          <p:spPr>
            <a:xfrm>
              <a:off x="7376160" y="5867400"/>
              <a:ext cx="1143262" cy="923330"/>
            </a:xfrm>
            <a:prstGeom prst="rect">
              <a:avLst/>
            </a:prstGeom>
            <a:noFill/>
          </p:spPr>
          <p:txBody>
            <a:bodyPr wrap="none" rtlCol="0">
              <a:spAutoFit/>
            </a:bodyPr>
            <a:lstStyle/>
            <a:p>
              <a:r>
                <a:rPr lang="sk-SK" dirty="0" smtClean="0"/>
                <a:t>Najmenej </a:t>
              </a:r>
            </a:p>
            <a:p>
              <a:r>
                <a:rPr lang="sk-SK" dirty="0" smtClean="0"/>
                <a:t>ohrozený </a:t>
              </a:r>
            </a:p>
            <a:p>
              <a:r>
                <a:rPr lang="sk-SK" dirty="0" smtClean="0"/>
                <a:t>smer</a:t>
              </a:r>
              <a:endParaRPr lang="sk-SK" dirty="0"/>
            </a:p>
          </p:txBody>
        </p:sp>
      </p:grpSp>
      <p:sp>
        <p:nvSpPr>
          <p:cNvPr id="125" name="Ovál 124"/>
          <p:cNvSpPr/>
          <p:nvPr/>
        </p:nvSpPr>
        <p:spPr>
          <a:xfrm rot="2829114">
            <a:off x="628344" y="372584"/>
            <a:ext cx="2437721" cy="1024063"/>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8" name="Šípka vpravo so zárezom 127"/>
          <p:cNvSpPr/>
          <p:nvPr/>
        </p:nvSpPr>
        <p:spPr>
          <a:xfrm rot="18183277">
            <a:off x="2144203" y="5033678"/>
            <a:ext cx="838200"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59" name="Skupina 58"/>
          <p:cNvGrpSpPr/>
          <p:nvPr/>
        </p:nvGrpSpPr>
        <p:grpSpPr>
          <a:xfrm rot="20578976">
            <a:off x="1214271" y="1174083"/>
            <a:ext cx="3041827" cy="1832805"/>
            <a:chOff x="1644473" y="2015295"/>
            <a:chExt cx="3041827" cy="1832805"/>
          </a:xfrm>
        </p:grpSpPr>
        <p:sp>
          <p:nvSpPr>
            <p:cNvPr id="60" name="Ovál 59"/>
            <p:cNvSpPr/>
            <p:nvPr/>
          </p:nvSpPr>
          <p:spPr>
            <a:xfrm>
              <a:off x="4305300" y="34671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solidFill>
                  <a:schemeClr val="tx1"/>
                </a:solidFill>
              </a:endParaRPr>
            </a:p>
          </p:txBody>
        </p:sp>
        <p:cxnSp>
          <p:nvCxnSpPr>
            <p:cNvPr id="62" name="Rovná spojovacia šípka 61"/>
            <p:cNvCxnSpPr/>
            <p:nvPr/>
          </p:nvCxnSpPr>
          <p:spPr>
            <a:xfrm rot="1021024" flipH="1" flipV="1">
              <a:off x="1644473" y="2015295"/>
              <a:ext cx="2966093" cy="1074044"/>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20" name="Skupina 19"/>
          <p:cNvGrpSpPr/>
          <p:nvPr/>
        </p:nvGrpSpPr>
        <p:grpSpPr>
          <a:xfrm>
            <a:off x="3135264" y="2170382"/>
            <a:ext cx="2922637" cy="2387810"/>
            <a:chOff x="3022599" y="2743200"/>
            <a:chExt cx="3505198" cy="2715300"/>
          </a:xfrm>
        </p:grpSpPr>
        <p:sp>
          <p:nvSpPr>
            <p:cNvPr id="12" name="Obdĺžnik 11"/>
            <p:cNvSpPr/>
            <p:nvPr/>
          </p:nvSpPr>
          <p:spPr>
            <a:xfrm>
              <a:off x="3022599" y="2751535"/>
              <a:ext cx="3505198" cy="27069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9" name="Rovná spojnica 8"/>
            <p:cNvCxnSpPr/>
            <p:nvPr/>
          </p:nvCxnSpPr>
          <p:spPr>
            <a:xfrm flipV="1">
              <a:off x="3022599" y="4321236"/>
              <a:ext cx="0" cy="88495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7" name="Rovná spojnica 66"/>
            <p:cNvCxnSpPr/>
            <p:nvPr/>
          </p:nvCxnSpPr>
          <p:spPr>
            <a:xfrm flipV="1">
              <a:off x="3022599" y="3047181"/>
              <a:ext cx="0" cy="88495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8" name="Rovná spojnica 67"/>
            <p:cNvCxnSpPr/>
            <p:nvPr/>
          </p:nvCxnSpPr>
          <p:spPr>
            <a:xfrm flipH="1" flipV="1">
              <a:off x="3374347" y="2743718"/>
              <a:ext cx="922104" cy="81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0" name="Rovná spojnica 69"/>
            <p:cNvCxnSpPr/>
            <p:nvPr/>
          </p:nvCxnSpPr>
          <p:spPr>
            <a:xfrm flipH="1" flipV="1">
              <a:off x="5059596" y="2743200"/>
              <a:ext cx="922104" cy="818"/>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01" name="Ovál 100"/>
          <p:cNvSpPr/>
          <p:nvPr/>
        </p:nvSpPr>
        <p:spPr>
          <a:xfrm rot="2829114">
            <a:off x="2469803" y="1646368"/>
            <a:ext cx="967533" cy="594336"/>
          </a:xfrm>
          <a:prstGeom prst="ellipse">
            <a:avLst/>
          </a:prstGeom>
          <a:solidFill>
            <a:srgbClr val="92D05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 name="Ovál 101"/>
          <p:cNvSpPr/>
          <p:nvPr/>
        </p:nvSpPr>
        <p:spPr>
          <a:xfrm rot="2829114">
            <a:off x="2600206" y="4386231"/>
            <a:ext cx="727108" cy="594669"/>
          </a:xfrm>
          <a:prstGeom prst="ellipse">
            <a:avLst/>
          </a:prstGeom>
          <a:solidFill>
            <a:srgbClr val="92D05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57" name="Skupina 56"/>
          <p:cNvGrpSpPr/>
          <p:nvPr/>
        </p:nvGrpSpPr>
        <p:grpSpPr>
          <a:xfrm rot="19885142">
            <a:off x="1790603" y="1189091"/>
            <a:ext cx="4134109" cy="2312599"/>
            <a:chOff x="754723" y="1535501"/>
            <a:chExt cx="4134109" cy="2312599"/>
          </a:xfrm>
        </p:grpSpPr>
        <p:sp>
          <p:nvSpPr>
            <p:cNvPr id="58" name="Ovál 57"/>
            <p:cNvSpPr/>
            <p:nvPr/>
          </p:nvSpPr>
          <p:spPr>
            <a:xfrm>
              <a:off x="4305300" y="34671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solidFill>
                  <a:schemeClr val="tx1"/>
                </a:solidFill>
              </a:endParaRPr>
            </a:p>
          </p:txBody>
        </p:sp>
        <p:cxnSp>
          <p:nvCxnSpPr>
            <p:cNvPr id="61" name="Rovná spojovacia šípka 60"/>
            <p:cNvCxnSpPr/>
            <p:nvPr/>
          </p:nvCxnSpPr>
          <p:spPr>
            <a:xfrm rot="1714858" flipH="1" flipV="1">
              <a:off x="754723" y="1535501"/>
              <a:ext cx="4134109" cy="1038762"/>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63" name="Skupina 62"/>
          <p:cNvGrpSpPr/>
          <p:nvPr/>
        </p:nvGrpSpPr>
        <p:grpSpPr>
          <a:xfrm rot="20578976">
            <a:off x="2622082" y="970492"/>
            <a:ext cx="643841" cy="2393192"/>
            <a:chOff x="4050560" y="1454908"/>
            <a:chExt cx="643841" cy="2393192"/>
          </a:xfrm>
        </p:grpSpPr>
        <p:sp>
          <p:nvSpPr>
            <p:cNvPr id="64" name="Ovál 63"/>
            <p:cNvSpPr/>
            <p:nvPr/>
          </p:nvSpPr>
          <p:spPr>
            <a:xfrm>
              <a:off x="4305300" y="34671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solidFill>
                  <a:schemeClr val="tx1"/>
                </a:solidFill>
              </a:endParaRPr>
            </a:p>
          </p:txBody>
        </p:sp>
        <p:cxnSp>
          <p:nvCxnSpPr>
            <p:cNvPr id="65" name="Rovná spojovacia šípka 64"/>
            <p:cNvCxnSpPr/>
            <p:nvPr/>
          </p:nvCxnSpPr>
          <p:spPr>
            <a:xfrm rot="1021024" flipH="1" flipV="1">
              <a:off x="4050560" y="1454908"/>
              <a:ext cx="643841" cy="1994388"/>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69" name="Skupina 68"/>
          <p:cNvGrpSpPr/>
          <p:nvPr/>
        </p:nvGrpSpPr>
        <p:grpSpPr>
          <a:xfrm rot="20578976">
            <a:off x="2476324" y="563312"/>
            <a:ext cx="794578" cy="4048797"/>
            <a:chOff x="4147507" y="-200697"/>
            <a:chExt cx="794578" cy="4048797"/>
          </a:xfrm>
        </p:grpSpPr>
        <p:sp>
          <p:nvSpPr>
            <p:cNvPr id="71" name="Ovál 70"/>
            <p:cNvSpPr/>
            <p:nvPr/>
          </p:nvSpPr>
          <p:spPr>
            <a:xfrm>
              <a:off x="4305300" y="34671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solidFill>
                  <a:schemeClr val="tx1"/>
                </a:solidFill>
              </a:endParaRPr>
            </a:p>
          </p:txBody>
        </p:sp>
        <p:cxnSp>
          <p:nvCxnSpPr>
            <p:cNvPr id="72" name="Rovná spojovacia šípka 71"/>
            <p:cNvCxnSpPr/>
            <p:nvPr/>
          </p:nvCxnSpPr>
          <p:spPr>
            <a:xfrm rot="1021024" flipH="1" flipV="1">
              <a:off x="4147507" y="-200697"/>
              <a:ext cx="794578" cy="3664497"/>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74" name="BlokTextu 73"/>
          <p:cNvSpPr txBox="1"/>
          <p:nvPr/>
        </p:nvSpPr>
        <p:spPr>
          <a:xfrm>
            <a:off x="4714876" y="4643446"/>
            <a:ext cx="4143404" cy="923330"/>
          </a:xfrm>
          <a:prstGeom prst="rect">
            <a:avLst/>
          </a:prstGeom>
          <a:noFill/>
        </p:spPr>
        <p:txBody>
          <a:bodyPr wrap="square" rtlCol="0">
            <a:spAutoFit/>
          </a:bodyPr>
          <a:lstStyle/>
          <a:p>
            <a:pPr marL="342900" indent="-342900"/>
            <a:r>
              <a:rPr lang="sk-SK" dirty="0" smtClean="0"/>
              <a:t>5. Z tohto dôvodu je najlepší variant</a:t>
            </a:r>
          </a:p>
          <a:p>
            <a:pPr marL="342900" indent="-342900"/>
            <a:r>
              <a:rPr lang="sk-SK" dirty="0" smtClean="0"/>
              <a:t>priblíženia sa k budove kolmo na budovu ,</a:t>
            </a:r>
          </a:p>
          <a:p>
            <a:pPr marL="342900" indent="-342900"/>
            <a:r>
              <a:rPr lang="sk-SK" dirty="0" smtClean="0"/>
              <a:t>za použitia účinného krytia streľbou.</a:t>
            </a:r>
            <a:endParaRPr lang="sk-SK" dirty="0"/>
          </a:p>
        </p:txBody>
      </p:sp>
      <p:sp>
        <p:nvSpPr>
          <p:cNvPr id="56" name="Rovnoramenný trojuholník 55"/>
          <p:cNvSpPr/>
          <p:nvPr/>
        </p:nvSpPr>
        <p:spPr>
          <a:xfrm rot="10607301">
            <a:off x="2418536" y="419563"/>
            <a:ext cx="4172706" cy="2218306"/>
          </a:xfrm>
          <a:prstGeom prst="triangle">
            <a:avLst/>
          </a:prstGeom>
          <a:pattFill prst="smConfetti">
            <a:fgClr>
              <a:srgbClr val="FF0000"/>
            </a:fgClr>
            <a:bgClr>
              <a:schemeClr val="bg2">
                <a:lumMod val="90000"/>
              </a:schemeClr>
            </a:bgClr>
          </a:patt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solidFill>
                <a:srgbClr val="FF0000"/>
              </a:solidFill>
            </a:endParaRPr>
          </a:p>
        </p:txBody>
      </p:sp>
      <p:sp>
        <p:nvSpPr>
          <p:cNvPr id="73" name="BlokTextu 72"/>
          <p:cNvSpPr txBox="1"/>
          <p:nvPr/>
        </p:nvSpPr>
        <p:spPr>
          <a:xfrm>
            <a:off x="5214942" y="142852"/>
            <a:ext cx="4064574" cy="1477328"/>
          </a:xfrm>
          <a:prstGeom prst="rect">
            <a:avLst/>
          </a:prstGeom>
          <a:noFill/>
        </p:spPr>
        <p:txBody>
          <a:bodyPr wrap="none" rtlCol="0">
            <a:spAutoFit/>
          </a:bodyPr>
          <a:lstStyle/>
          <a:p>
            <a:pPr marL="342900" indent="-342900">
              <a:buAutoNum type="arabicPeriod"/>
            </a:pPr>
            <a:r>
              <a:rPr lang="sk-SK" dirty="0" smtClean="0"/>
              <a:t>Priblíženie k budove keď obranca</a:t>
            </a:r>
          </a:p>
          <a:p>
            <a:r>
              <a:rPr lang="sk-SK" dirty="0" smtClean="0"/>
              <a:t> očakáva vašu akciu (čo je spravidla stále) </a:t>
            </a:r>
          </a:p>
          <a:p>
            <a:r>
              <a:rPr lang="sk-SK" dirty="0" smtClean="0"/>
              <a:t>je zložitejšie. Jeho stráže sa </a:t>
            </a:r>
          </a:p>
          <a:p>
            <a:r>
              <a:rPr lang="sk-SK" dirty="0" smtClean="0"/>
              <a:t>sústredia na smerové pozorovanie  </a:t>
            </a:r>
          </a:p>
          <a:p>
            <a:r>
              <a:rPr lang="sk-SK" dirty="0" smtClean="0"/>
              <a:t>z budovy.</a:t>
            </a:r>
            <a:endParaRPr lang="sk-SK" dirty="0"/>
          </a:p>
        </p:txBody>
      </p:sp>
      <p:grpSp>
        <p:nvGrpSpPr>
          <p:cNvPr id="66" name="Skupina 51"/>
          <p:cNvGrpSpPr/>
          <p:nvPr/>
        </p:nvGrpSpPr>
        <p:grpSpPr>
          <a:xfrm rot="10800000">
            <a:off x="1000101" y="961434"/>
            <a:ext cx="2275704" cy="4682144"/>
            <a:chOff x="5638800" y="2209800"/>
            <a:chExt cx="1524000" cy="2362200"/>
          </a:xfrm>
        </p:grpSpPr>
        <p:cxnSp>
          <p:nvCxnSpPr>
            <p:cNvPr id="75" name="Rovná spojnica 74"/>
            <p:cNvCxnSpPr>
              <a:endCxn id="7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 name="Rovná spojnica 75"/>
            <p:cNvCxnSpPr>
              <a:endCxn id="7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7" name="Oblúk 7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sp>
        <p:nvSpPr>
          <p:cNvPr id="78" name="Šípka vpravo so zárezom 77"/>
          <p:cNvSpPr/>
          <p:nvPr/>
        </p:nvSpPr>
        <p:spPr>
          <a:xfrm>
            <a:off x="1214414" y="3143248"/>
            <a:ext cx="838200"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0" name="BlokTextu 79"/>
          <p:cNvSpPr txBox="1"/>
          <p:nvPr/>
        </p:nvSpPr>
        <p:spPr>
          <a:xfrm>
            <a:off x="6143636" y="1643050"/>
            <a:ext cx="3180038" cy="1477328"/>
          </a:xfrm>
          <a:prstGeom prst="rect">
            <a:avLst/>
          </a:prstGeom>
          <a:noFill/>
        </p:spPr>
        <p:txBody>
          <a:bodyPr wrap="none" rtlCol="0">
            <a:spAutoFit/>
          </a:bodyPr>
          <a:lstStyle/>
          <a:p>
            <a:pPr marL="342900" indent="-342900"/>
            <a:r>
              <a:rPr lang="sk-SK" dirty="0" smtClean="0"/>
              <a:t>2. Smerovým pozorovaním sa </a:t>
            </a:r>
          </a:p>
          <a:p>
            <a:pPr marL="342900" indent="-342900"/>
            <a:r>
              <a:rPr lang="sk-SK" dirty="0" smtClean="0"/>
              <a:t>vykrývajú najnebezpečnejšie </a:t>
            </a:r>
          </a:p>
          <a:p>
            <a:pPr marL="342900" indent="-342900"/>
            <a:r>
              <a:rPr lang="sk-SK" dirty="0" smtClean="0"/>
              <a:t>Priestory - hlavne rohy. Takto</a:t>
            </a:r>
          </a:p>
          <a:p>
            <a:pPr marL="342900" indent="-342900"/>
            <a:r>
              <a:rPr lang="sk-SK" dirty="0" smtClean="0"/>
              <a:t> vzniká krížový – smrtiaci sektor </a:t>
            </a:r>
          </a:p>
          <a:p>
            <a:pPr marL="342900" indent="-342900"/>
            <a:r>
              <a:rPr lang="sk-SK" dirty="0" smtClean="0"/>
              <a:t>pozorovania a streľby.</a:t>
            </a:r>
            <a:endParaRPr lang="sk-SK" dirty="0"/>
          </a:p>
        </p:txBody>
      </p:sp>
      <p:sp>
        <p:nvSpPr>
          <p:cNvPr id="81" name="BlokTextu 80"/>
          <p:cNvSpPr txBox="1"/>
          <p:nvPr/>
        </p:nvSpPr>
        <p:spPr>
          <a:xfrm>
            <a:off x="6145647" y="3143248"/>
            <a:ext cx="2998385" cy="646331"/>
          </a:xfrm>
          <a:prstGeom prst="rect">
            <a:avLst/>
          </a:prstGeom>
          <a:noFill/>
        </p:spPr>
        <p:txBody>
          <a:bodyPr wrap="none" rtlCol="0">
            <a:spAutoFit/>
          </a:bodyPr>
          <a:lstStyle/>
          <a:p>
            <a:pPr marL="342900" indent="-342900"/>
            <a:r>
              <a:rPr lang="sk-SK" dirty="0" smtClean="0"/>
              <a:t>3. Naďalej však ostáva hrozba </a:t>
            </a:r>
          </a:p>
          <a:p>
            <a:pPr marL="342900" indent="-342900"/>
            <a:r>
              <a:rPr lang="sk-SK" dirty="0" smtClean="0"/>
              <a:t>priamej streľby z budovy.</a:t>
            </a:r>
            <a:endParaRPr lang="sk-SK" dirty="0"/>
          </a:p>
        </p:txBody>
      </p:sp>
      <p:sp>
        <p:nvSpPr>
          <p:cNvPr id="82" name="BlokTextu 81"/>
          <p:cNvSpPr txBox="1"/>
          <p:nvPr/>
        </p:nvSpPr>
        <p:spPr>
          <a:xfrm>
            <a:off x="6143636" y="3786190"/>
            <a:ext cx="3101939" cy="646331"/>
          </a:xfrm>
          <a:prstGeom prst="rect">
            <a:avLst/>
          </a:prstGeom>
          <a:noFill/>
        </p:spPr>
        <p:txBody>
          <a:bodyPr wrap="none" rtlCol="0">
            <a:spAutoFit/>
          </a:bodyPr>
          <a:lstStyle/>
          <a:p>
            <a:pPr marL="342900" indent="-342900"/>
            <a:r>
              <a:rPr lang="sk-SK" dirty="0" smtClean="0"/>
              <a:t>4. Neohrozený priestor sa nám </a:t>
            </a:r>
          </a:p>
          <a:p>
            <a:pPr marL="342900" indent="-342900"/>
            <a:r>
              <a:rPr lang="sk-SK" dirty="0" smtClean="0"/>
              <a:t>teraz rapídne zmenšil.</a:t>
            </a:r>
            <a:endParaRPr lang="sk-SK" dirty="0"/>
          </a:p>
        </p:txBody>
      </p:sp>
      <p:sp>
        <p:nvSpPr>
          <p:cNvPr id="83" name="BlokTextu 82"/>
          <p:cNvSpPr txBox="1"/>
          <p:nvPr/>
        </p:nvSpPr>
        <p:spPr>
          <a:xfrm>
            <a:off x="4714876" y="5500702"/>
            <a:ext cx="4313360" cy="923330"/>
          </a:xfrm>
          <a:prstGeom prst="rect">
            <a:avLst/>
          </a:prstGeom>
          <a:noFill/>
        </p:spPr>
        <p:txBody>
          <a:bodyPr wrap="none" rtlCol="0">
            <a:spAutoFit/>
          </a:bodyPr>
          <a:lstStyle/>
          <a:p>
            <a:pPr marL="342900" indent="-342900"/>
            <a:r>
              <a:rPr lang="sk-SK" dirty="0" smtClean="0"/>
              <a:t>6. Samozrejme ak máme možnosť využiť pri </a:t>
            </a:r>
          </a:p>
          <a:p>
            <a:pPr marL="342900" indent="-342900"/>
            <a:r>
              <a:rPr lang="sk-SK" dirty="0" smtClean="0"/>
              <a:t>priblížení sa k budove prostredie alebo </a:t>
            </a:r>
          </a:p>
          <a:p>
            <a:pPr marL="342900" indent="-342900"/>
            <a:r>
              <a:rPr lang="sk-SK" dirty="0" smtClean="0"/>
              <a:t>prírodné </a:t>
            </a:r>
            <a:r>
              <a:rPr lang="sk-SK" dirty="0" smtClean="0"/>
              <a:t>krytie, </a:t>
            </a:r>
            <a:r>
              <a:rPr lang="sk-SK" dirty="0" smtClean="0"/>
              <a:t>využijeme ho.</a:t>
            </a:r>
            <a:endParaRPr lang="sk-SK" dirty="0"/>
          </a:p>
        </p:txBody>
      </p:sp>
      <p:cxnSp>
        <p:nvCxnSpPr>
          <p:cNvPr id="85" name="Rovná spojnica 84"/>
          <p:cNvCxnSpPr/>
          <p:nvPr/>
        </p:nvCxnSpPr>
        <p:spPr>
          <a:xfrm>
            <a:off x="4857752" y="4572008"/>
            <a:ext cx="714380"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Rovná spojnica 86"/>
          <p:cNvCxnSpPr/>
          <p:nvPr/>
        </p:nvCxnSpPr>
        <p:spPr>
          <a:xfrm>
            <a:off x="3571868" y="4572008"/>
            <a:ext cx="714380"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ovná spojnica 87"/>
          <p:cNvCxnSpPr/>
          <p:nvPr/>
        </p:nvCxnSpPr>
        <p:spPr>
          <a:xfrm rot="5400000" flipH="1" flipV="1">
            <a:off x="5751521" y="3892553"/>
            <a:ext cx="642942"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Rovná spojnica 89"/>
          <p:cNvCxnSpPr/>
          <p:nvPr/>
        </p:nvCxnSpPr>
        <p:spPr>
          <a:xfrm rot="5400000" flipH="1" flipV="1">
            <a:off x="5751521" y="2820983"/>
            <a:ext cx="642942"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4" name="BlokTextu 83"/>
          <p:cNvSpPr txBox="1"/>
          <p:nvPr/>
        </p:nvSpPr>
        <p:spPr>
          <a:xfrm>
            <a:off x="1785918" y="0"/>
            <a:ext cx="2115387" cy="369332"/>
          </a:xfrm>
          <a:prstGeom prst="rect">
            <a:avLst/>
          </a:prstGeom>
          <a:noFill/>
        </p:spPr>
        <p:txBody>
          <a:bodyPr wrap="none" rtlCol="0">
            <a:spAutoFit/>
          </a:bodyPr>
          <a:lstStyle/>
          <a:p>
            <a:r>
              <a:rPr lang="sk-SK" dirty="0" smtClean="0">
                <a:solidFill>
                  <a:srgbClr val="FF0000"/>
                </a:solidFill>
              </a:rPr>
              <a:t>Kliknite pre začiatok.</a:t>
            </a:r>
            <a:endParaRPr lang="sk-SK" dirty="0">
              <a:solidFill>
                <a:srgbClr val="FF0000"/>
              </a:solidFill>
            </a:endParaRPr>
          </a:p>
        </p:txBody>
      </p:sp>
      <p:sp>
        <p:nvSpPr>
          <p:cNvPr id="86" name="BlokTextu 85"/>
          <p:cNvSpPr txBox="1"/>
          <p:nvPr/>
        </p:nvSpPr>
        <p:spPr>
          <a:xfrm>
            <a:off x="2071670" y="285728"/>
            <a:ext cx="2551724" cy="369332"/>
          </a:xfrm>
          <a:prstGeom prst="rect">
            <a:avLst/>
          </a:prstGeom>
          <a:noFill/>
        </p:spPr>
        <p:txBody>
          <a:bodyPr wrap="none" rtlCol="0">
            <a:spAutoFit/>
          </a:bodyPr>
          <a:lstStyle/>
          <a:p>
            <a:r>
              <a:rPr lang="sk-SK" dirty="0" smtClean="0">
                <a:solidFill>
                  <a:srgbClr val="FF0000"/>
                </a:solidFill>
              </a:rPr>
              <a:t>Kliknite pre pokračovanie</a:t>
            </a:r>
            <a:endParaRPr lang="sk-SK" dirty="0">
              <a:solidFill>
                <a:srgbClr val="FF0000"/>
              </a:solidFill>
            </a:endParaRPr>
          </a:p>
        </p:txBody>
      </p:sp>
    </p:spTree>
    <p:extLst>
      <p:ext uri="{BB962C8B-B14F-4D97-AF65-F5344CB8AC3E}">
        <p14:creationId xmlns="" xmlns:p14="http://schemas.microsoft.com/office/powerpoint/2010/main" val="148407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0"/>
                                  </p:stCondLst>
                                  <p:childTnLst>
                                    <p:set>
                                      <p:cBhvr>
                                        <p:cTn id="9" dur="1" fill="hold">
                                          <p:stCondLst>
                                            <p:cond delay="0"/>
                                          </p:stCondLst>
                                        </p:cTn>
                                        <p:tgtEl>
                                          <p:spTgt spid="57"/>
                                        </p:tgtEl>
                                        <p:attrNameLst>
                                          <p:attrName>style.visibility</p:attrName>
                                        </p:attrNameLst>
                                      </p:cBhvr>
                                      <p:to>
                                        <p:strVal val="visible"/>
                                      </p:to>
                                    </p:set>
                                  </p:childTnLst>
                                </p:cTn>
                              </p:par>
                            </p:childTnLst>
                          </p:cTn>
                        </p:par>
                        <p:par>
                          <p:cTn id="10" fill="hold">
                            <p:stCondLst>
                              <p:cond delay="5000"/>
                            </p:stCondLst>
                            <p:childTnLst>
                              <p:par>
                                <p:cTn id="11" presetID="1" presetClass="entr" presetSubtype="0" fill="hold" nodeType="afterEffect">
                                  <p:stCondLst>
                                    <p:cond delay="1000"/>
                                  </p:stCondLst>
                                  <p:childTnLst>
                                    <p:set>
                                      <p:cBhvr>
                                        <p:cTn id="12" dur="1" fill="hold">
                                          <p:stCondLst>
                                            <p:cond delay="0"/>
                                          </p:stCondLst>
                                        </p:cTn>
                                        <p:tgtEl>
                                          <p:spTgt spid="59"/>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nodeType="afterEffect">
                                  <p:stCondLst>
                                    <p:cond delay="1000"/>
                                  </p:stCondLst>
                                  <p:childTnLst>
                                    <p:set>
                                      <p:cBhvr>
                                        <p:cTn id="15" dur="1" fill="hold">
                                          <p:stCondLst>
                                            <p:cond delay="0"/>
                                          </p:stCondLst>
                                        </p:cTn>
                                        <p:tgtEl>
                                          <p:spTgt spid="69"/>
                                        </p:tgtEl>
                                        <p:attrNameLst>
                                          <p:attrName>style.visibility</p:attrName>
                                        </p:attrNameLst>
                                      </p:cBhvr>
                                      <p:to>
                                        <p:strVal val="visible"/>
                                      </p:to>
                                    </p:set>
                                  </p:childTnLst>
                                </p:cTn>
                              </p:par>
                            </p:childTnLst>
                          </p:cTn>
                        </p:par>
                        <p:par>
                          <p:cTn id="16" fill="hold">
                            <p:stCondLst>
                              <p:cond delay="7000"/>
                            </p:stCondLst>
                            <p:childTnLst>
                              <p:par>
                                <p:cTn id="17" presetID="1" presetClass="entr" presetSubtype="0" fill="hold" nodeType="afterEffect">
                                  <p:stCondLst>
                                    <p:cond delay="1000"/>
                                  </p:stCondLst>
                                  <p:childTnLst>
                                    <p:set>
                                      <p:cBhvr>
                                        <p:cTn id="18" dur="1" fill="hold">
                                          <p:stCondLst>
                                            <p:cond delay="0"/>
                                          </p:stCondLst>
                                        </p:cTn>
                                        <p:tgtEl>
                                          <p:spTgt spid="63"/>
                                        </p:tgtEl>
                                        <p:attrNameLst>
                                          <p:attrName>style.visibility</p:attrName>
                                        </p:attrNameLst>
                                      </p:cBhvr>
                                      <p:to>
                                        <p:strVal val="visible"/>
                                      </p:to>
                                    </p:set>
                                  </p:childTnLst>
                                </p:cTn>
                              </p:par>
                            </p:childTnLst>
                          </p:cTn>
                        </p:par>
                        <p:par>
                          <p:cTn id="19" fill="hold">
                            <p:stCondLst>
                              <p:cond delay="8000"/>
                            </p:stCondLst>
                            <p:childTnLst>
                              <p:par>
                                <p:cTn id="20" presetID="1" presetClass="entr" presetSubtype="0" fill="hold" grpId="0" nodeType="afterEffect">
                                  <p:stCondLst>
                                    <p:cond delay="3000"/>
                                  </p:stCondLst>
                                  <p:childTnLst>
                                    <p:set>
                                      <p:cBhvr>
                                        <p:cTn id="21" dur="1" fill="hold">
                                          <p:stCondLst>
                                            <p:cond delay="0"/>
                                          </p:stCondLst>
                                        </p:cTn>
                                        <p:tgtEl>
                                          <p:spTgt spid="80"/>
                                        </p:tgtEl>
                                        <p:attrNameLst>
                                          <p:attrName>style.visibility</p:attrName>
                                        </p:attrNameLst>
                                      </p:cBhvr>
                                      <p:to>
                                        <p:strVal val="visible"/>
                                      </p:to>
                                    </p:set>
                                  </p:childTnLst>
                                </p:cTn>
                              </p:par>
                            </p:childTnLst>
                          </p:cTn>
                        </p:par>
                        <p:par>
                          <p:cTn id="22" fill="hold">
                            <p:stCondLst>
                              <p:cond delay="11000"/>
                            </p:stCondLst>
                            <p:childTnLst>
                              <p:par>
                                <p:cTn id="23" presetID="1" presetClass="entr" presetSubtype="0" fill="hold" grpId="0" nodeType="afterEffect">
                                  <p:stCondLst>
                                    <p:cond delay="4000"/>
                                  </p:stCondLst>
                                  <p:childTnLst>
                                    <p:set>
                                      <p:cBhvr>
                                        <p:cTn id="24" dur="1" fill="hold">
                                          <p:stCondLst>
                                            <p:cond delay="0"/>
                                          </p:stCondLst>
                                        </p:cTn>
                                        <p:tgtEl>
                                          <p:spTgt spid="125"/>
                                        </p:tgtEl>
                                        <p:attrNameLst>
                                          <p:attrName>style.visibility</p:attrName>
                                        </p:attrNameLst>
                                      </p:cBhvr>
                                      <p:to>
                                        <p:strVal val="visible"/>
                                      </p:to>
                                    </p:set>
                                  </p:childTnLst>
                                </p:cTn>
                              </p:par>
                            </p:childTnLst>
                          </p:cTn>
                        </p:par>
                        <p:par>
                          <p:cTn id="25" fill="hold">
                            <p:stCondLst>
                              <p:cond delay="15000"/>
                            </p:stCondLst>
                            <p:childTnLst>
                              <p:par>
                                <p:cTn id="26" presetID="1" presetClass="entr" presetSubtype="0" fill="hold" grpId="0" nodeType="afterEffect">
                                  <p:stCondLst>
                                    <p:cond delay="3000"/>
                                  </p:stCondLst>
                                  <p:childTnLst>
                                    <p:set>
                                      <p:cBhvr>
                                        <p:cTn id="27" dur="1" fill="hold">
                                          <p:stCondLst>
                                            <p:cond delay="0"/>
                                          </p:stCondLst>
                                        </p:cTn>
                                        <p:tgtEl>
                                          <p:spTgt spid="81"/>
                                        </p:tgtEl>
                                        <p:attrNameLst>
                                          <p:attrName>style.visibility</p:attrName>
                                        </p:attrNameLst>
                                      </p:cBhvr>
                                      <p:to>
                                        <p:strVal val="visible"/>
                                      </p:to>
                                    </p:set>
                                  </p:childTnLst>
                                </p:cTn>
                              </p:par>
                            </p:childTnLst>
                          </p:cTn>
                        </p:par>
                        <p:par>
                          <p:cTn id="28" fill="hold">
                            <p:stCondLst>
                              <p:cond delay="18000"/>
                            </p:stCondLst>
                            <p:childTnLst>
                              <p:par>
                                <p:cTn id="29" presetID="1" presetClass="entr" presetSubtype="0" fill="hold" grpId="0" nodeType="afterEffect">
                                  <p:stCondLst>
                                    <p:cond delay="3000"/>
                                  </p:stCondLst>
                                  <p:childTnLst>
                                    <p:set>
                                      <p:cBhvr>
                                        <p:cTn id="30" dur="1" fill="hold">
                                          <p:stCondLst>
                                            <p:cond delay="0"/>
                                          </p:stCondLst>
                                        </p:cTn>
                                        <p:tgtEl>
                                          <p:spTgt spid="56"/>
                                        </p:tgtEl>
                                        <p:attrNameLst>
                                          <p:attrName>style.visibility</p:attrName>
                                        </p:attrNameLst>
                                      </p:cBhvr>
                                      <p:to>
                                        <p:strVal val="visible"/>
                                      </p:to>
                                    </p:set>
                                  </p:childTnLst>
                                </p:cTn>
                              </p:par>
                            </p:childTnLst>
                          </p:cTn>
                        </p:par>
                        <p:par>
                          <p:cTn id="31" fill="hold">
                            <p:stCondLst>
                              <p:cond delay="21000"/>
                            </p:stCondLst>
                            <p:childTnLst>
                              <p:par>
                                <p:cTn id="32" presetID="1" presetClass="entr" presetSubtype="0" fill="hold" grpId="0" nodeType="afterEffect">
                                  <p:stCondLst>
                                    <p:cond delay="1000"/>
                                  </p:stCondLst>
                                  <p:childTnLst>
                                    <p:set>
                                      <p:cBhvr>
                                        <p:cTn id="33" dur="1" fill="hold">
                                          <p:stCondLst>
                                            <p:cond delay="0"/>
                                          </p:stCondLst>
                                        </p:cTn>
                                        <p:tgtEl>
                                          <p:spTgt spid="79"/>
                                        </p:tgtEl>
                                        <p:attrNameLst>
                                          <p:attrName>style.visibility</p:attrName>
                                        </p:attrNameLst>
                                      </p:cBhvr>
                                      <p:to>
                                        <p:strVal val="visible"/>
                                      </p:to>
                                    </p:set>
                                  </p:childTnLst>
                                </p:cTn>
                              </p:par>
                            </p:childTnLst>
                          </p:cTn>
                        </p:par>
                        <p:par>
                          <p:cTn id="34" fill="hold">
                            <p:stCondLst>
                              <p:cond delay="22000"/>
                            </p:stCondLst>
                            <p:childTnLst>
                              <p:par>
                                <p:cTn id="35" presetID="1" presetClass="entr" presetSubtype="0" fill="hold" nodeType="afterEffect">
                                  <p:stCondLst>
                                    <p:cond delay="1000"/>
                                  </p:stCondLst>
                                  <p:childTnLst>
                                    <p:set>
                                      <p:cBhvr>
                                        <p:cTn id="36" dur="1" fill="hold">
                                          <p:stCondLst>
                                            <p:cond delay="0"/>
                                          </p:stCondLst>
                                        </p:cTn>
                                        <p:tgtEl>
                                          <p:spTgt spid="66"/>
                                        </p:tgtEl>
                                        <p:attrNameLst>
                                          <p:attrName>style.visibility</p:attrName>
                                        </p:attrNameLst>
                                      </p:cBhvr>
                                      <p:to>
                                        <p:strVal val="visible"/>
                                      </p:to>
                                    </p:set>
                                  </p:childTnLst>
                                </p:cTn>
                              </p:par>
                            </p:childTnLst>
                          </p:cTn>
                        </p:par>
                        <p:par>
                          <p:cTn id="37" fill="hold">
                            <p:stCondLst>
                              <p:cond delay="23000"/>
                            </p:stCondLst>
                            <p:childTnLst>
                              <p:par>
                                <p:cTn id="38" presetID="1" presetClass="entr" presetSubtype="0" fill="hold" nodeType="afterEffect">
                                  <p:stCondLst>
                                    <p:cond delay="1000"/>
                                  </p:stCondLst>
                                  <p:childTnLst>
                                    <p:set>
                                      <p:cBhvr>
                                        <p:cTn id="39" dur="1" fill="hold">
                                          <p:stCondLst>
                                            <p:cond delay="0"/>
                                          </p:stCondLst>
                                        </p:cTn>
                                        <p:tgtEl>
                                          <p:spTgt spid="4"/>
                                        </p:tgtEl>
                                        <p:attrNameLst>
                                          <p:attrName>style.visibility</p:attrName>
                                        </p:attrNameLst>
                                      </p:cBhvr>
                                      <p:to>
                                        <p:strVal val="visible"/>
                                      </p:to>
                                    </p:set>
                                  </p:childTnLst>
                                </p:cTn>
                              </p:par>
                            </p:childTnLst>
                          </p:cTn>
                        </p:par>
                        <p:par>
                          <p:cTn id="40" fill="hold">
                            <p:stCondLst>
                              <p:cond delay="24000"/>
                            </p:stCondLst>
                            <p:childTnLst>
                              <p:par>
                                <p:cTn id="41" presetID="1" presetClass="entr" presetSubtype="0" fill="hold" grpId="1" nodeType="afterEffect">
                                  <p:stCondLst>
                                    <p:cond delay="3000"/>
                                  </p:stCondLst>
                                  <p:childTnLst>
                                    <p:set>
                                      <p:cBhvr>
                                        <p:cTn id="42" dur="1" fill="hold">
                                          <p:stCondLst>
                                            <p:cond delay="0"/>
                                          </p:stCondLst>
                                        </p:cTn>
                                        <p:tgtEl>
                                          <p:spTgt spid="82"/>
                                        </p:tgtEl>
                                        <p:attrNameLst>
                                          <p:attrName>style.visibility</p:attrName>
                                        </p:attrNameLst>
                                      </p:cBhvr>
                                      <p:to>
                                        <p:strVal val="visible"/>
                                      </p:to>
                                    </p:set>
                                  </p:childTnLst>
                                </p:cTn>
                              </p:par>
                            </p:childTnLst>
                          </p:cTn>
                        </p:par>
                        <p:par>
                          <p:cTn id="43" fill="hold">
                            <p:stCondLst>
                              <p:cond delay="27000"/>
                            </p:stCondLst>
                            <p:childTnLst>
                              <p:par>
                                <p:cTn id="44" presetID="1" presetClass="entr" presetSubtype="0" fill="hold" grpId="0" nodeType="afterEffect">
                                  <p:stCondLst>
                                    <p:cond delay="3000"/>
                                  </p:stCondLst>
                                  <p:childTnLst>
                                    <p:set>
                                      <p:cBhvr>
                                        <p:cTn id="45" dur="1" fill="hold">
                                          <p:stCondLst>
                                            <p:cond delay="0"/>
                                          </p:stCondLst>
                                        </p:cTn>
                                        <p:tgtEl>
                                          <p:spTgt spid="101"/>
                                        </p:tgtEl>
                                        <p:attrNameLst>
                                          <p:attrName>style.visibility</p:attrName>
                                        </p:attrNameLst>
                                      </p:cBhvr>
                                      <p:to>
                                        <p:strVal val="visible"/>
                                      </p:to>
                                    </p:set>
                                  </p:childTnLst>
                                </p:cTn>
                              </p:par>
                            </p:childTnLst>
                          </p:cTn>
                        </p:par>
                        <p:par>
                          <p:cTn id="46" fill="hold">
                            <p:stCondLst>
                              <p:cond delay="30000"/>
                            </p:stCondLst>
                            <p:childTnLst>
                              <p:par>
                                <p:cTn id="47" presetID="1" presetClass="entr" presetSubtype="0" fill="hold" grpId="0" nodeType="afterEffect">
                                  <p:stCondLst>
                                    <p:cond delay="1000"/>
                                  </p:stCondLst>
                                  <p:childTnLst>
                                    <p:set>
                                      <p:cBhvr>
                                        <p:cTn id="48" dur="1" fill="hold">
                                          <p:stCondLst>
                                            <p:cond delay="0"/>
                                          </p:stCondLst>
                                        </p:cTn>
                                        <p:tgtEl>
                                          <p:spTgt spid="102"/>
                                        </p:tgtEl>
                                        <p:attrNameLst>
                                          <p:attrName>style.visibility</p:attrName>
                                        </p:attrNameLst>
                                      </p:cBhvr>
                                      <p:to>
                                        <p:strVal val="visible"/>
                                      </p:to>
                                    </p:set>
                                  </p:childTnLst>
                                </p:cTn>
                              </p:par>
                            </p:childTnLst>
                          </p:cTn>
                        </p:par>
                        <p:par>
                          <p:cTn id="49" fill="hold">
                            <p:stCondLst>
                              <p:cond delay="31000"/>
                            </p:stCondLst>
                            <p:childTnLst>
                              <p:par>
                                <p:cTn id="50" presetID="1" presetClass="entr" presetSubtype="0" fill="hold" grpId="0" nodeType="afterEffect">
                                  <p:stCondLst>
                                    <p:cond delay="3000"/>
                                  </p:stCondLst>
                                  <p:childTnLst>
                                    <p:set>
                                      <p:cBhvr>
                                        <p:cTn id="51" dur="1" fill="hold">
                                          <p:stCondLst>
                                            <p:cond delay="0"/>
                                          </p:stCondLst>
                                        </p:cTn>
                                        <p:tgtEl>
                                          <p:spTgt spid="74"/>
                                        </p:tgtEl>
                                        <p:attrNameLst>
                                          <p:attrName>style.visibility</p:attrName>
                                        </p:attrNameLst>
                                      </p:cBhvr>
                                      <p:to>
                                        <p:strVal val="visible"/>
                                      </p:to>
                                    </p:set>
                                  </p:childTnLst>
                                </p:cTn>
                              </p:par>
                            </p:childTnLst>
                          </p:cTn>
                        </p:par>
                        <p:par>
                          <p:cTn id="52" fill="hold">
                            <p:stCondLst>
                              <p:cond delay="34000"/>
                            </p:stCondLst>
                            <p:childTnLst>
                              <p:par>
                                <p:cTn id="53" presetID="53" presetClass="entr" presetSubtype="0" repeatCount="3000" fill="hold" grpId="0" nodeType="afterEffect">
                                  <p:stCondLst>
                                    <p:cond delay="1000"/>
                                  </p:stCondLst>
                                  <p:childTnLst>
                                    <p:set>
                                      <p:cBhvr>
                                        <p:cTn id="54" dur="1" fill="hold">
                                          <p:stCondLst>
                                            <p:cond delay="0"/>
                                          </p:stCondLst>
                                        </p:cTn>
                                        <p:tgtEl>
                                          <p:spTgt spid="78"/>
                                        </p:tgtEl>
                                        <p:attrNameLst>
                                          <p:attrName>style.visibility</p:attrName>
                                        </p:attrNameLst>
                                      </p:cBhvr>
                                      <p:to>
                                        <p:strVal val="visible"/>
                                      </p:to>
                                    </p:set>
                                    <p:anim calcmode="lin" valueType="num">
                                      <p:cBhvr>
                                        <p:cTn id="55" dur="3000" fill="hold"/>
                                        <p:tgtEl>
                                          <p:spTgt spid="78"/>
                                        </p:tgtEl>
                                        <p:attrNameLst>
                                          <p:attrName>ppt_w</p:attrName>
                                        </p:attrNameLst>
                                      </p:cBhvr>
                                      <p:tavLst>
                                        <p:tav tm="0">
                                          <p:val>
                                            <p:fltVal val="0"/>
                                          </p:val>
                                        </p:tav>
                                        <p:tav tm="100000">
                                          <p:val>
                                            <p:strVal val="#ppt_w"/>
                                          </p:val>
                                        </p:tav>
                                      </p:tavLst>
                                    </p:anim>
                                    <p:anim calcmode="lin" valueType="num">
                                      <p:cBhvr>
                                        <p:cTn id="56" dur="3000" fill="hold"/>
                                        <p:tgtEl>
                                          <p:spTgt spid="78"/>
                                        </p:tgtEl>
                                        <p:attrNameLst>
                                          <p:attrName>ppt_h</p:attrName>
                                        </p:attrNameLst>
                                      </p:cBhvr>
                                      <p:tavLst>
                                        <p:tav tm="0">
                                          <p:val>
                                            <p:fltVal val="0"/>
                                          </p:val>
                                        </p:tav>
                                        <p:tav tm="100000">
                                          <p:val>
                                            <p:strVal val="#ppt_h"/>
                                          </p:val>
                                        </p:tav>
                                      </p:tavLst>
                                    </p:anim>
                                    <p:animEffect transition="in" filter="fade">
                                      <p:cBhvr>
                                        <p:cTn id="57" dur="3000"/>
                                        <p:tgtEl>
                                          <p:spTgt spid="78"/>
                                        </p:tgtEl>
                                      </p:cBhvr>
                                    </p:animEffect>
                                  </p:childTnLst>
                                </p:cTn>
                              </p:par>
                            </p:childTnLst>
                          </p:cTn>
                        </p:par>
                        <p:par>
                          <p:cTn id="58" fill="hold">
                            <p:stCondLst>
                              <p:cond delay="44000"/>
                            </p:stCondLst>
                            <p:childTnLst>
                              <p:par>
                                <p:cTn id="59" presetID="1" presetClass="entr" presetSubtype="0" fill="hold" grpId="0" nodeType="afterEffect">
                                  <p:stCondLst>
                                    <p:cond delay="1000"/>
                                  </p:stCondLst>
                                  <p:childTnLst>
                                    <p:set>
                                      <p:cBhvr>
                                        <p:cTn id="60" dur="1" fill="hold">
                                          <p:stCondLst>
                                            <p:cond delay="0"/>
                                          </p:stCondLst>
                                        </p:cTn>
                                        <p:tgtEl>
                                          <p:spTgt spid="83"/>
                                        </p:tgtEl>
                                        <p:attrNameLst>
                                          <p:attrName>style.visibility</p:attrName>
                                        </p:attrNameLst>
                                      </p:cBhvr>
                                      <p:to>
                                        <p:strVal val="visible"/>
                                      </p:to>
                                    </p:set>
                                  </p:childTnLst>
                                </p:cTn>
                              </p:par>
                            </p:childTnLst>
                          </p:cTn>
                        </p:par>
                        <p:par>
                          <p:cTn id="61" fill="hold">
                            <p:stCondLst>
                              <p:cond delay="45000"/>
                            </p:stCondLst>
                            <p:childTnLst>
                              <p:par>
                                <p:cTn id="62" presetID="1" presetClass="entr" presetSubtype="0" fill="hold" grpId="0" nodeType="afterEffect">
                                  <p:stCondLst>
                                    <p:cond delay="3000"/>
                                  </p:stCondLst>
                                  <p:childTnLst>
                                    <p:set>
                                      <p:cBhvr>
                                        <p:cTn id="63" dur="1" fill="hold">
                                          <p:stCondLst>
                                            <p:cond delay="0"/>
                                          </p:stCondLst>
                                        </p:cTn>
                                        <p:tgtEl>
                                          <p:spTgt spid="22"/>
                                        </p:tgtEl>
                                        <p:attrNameLst>
                                          <p:attrName>style.visibility</p:attrName>
                                        </p:attrNameLst>
                                      </p:cBhvr>
                                      <p:to>
                                        <p:strVal val="visible"/>
                                      </p:to>
                                    </p:set>
                                  </p:childTnLst>
                                </p:cTn>
                              </p:par>
                            </p:childTnLst>
                          </p:cTn>
                        </p:par>
                        <p:par>
                          <p:cTn id="64" fill="hold">
                            <p:stCondLst>
                              <p:cond delay="48000"/>
                            </p:stCondLst>
                            <p:childTnLst>
                              <p:par>
                                <p:cTn id="65" presetID="1" presetClass="entr" presetSubtype="0" fill="hold" grpId="0" nodeType="afterEffect">
                                  <p:stCondLst>
                                    <p:cond delay="1000"/>
                                  </p:stCondLst>
                                  <p:childTnLst>
                                    <p:set>
                                      <p:cBhvr>
                                        <p:cTn id="66" dur="1" fill="hold">
                                          <p:stCondLst>
                                            <p:cond delay="0"/>
                                          </p:stCondLst>
                                        </p:cTn>
                                        <p:tgtEl>
                                          <p:spTgt spid="33"/>
                                        </p:tgtEl>
                                        <p:attrNameLst>
                                          <p:attrName>style.visibility</p:attrName>
                                        </p:attrNameLst>
                                      </p:cBhvr>
                                      <p:to>
                                        <p:strVal val="visible"/>
                                      </p:to>
                                    </p:set>
                                  </p:childTnLst>
                                </p:cTn>
                              </p:par>
                            </p:childTnLst>
                          </p:cTn>
                        </p:par>
                        <p:par>
                          <p:cTn id="67" fill="hold">
                            <p:stCondLst>
                              <p:cond delay="49000"/>
                            </p:stCondLst>
                            <p:childTnLst>
                              <p:par>
                                <p:cTn id="68" presetID="1" presetClass="entr" presetSubtype="0" fill="hold" grpId="0" nodeType="afterEffect">
                                  <p:stCondLst>
                                    <p:cond delay="1000"/>
                                  </p:stCondLst>
                                  <p:childTnLst>
                                    <p:set>
                                      <p:cBhvr>
                                        <p:cTn id="69" dur="1" fill="hold">
                                          <p:stCondLst>
                                            <p:cond delay="0"/>
                                          </p:stCondLst>
                                        </p:cTn>
                                        <p:tgtEl>
                                          <p:spTgt spid="1026"/>
                                        </p:tgtEl>
                                        <p:attrNameLst>
                                          <p:attrName>style.visibility</p:attrName>
                                        </p:attrNameLst>
                                      </p:cBhvr>
                                      <p:to>
                                        <p:strVal val="visible"/>
                                      </p:to>
                                    </p:set>
                                  </p:childTnLst>
                                </p:cTn>
                              </p:par>
                            </p:childTnLst>
                          </p:cTn>
                        </p:par>
                        <p:par>
                          <p:cTn id="70" fill="hold">
                            <p:stCondLst>
                              <p:cond delay="50000"/>
                            </p:stCondLst>
                            <p:childTnLst>
                              <p:par>
                                <p:cTn id="71" presetID="1" presetClass="entr" presetSubtype="0" fill="hold" grpId="0" nodeType="afterEffect">
                                  <p:stCondLst>
                                    <p:cond delay="1000"/>
                                  </p:stCondLst>
                                  <p:childTnLst>
                                    <p:set>
                                      <p:cBhvr>
                                        <p:cTn id="72" dur="1" fill="hold">
                                          <p:stCondLst>
                                            <p:cond delay="0"/>
                                          </p:stCondLst>
                                        </p:cTn>
                                        <p:tgtEl>
                                          <p:spTgt spid="28"/>
                                        </p:tgtEl>
                                        <p:attrNameLst>
                                          <p:attrName>style.visibility</p:attrName>
                                        </p:attrNameLst>
                                      </p:cBhvr>
                                      <p:to>
                                        <p:strVal val="visible"/>
                                      </p:to>
                                    </p:set>
                                  </p:childTnLst>
                                </p:cTn>
                              </p:par>
                            </p:childTnLst>
                          </p:cTn>
                        </p:par>
                        <p:par>
                          <p:cTn id="73" fill="hold">
                            <p:stCondLst>
                              <p:cond delay="51000"/>
                            </p:stCondLst>
                            <p:childTnLst>
                              <p:par>
                                <p:cTn id="74" presetID="1" presetClass="entr" presetSubtype="0" fill="hold" grpId="0" nodeType="afterEffect">
                                  <p:stCondLst>
                                    <p:cond delay="1000"/>
                                  </p:stCondLst>
                                  <p:childTnLst>
                                    <p:set>
                                      <p:cBhvr>
                                        <p:cTn id="75" dur="1" fill="hold">
                                          <p:stCondLst>
                                            <p:cond delay="0"/>
                                          </p:stCondLst>
                                        </p:cTn>
                                        <p:tgtEl>
                                          <p:spTgt spid="29"/>
                                        </p:tgtEl>
                                        <p:attrNameLst>
                                          <p:attrName>style.visibility</p:attrName>
                                        </p:attrNameLst>
                                      </p:cBhvr>
                                      <p:to>
                                        <p:strVal val="visible"/>
                                      </p:to>
                                    </p:set>
                                  </p:childTnLst>
                                </p:cTn>
                              </p:par>
                            </p:childTnLst>
                          </p:cTn>
                        </p:par>
                        <p:par>
                          <p:cTn id="76" fill="hold">
                            <p:stCondLst>
                              <p:cond delay="52000"/>
                            </p:stCondLst>
                            <p:childTnLst>
                              <p:par>
                                <p:cTn id="77" presetID="1" presetClass="entr" presetSubtype="0" fill="hold" grpId="0" nodeType="afterEffect">
                                  <p:stCondLst>
                                    <p:cond delay="1000"/>
                                  </p:stCondLst>
                                  <p:childTnLst>
                                    <p:set>
                                      <p:cBhvr>
                                        <p:cTn id="78" dur="1" fill="hold">
                                          <p:stCondLst>
                                            <p:cond delay="0"/>
                                          </p:stCondLst>
                                        </p:cTn>
                                        <p:tgtEl>
                                          <p:spTgt spid="27"/>
                                        </p:tgtEl>
                                        <p:attrNameLst>
                                          <p:attrName>style.visibility</p:attrName>
                                        </p:attrNameLst>
                                      </p:cBhvr>
                                      <p:to>
                                        <p:strVal val="visible"/>
                                      </p:to>
                                    </p:set>
                                  </p:childTnLst>
                                </p:cTn>
                              </p:par>
                            </p:childTnLst>
                          </p:cTn>
                        </p:par>
                        <p:par>
                          <p:cTn id="79" fill="hold">
                            <p:stCondLst>
                              <p:cond delay="53000"/>
                            </p:stCondLst>
                            <p:childTnLst>
                              <p:par>
                                <p:cTn id="80" presetID="1" presetClass="entr" presetSubtype="0" fill="hold" grpId="0" nodeType="afterEffect">
                                  <p:stCondLst>
                                    <p:cond delay="1000"/>
                                  </p:stCondLst>
                                  <p:childTnLst>
                                    <p:set>
                                      <p:cBhvr>
                                        <p:cTn id="81" dur="1" fill="hold">
                                          <p:stCondLst>
                                            <p:cond delay="0"/>
                                          </p:stCondLst>
                                        </p:cTn>
                                        <p:tgtEl>
                                          <p:spTgt spid="23"/>
                                        </p:tgtEl>
                                        <p:attrNameLst>
                                          <p:attrName>style.visibility</p:attrName>
                                        </p:attrNameLst>
                                      </p:cBhvr>
                                      <p:to>
                                        <p:strVal val="visible"/>
                                      </p:to>
                                    </p:set>
                                  </p:childTnLst>
                                </p:cTn>
                              </p:par>
                            </p:childTnLst>
                          </p:cTn>
                        </p:par>
                        <p:par>
                          <p:cTn id="82" fill="hold">
                            <p:stCondLst>
                              <p:cond delay="54000"/>
                            </p:stCondLst>
                            <p:childTnLst>
                              <p:par>
                                <p:cTn id="83" presetID="53" presetClass="entr" presetSubtype="0" repeatCount="3000" fill="hold" grpId="0" nodeType="afterEffect">
                                  <p:stCondLst>
                                    <p:cond delay="1000"/>
                                  </p:stCondLst>
                                  <p:childTnLst>
                                    <p:set>
                                      <p:cBhvr>
                                        <p:cTn id="84" dur="1" fill="hold">
                                          <p:stCondLst>
                                            <p:cond delay="0"/>
                                          </p:stCondLst>
                                        </p:cTn>
                                        <p:tgtEl>
                                          <p:spTgt spid="128"/>
                                        </p:tgtEl>
                                        <p:attrNameLst>
                                          <p:attrName>style.visibility</p:attrName>
                                        </p:attrNameLst>
                                      </p:cBhvr>
                                      <p:to>
                                        <p:strVal val="visible"/>
                                      </p:to>
                                    </p:set>
                                    <p:anim calcmode="lin" valueType="num">
                                      <p:cBhvr>
                                        <p:cTn id="85" dur="3000" fill="hold"/>
                                        <p:tgtEl>
                                          <p:spTgt spid="128"/>
                                        </p:tgtEl>
                                        <p:attrNameLst>
                                          <p:attrName>ppt_w</p:attrName>
                                        </p:attrNameLst>
                                      </p:cBhvr>
                                      <p:tavLst>
                                        <p:tav tm="0">
                                          <p:val>
                                            <p:fltVal val="0"/>
                                          </p:val>
                                        </p:tav>
                                        <p:tav tm="100000">
                                          <p:val>
                                            <p:strVal val="#ppt_w"/>
                                          </p:val>
                                        </p:tav>
                                      </p:tavLst>
                                    </p:anim>
                                    <p:anim calcmode="lin" valueType="num">
                                      <p:cBhvr>
                                        <p:cTn id="86" dur="3000" fill="hold"/>
                                        <p:tgtEl>
                                          <p:spTgt spid="128"/>
                                        </p:tgtEl>
                                        <p:attrNameLst>
                                          <p:attrName>ppt_h</p:attrName>
                                        </p:attrNameLst>
                                      </p:cBhvr>
                                      <p:tavLst>
                                        <p:tav tm="0">
                                          <p:val>
                                            <p:fltVal val="0"/>
                                          </p:val>
                                        </p:tav>
                                        <p:tav tm="100000">
                                          <p:val>
                                            <p:strVal val="#ppt_h"/>
                                          </p:val>
                                        </p:tav>
                                      </p:tavLst>
                                    </p:anim>
                                    <p:animEffect transition="in" filter="fade">
                                      <p:cBhvr>
                                        <p:cTn id="87" dur="3000"/>
                                        <p:tgtEl>
                                          <p:spTgt spid="128"/>
                                        </p:tgtEl>
                                      </p:cBhvr>
                                    </p:animEffect>
                                  </p:childTnLst>
                                </p:cTn>
                              </p:par>
                            </p:childTnLst>
                          </p:cTn>
                        </p:par>
                        <p:par>
                          <p:cTn id="88" fill="hold">
                            <p:stCondLst>
                              <p:cond delay="64000"/>
                            </p:stCondLst>
                            <p:childTnLst>
                              <p:par>
                                <p:cTn id="89" presetID="2" presetClass="exit" presetSubtype="4" fill="hold" grpId="0" nodeType="afterEffect">
                                  <p:stCondLst>
                                    <p:cond delay="2000"/>
                                  </p:stCondLst>
                                  <p:childTnLst>
                                    <p:anim calcmode="lin" valueType="num">
                                      <p:cBhvr additive="base">
                                        <p:cTn id="90" dur="2000"/>
                                        <p:tgtEl>
                                          <p:spTgt spid="84"/>
                                        </p:tgtEl>
                                        <p:attrNameLst>
                                          <p:attrName>ppt_x</p:attrName>
                                        </p:attrNameLst>
                                      </p:cBhvr>
                                      <p:tavLst>
                                        <p:tav tm="0">
                                          <p:val>
                                            <p:strVal val="ppt_x"/>
                                          </p:val>
                                        </p:tav>
                                        <p:tav tm="100000">
                                          <p:val>
                                            <p:strVal val="ppt_x"/>
                                          </p:val>
                                        </p:tav>
                                      </p:tavLst>
                                    </p:anim>
                                    <p:anim calcmode="lin" valueType="num">
                                      <p:cBhvr additive="base">
                                        <p:cTn id="91" dur="2000"/>
                                        <p:tgtEl>
                                          <p:spTgt spid="84"/>
                                        </p:tgtEl>
                                        <p:attrNameLst>
                                          <p:attrName>ppt_y</p:attrName>
                                        </p:attrNameLst>
                                      </p:cBhvr>
                                      <p:tavLst>
                                        <p:tav tm="0">
                                          <p:val>
                                            <p:strVal val="ppt_y"/>
                                          </p:val>
                                        </p:tav>
                                        <p:tav tm="100000">
                                          <p:val>
                                            <p:strVal val="1+ppt_h/2"/>
                                          </p:val>
                                        </p:tav>
                                      </p:tavLst>
                                    </p:anim>
                                    <p:set>
                                      <p:cBhvr>
                                        <p:cTn id="92" dur="1" fill="hold">
                                          <p:stCondLst>
                                            <p:cond delay="1999"/>
                                          </p:stCondLst>
                                        </p:cTn>
                                        <p:tgtEl>
                                          <p:spTgt spid="84"/>
                                        </p:tgtEl>
                                        <p:attrNameLst>
                                          <p:attrName>style.visibility</p:attrName>
                                        </p:attrNameLst>
                                      </p:cBhvr>
                                      <p:to>
                                        <p:strVal val="hidden"/>
                                      </p:to>
                                    </p:set>
                                  </p:childTnLst>
                                </p:cTn>
                              </p:par>
                            </p:childTnLst>
                          </p:cTn>
                        </p:par>
                        <p:par>
                          <p:cTn id="93" fill="hold">
                            <p:stCondLst>
                              <p:cond delay="68000"/>
                            </p:stCondLst>
                            <p:childTnLst>
                              <p:par>
                                <p:cTn id="94" presetID="2" presetClass="entr" presetSubtype="4" fill="hold" grpId="0" nodeType="afterEffect">
                                  <p:stCondLst>
                                    <p:cond delay="500"/>
                                  </p:stCondLst>
                                  <p:childTnLst>
                                    <p:set>
                                      <p:cBhvr>
                                        <p:cTn id="95" dur="1" fill="hold">
                                          <p:stCondLst>
                                            <p:cond delay="0"/>
                                          </p:stCondLst>
                                        </p:cTn>
                                        <p:tgtEl>
                                          <p:spTgt spid="86"/>
                                        </p:tgtEl>
                                        <p:attrNameLst>
                                          <p:attrName>style.visibility</p:attrName>
                                        </p:attrNameLst>
                                      </p:cBhvr>
                                      <p:to>
                                        <p:strVal val="visible"/>
                                      </p:to>
                                    </p:set>
                                    <p:anim calcmode="lin" valueType="num">
                                      <p:cBhvr additive="base">
                                        <p:cTn id="96" dur="2000" fill="hold"/>
                                        <p:tgtEl>
                                          <p:spTgt spid="86"/>
                                        </p:tgtEl>
                                        <p:attrNameLst>
                                          <p:attrName>ppt_x</p:attrName>
                                        </p:attrNameLst>
                                      </p:cBhvr>
                                      <p:tavLst>
                                        <p:tav tm="0">
                                          <p:val>
                                            <p:strVal val="#ppt_x"/>
                                          </p:val>
                                        </p:tav>
                                        <p:tav tm="100000">
                                          <p:val>
                                            <p:strVal val="#ppt_x"/>
                                          </p:val>
                                        </p:tav>
                                      </p:tavLst>
                                    </p:anim>
                                    <p:anim calcmode="lin" valueType="num">
                                      <p:cBhvr additive="base">
                                        <p:cTn id="97" dur="20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026" grpId="0" animBg="1"/>
      <p:bldP spid="22" grpId="0" animBg="1"/>
      <p:bldP spid="27" grpId="0" animBg="1"/>
      <p:bldP spid="28" grpId="0" animBg="1"/>
      <p:bldP spid="29" grpId="0" animBg="1"/>
      <p:bldP spid="33" grpId="0" animBg="1"/>
      <p:bldP spid="23" grpId="0" animBg="1"/>
      <p:bldP spid="125" grpId="0" animBg="1"/>
      <p:bldP spid="128" grpId="0" animBg="1"/>
      <p:bldP spid="101" grpId="0" animBg="1"/>
      <p:bldP spid="102" grpId="0" animBg="1"/>
      <p:bldP spid="74" grpId="0"/>
      <p:bldP spid="56" grpId="0" animBg="1"/>
      <p:bldP spid="73" grpId="0"/>
      <p:bldP spid="78" grpId="0" animBg="1"/>
      <p:bldP spid="80" grpId="0"/>
      <p:bldP spid="81" grpId="0"/>
      <p:bldP spid="82" grpId="1"/>
      <p:bldP spid="83" grpId="0"/>
      <p:bldP spid="84" grpId="0"/>
      <p:bldP spid="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p:cNvSpPr>
            <a:spLocks noGrp="1"/>
          </p:cNvSpPr>
          <p:nvPr>
            <p:ph type="title"/>
          </p:nvPr>
        </p:nvSpPr>
        <p:spPr/>
        <p:txBody>
          <a:bodyPr/>
          <a:lstStyle/>
          <a:p>
            <a:r>
              <a:rPr lang="sk-SK" dirty="0" smtClean="0"/>
              <a:t>Základné pojmy</a:t>
            </a:r>
            <a:endParaRPr lang="sk-SK" dirty="0"/>
          </a:p>
        </p:txBody>
      </p:sp>
      <p:sp>
        <p:nvSpPr>
          <p:cNvPr id="4" name="Zástupný symbol obsahu 3"/>
          <p:cNvSpPr>
            <a:spLocks noGrp="1"/>
          </p:cNvSpPr>
          <p:nvPr>
            <p:ph idx="1"/>
          </p:nvPr>
        </p:nvSpPr>
        <p:spPr/>
        <p:txBody>
          <a:bodyPr>
            <a:normAutofit fontScale="62500" lnSpcReduction="20000"/>
          </a:bodyPr>
          <a:lstStyle/>
          <a:p>
            <a:r>
              <a:rPr lang="sk-SK" dirty="0" smtClean="0"/>
              <a:t>Smrtiaci priestor</a:t>
            </a:r>
          </a:p>
          <a:p>
            <a:pPr>
              <a:buNone/>
            </a:pPr>
            <a:r>
              <a:rPr lang="sk-SK" dirty="0" smtClean="0"/>
              <a:t>	Je priestor, ktorý je ohrozený streľbou z rôznych smerov alebo strán (min. 2 smery alebo strany). </a:t>
            </a:r>
          </a:p>
          <a:p>
            <a:r>
              <a:rPr lang="sk-SK" dirty="0" smtClean="0"/>
              <a:t>Ohrozený priestor</a:t>
            </a:r>
          </a:p>
          <a:p>
            <a:pPr>
              <a:buNone/>
            </a:pPr>
            <a:r>
              <a:rPr lang="sk-SK" dirty="0" smtClean="0"/>
              <a:t>	Je priestor, ktorý je ohrozený streľbou len z jednej strany alebo smeru a o ktorom vieme a sme na ohrozenie pripravený. V prípade, že sme v takomto priestore a nevieme o ňom, alebo si ho </a:t>
            </a:r>
            <a:r>
              <a:rPr lang="sk-SK" dirty="0" smtClean="0"/>
              <a:t>neuvedomujeme, </a:t>
            </a:r>
            <a:r>
              <a:rPr lang="sk-SK" dirty="0" smtClean="0"/>
              <a:t>nazývame daný priestor smrtiaci.</a:t>
            </a:r>
          </a:p>
          <a:p>
            <a:r>
              <a:rPr lang="sk-SK" dirty="0" smtClean="0"/>
              <a:t>Hrozba </a:t>
            </a:r>
          </a:p>
          <a:p>
            <a:pPr>
              <a:buNone/>
            </a:pPr>
            <a:r>
              <a:rPr lang="sk-SK" dirty="0" smtClean="0"/>
              <a:t>	Je priame ohrozenie, streľbou protivníka alebo jeho pohybom, keď bezpečne vieme, že tam protivník je i keď nevedie na nás streľbu. Hrozba je zo smeru alebo zo strany.  </a:t>
            </a:r>
          </a:p>
          <a:p>
            <a:r>
              <a:rPr lang="sk-SK" dirty="0" smtClean="0"/>
              <a:t>Priamy palebný sektor</a:t>
            </a:r>
          </a:p>
          <a:p>
            <a:pPr>
              <a:buNone/>
            </a:pPr>
            <a:r>
              <a:rPr lang="sk-SK" dirty="0" smtClean="0"/>
              <a:t>	Je palebný sektor, ktorý pokryje strelec alebo strelci z jedného smeru, miesta. </a:t>
            </a:r>
          </a:p>
          <a:p>
            <a:pPr>
              <a:buNone/>
            </a:pPr>
            <a:r>
              <a:rPr lang="sk-SK" dirty="0" smtClean="0"/>
              <a:t>	</a:t>
            </a:r>
          </a:p>
          <a:p>
            <a:pPr>
              <a:buNone/>
            </a:pPr>
            <a:endParaRPr lang="sk-SK"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71480"/>
            <a:ext cx="8229600" cy="5554683"/>
          </a:xfrm>
        </p:spPr>
        <p:txBody>
          <a:bodyPr>
            <a:normAutofit fontScale="92500" lnSpcReduction="20000"/>
          </a:bodyPr>
          <a:lstStyle/>
          <a:p>
            <a:r>
              <a:rPr lang="sk-SK" dirty="0" smtClean="0"/>
              <a:t>Pre naše potreby budeme uvažovať o najhoršej variante, teda o variante kedy vás protivník bude očakávať a zabezpečí svoj priestor na obranu rovnomerne, lebo </a:t>
            </a:r>
            <a:r>
              <a:rPr lang="sk-SK" dirty="0" smtClean="0"/>
              <a:t>nevie, </a:t>
            </a:r>
            <a:r>
              <a:rPr lang="sk-SK" dirty="0" smtClean="0"/>
              <a:t>z ktorej strany bude vedený váš útočný postup.</a:t>
            </a:r>
          </a:p>
          <a:p>
            <a:r>
              <a:rPr lang="sk-SK" dirty="0" smtClean="0"/>
              <a:t>Z tohto dôvodu sa jednoznačné musia využiť pre priblíženie také smery, ktoré sú najmenej pokryté smrtiacou streľbou. Samozrejme budú pokryté streľbou z jedného smeru, ktorý predvídame a eliminujeme vhodnou taktickou </a:t>
            </a:r>
            <a:r>
              <a:rPr lang="sk-SK" dirty="0" smtClean="0"/>
              <a:t>zostavou, ako je napr. </a:t>
            </a:r>
            <a:r>
              <a:rPr lang="sk-SK" dirty="0" smtClean="0"/>
              <a:t>línia s krytím alebo dva zástupy s krytím.</a:t>
            </a:r>
          </a:p>
          <a:p>
            <a:r>
              <a:rPr lang="sk-SK" dirty="0" smtClean="0"/>
              <a:t>Pozrime si vhodné smery pre priblíženie k budove alebo skupine budov v rôznych postaveniach.</a:t>
            </a:r>
          </a:p>
          <a:p>
            <a:endParaRPr lang="sk-SK" dirty="0" smtClean="0"/>
          </a:p>
          <a:p>
            <a:endParaRPr lang="sk-SK"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dĺžnik 11"/>
          <p:cNvSpPr/>
          <p:nvPr/>
        </p:nvSpPr>
        <p:spPr>
          <a:xfrm>
            <a:off x="3733800" y="29718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6" name="plant"/>
          <p:cNvSpPr>
            <a:spLocks noEditPoints="1" noChangeArrowheads="1"/>
          </p:cNvSpPr>
          <p:nvPr/>
        </p:nvSpPr>
        <p:spPr bwMode="auto">
          <a:xfrm>
            <a:off x="3200400" y="51816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1027" name="Cloud"/>
          <p:cNvSpPr>
            <a:spLocks noChangeAspect="1" noEditPoints="1" noChangeArrowheads="1"/>
          </p:cNvSpPr>
          <p:nvPr/>
        </p:nvSpPr>
        <p:spPr bwMode="auto">
          <a:xfrm>
            <a:off x="4495800" y="-587243"/>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1" name="Cloud"/>
          <p:cNvSpPr>
            <a:spLocks noChangeAspect="1" noEditPoints="1" noChangeArrowheads="1"/>
          </p:cNvSpPr>
          <p:nvPr/>
        </p:nvSpPr>
        <p:spPr bwMode="auto">
          <a:xfrm>
            <a:off x="3200400" y="-6858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2" name="Cloud"/>
          <p:cNvSpPr>
            <a:spLocks noChangeAspect="1" noEditPoints="1" noChangeArrowheads="1"/>
          </p:cNvSpPr>
          <p:nvPr/>
        </p:nvSpPr>
        <p:spPr bwMode="auto">
          <a:xfrm>
            <a:off x="-457200" y="59436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4" name="Cloud"/>
          <p:cNvSpPr>
            <a:spLocks noChangeAspect="1" noEditPoints="1" noChangeArrowheads="1"/>
          </p:cNvSpPr>
          <p:nvPr/>
        </p:nvSpPr>
        <p:spPr bwMode="auto">
          <a:xfrm>
            <a:off x="1905000" y="-4572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5" name="Cloud"/>
          <p:cNvSpPr>
            <a:spLocks noChangeAspect="1" noEditPoints="1" noChangeArrowheads="1"/>
          </p:cNvSpPr>
          <p:nvPr/>
        </p:nvSpPr>
        <p:spPr bwMode="auto">
          <a:xfrm rot="2735142">
            <a:off x="7245137" y="-362603"/>
            <a:ext cx="2534194" cy="18462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6" name="Cloud"/>
          <p:cNvSpPr>
            <a:spLocks noChangeAspect="1" noEditPoints="1" noChangeArrowheads="1"/>
          </p:cNvSpPr>
          <p:nvPr/>
        </p:nvSpPr>
        <p:spPr bwMode="auto">
          <a:xfrm>
            <a:off x="-381000" y="56388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7" name="plant"/>
          <p:cNvSpPr>
            <a:spLocks noEditPoints="1" noChangeArrowheads="1"/>
          </p:cNvSpPr>
          <p:nvPr/>
        </p:nvSpPr>
        <p:spPr bwMode="auto">
          <a:xfrm>
            <a:off x="2743200" y="4724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8" name="plant"/>
          <p:cNvSpPr>
            <a:spLocks noEditPoints="1" noChangeArrowheads="1"/>
          </p:cNvSpPr>
          <p:nvPr/>
        </p:nvSpPr>
        <p:spPr bwMode="auto">
          <a:xfrm>
            <a:off x="990600" y="914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9" name="plant"/>
          <p:cNvSpPr>
            <a:spLocks noEditPoints="1" noChangeArrowheads="1"/>
          </p:cNvSpPr>
          <p:nvPr/>
        </p:nvSpPr>
        <p:spPr bwMode="auto">
          <a:xfrm>
            <a:off x="3048000" y="2438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0" name="Cloud"/>
          <p:cNvSpPr>
            <a:spLocks noChangeAspect="1" noEditPoints="1" noChangeArrowheads="1"/>
          </p:cNvSpPr>
          <p:nvPr/>
        </p:nvSpPr>
        <p:spPr bwMode="auto">
          <a:xfrm>
            <a:off x="838200" y="6248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1" name="Cloud"/>
          <p:cNvSpPr>
            <a:spLocks noChangeAspect="1" noEditPoints="1" noChangeArrowheads="1"/>
          </p:cNvSpPr>
          <p:nvPr/>
        </p:nvSpPr>
        <p:spPr bwMode="auto">
          <a:xfrm rot="4205860">
            <a:off x="-402388" y="2876225"/>
            <a:ext cx="1451546" cy="9727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2" name="Cloud"/>
          <p:cNvSpPr>
            <a:spLocks noChangeAspect="1" noEditPoints="1" noChangeArrowheads="1"/>
          </p:cNvSpPr>
          <p:nvPr/>
        </p:nvSpPr>
        <p:spPr bwMode="auto">
          <a:xfrm>
            <a:off x="-381000" y="-152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3" name="Cloud"/>
          <p:cNvSpPr>
            <a:spLocks noChangeAspect="1" noEditPoints="1" noChangeArrowheads="1"/>
          </p:cNvSpPr>
          <p:nvPr/>
        </p:nvSpPr>
        <p:spPr bwMode="auto">
          <a:xfrm rot="7836363">
            <a:off x="6361877" y="4519547"/>
            <a:ext cx="4581528" cy="24059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3" name="Cloud"/>
          <p:cNvSpPr>
            <a:spLocks noChangeAspect="1" noEditPoints="1" noChangeArrowheads="1"/>
          </p:cNvSpPr>
          <p:nvPr/>
        </p:nvSpPr>
        <p:spPr bwMode="auto">
          <a:xfrm>
            <a:off x="5029200" y="6092032"/>
            <a:ext cx="1905000" cy="7659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4" name="plant"/>
          <p:cNvSpPr>
            <a:spLocks noEditPoints="1" noChangeArrowheads="1"/>
          </p:cNvSpPr>
          <p:nvPr/>
        </p:nvSpPr>
        <p:spPr bwMode="auto">
          <a:xfrm>
            <a:off x="6019800" y="2438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5" name="plant"/>
          <p:cNvSpPr>
            <a:spLocks noEditPoints="1" noChangeArrowheads="1"/>
          </p:cNvSpPr>
          <p:nvPr/>
        </p:nvSpPr>
        <p:spPr bwMode="auto">
          <a:xfrm>
            <a:off x="6477000" y="22860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6" name="plant"/>
          <p:cNvSpPr>
            <a:spLocks noEditPoints="1" noChangeArrowheads="1"/>
          </p:cNvSpPr>
          <p:nvPr/>
        </p:nvSpPr>
        <p:spPr bwMode="auto">
          <a:xfrm>
            <a:off x="6781800" y="25908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grpSp>
        <p:nvGrpSpPr>
          <p:cNvPr id="4" name="Skupina 51"/>
          <p:cNvGrpSpPr/>
          <p:nvPr/>
        </p:nvGrpSpPr>
        <p:grpSpPr>
          <a:xfrm>
            <a:off x="4572000" y="2057400"/>
            <a:ext cx="2514600" cy="2819400"/>
            <a:chOff x="5638800" y="2209800"/>
            <a:chExt cx="1524000" cy="2362200"/>
          </a:xfrm>
        </p:grpSpPr>
        <p:cxnSp>
          <p:nvCxnSpPr>
            <p:cNvPr id="53" name="Rovná spojnica 52"/>
            <p:cNvCxnSpPr>
              <a:endCxn id="5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4" name="Rovná spojnica 53"/>
            <p:cNvCxnSpPr>
              <a:endCxn id="5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5" name="Oblúk 5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sp>
        <p:nvSpPr>
          <p:cNvPr id="97" name="Ovál 96"/>
          <p:cNvSpPr/>
          <p:nvPr/>
        </p:nvSpPr>
        <p:spPr>
          <a:xfrm>
            <a:off x="4038600" y="32766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1</a:t>
            </a:r>
            <a:endParaRPr lang="sk-SK" dirty="0">
              <a:solidFill>
                <a:schemeClr val="tx1"/>
              </a:solidFill>
            </a:endParaRPr>
          </a:p>
        </p:txBody>
      </p:sp>
      <p:sp>
        <p:nvSpPr>
          <p:cNvPr id="100" name="Ovál 99"/>
          <p:cNvSpPr/>
          <p:nvPr/>
        </p:nvSpPr>
        <p:spPr>
          <a:xfrm rot="18927043">
            <a:off x="4338672" y="2081024"/>
            <a:ext cx="2209800" cy="4572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4" name="Šípka vpravo so zárezom 103"/>
          <p:cNvSpPr/>
          <p:nvPr/>
        </p:nvSpPr>
        <p:spPr>
          <a:xfrm rot="10800000">
            <a:off x="5410200" y="3200400"/>
            <a:ext cx="838200"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7" name="Ovál 106"/>
          <p:cNvSpPr/>
          <p:nvPr/>
        </p:nvSpPr>
        <p:spPr>
          <a:xfrm rot="16200000">
            <a:off x="7057465" y="5477435"/>
            <a:ext cx="533400"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9" name="Šípka vpravo so zárezom 108"/>
          <p:cNvSpPr/>
          <p:nvPr/>
        </p:nvSpPr>
        <p:spPr>
          <a:xfrm rot="16200000">
            <a:off x="7038340" y="6096001"/>
            <a:ext cx="533400" cy="2286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111" name="Rovná spojnica 110"/>
          <p:cNvCxnSpPr/>
          <p:nvPr/>
        </p:nvCxnSpPr>
        <p:spPr>
          <a:xfrm rot="5400000" flipH="1" flipV="1">
            <a:off x="7087076" y="5180806"/>
            <a:ext cx="457200" cy="1588"/>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14" name="BlokTextu 113"/>
          <p:cNvSpPr txBox="1"/>
          <p:nvPr/>
        </p:nvSpPr>
        <p:spPr>
          <a:xfrm>
            <a:off x="7315200" y="4876800"/>
            <a:ext cx="1681294" cy="646331"/>
          </a:xfrm>
          <a:prstGeom prst="rect">
            <a:avLst/>
          </a:prstGeom>
          <a:noFill/>
        </p:spPr>
        <p:txBody>
          <a:bodyPr wrap="none" rtlCol="0">
            <a:spAutoFit/>
          </a:bodyPr>
          <a:lstStyle/>
          <a:p>
            <a:r>
              <a:rPr lang="sk-SK" dirty="0" smtClean="0"/>
              <a:t>Priamy palebný </a:t>
            </a:r>
          </a:p>
          <a:p>
            <a:r>
              <a:rPr lang="sk-SK" dirty="0" smtClean="0"/>
              <a:t>sektor</a:t>
            </a:r>
            <a:endParaRPr lang="sk-SK" dirty="0"/>
          </a:p>
        </p:txBody>
      </p:sp>
      <p:sp>
        <p:nvSpPr>
          <p:cNvPr id="115" name="BlokTextu 114"/>
          <p:cNvSpPr txBox="1"/>
          <p:nvPr/>
        </p:nvSpPr>
        <p:spPr>
          <a:xfrm>
            <a:off x="7321345" y="5463540"/>
            <a:ext cx="1583895" cy="369332"/>
          </a:xfrm>
          <a:prstGeom prst="rect">
            <a:avLst/>
          </a:prstGeom>
          <a:noFill/>
        </p:spPr>
        <p:txBody>
          <a:bodyPr wrap="none" rtlCol="0">
            <a:spAutoFit/>
          </a:bodyPr>
          <a:lstStyle/>
          <a:p>
            <a:r>
              <a:rPr lang="sk-SK" dirty="0" smtClean="0"/>
              <a:t>Smrtiaci sektor</a:t>
            </a:r>
            <a:endParaRPr lang="sk-SK" dirty="0"/>
          </a:p>
        </p:txBody>
      </p:sp>
      <p:sp>
        <p:nvSpPr>
          <p:cNvPr id="116" name="BlokTextu 115"/>
          <p:cNvSpPr txBox="1"/>
          <p:nvPr/>
        </p:nvSpPr>
        <p:spPr>
          <a:xfrm>
            <a:off x="7376160" y="5867400"/>
            <a:ext cx="1143262" cy="923330"/>
          </a:xfrm>
          <a:prstGeom prst="rect">
            <a:avLst/>
          </a:prstGeom>
          <a:noFill/>
        </p:spPr>
        <p:txBody>
          <a:bodyPr wrap="none" rtlCol="0">
            <a:spAutoFit/>
          </a:bodyPr>
          <a:lstStyle/>
          <a:p>
            <a:r>
              <a:rPr lang="sk-SK" dirty="0" smtClean="0"/>
              <a:t>Najmenej </a:t>
            </a:r>
          </a:p>
          <a:p>
            <a:r>
              <a:rPr lang="sk-SK" dirty="0" smtClean="0"/>
              <a:t>ohrozený </a:t>
            </a:r>
          </a:p>
          <a:p>
            <a:r>
              <a:rPr lang="sk-SK" dirty="0" smtClean="0"/>
              <a:t>smer</a:t>
            </a:r>
            <a:endParaRPr lang="sk-SK" dirty="0"/>
          </a:p>
        </p:txBody>
      </p:sp>
      <p:grpSp>
        <p:nvGrpSpPr>
          <p:cNvPr id="92" name="Skupina 51"/>
          <p:cNvGrpSpPr/>
          <p:nvPr/>
        </p:nvGrpSpPr>
        <p:grpSpPr>
          <a:xfrm rot="16200000">
            <a:off x="3009901" y="419099"/>
            <a:ext cx="2514600" cy="3048001"/>
            <a:chOff x="5638800" y="2209800"/>
            <a:chExt cx="1524000" cy="2362200"/>
          </a:xfrm>
        </p:grpSpPr>
        <p:cxnSp>
          <p:nvCxnSpPr>
            <p:cNvPr id="103" name="Rovná spojnica 102"/>
            <p:cNvCxnSpPr>
              <a:endCxn id="110"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08" name="Rovná spojnica 107"/>
            <p:cNvCxnSpPr>
              <a:endCxn id="110"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10" name="Oblúk 109"/>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12" name="Skupina 51"/>
          <p:cNvGrpSpPr/>
          <p:nvPr/>
        </p:nvGrpSpPr>
        <p:grpSpPr>
          <a:xfrm rot="10800000">
            <a:off x="1447800" y="1905000"/>
            <a:ext cx="2514600" cy="2819400"/>
            <a:chOff x="5638800" y="2209800"/>
            <a:chExt cx="1524000" cy="2362200"/>
          </a:xfrm>
        </p:grpSpPr>
        <p:cxnSp>
          <p:nvCxnSpPr>
            <p:cNvPr id="113" name="Rovná spojnica 112"/>
            <p:cNvCxnSpPr>
              <a:endCxn id="118"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17" name="Rovná spojnica 116"/>
            <p:cNvCxnSpPr>
              <a:endCxn id="118"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18" name="Oblúk 117"/>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19" name="Skupina 51"/>
          <p:cNvGrpSpPr/>
          <p:nvPr/>
        </p:nvGrpSpPr>
        <p:grpSpPr>
          <a:xfrm rot="5400000">
            <a:off x="2933700" y="3390900"/>
            <a:ext cx="2514600" cy="3048000"/>
            <a:chOff x="5638800" y="2209800"/>
            <a:chExt cx="1524000" cy="2362200"/>
          </a:xfrm>
        </p:grpSpPr>
        <p:cxnSp>
          <p:nvCxnSpPr>
            <p:cNvPr id="120" name="Rovná spojnica 119"/>
            <p:cNvCxnSpPr>
              <a:endCxn id="122"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21" name="Rovná spojnica 120"/>
            <p:cNvCxnSpPr>
              <a:endCxn id="122"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22" name="Oblúk 121"/>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sp>
        <p:nvSpPr>
          <p:cNvPr id="123" name="Ovál 122"/>
          <p:cNvSpPr/>
          <p:nvPr/>
        </p:nvSpPr>
        <p:spPr>
          <a:xfrm rot="2829114">
            <a:off x="4309895" y="4394529"/>
            <a:ext cx="2209800" cy="4572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4" name="Ovál 123"/>
          <p:cNvSpPr/>
          <p:nvPr/>
        </p:nvSpPr>
        <p:spPr>
          <a:xfrm rot="18927043">
            <a:off x="1900272" y="4367024"/>
            <a:ext cx="2209800" cy="4572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5" name="Ovál 124"/>
          <p:cNvSpPr/>
          <p:nvPr/>
        </p:nvSpPr>
        <p:spPr>
          <a:xfrm rot="2829114">
            <a:off x="1947696" y="2032329"/>
            <a:ext cx="2209800" cy="4572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6" name="Šípka vpravo so zárezom 125"/>
          <p:cNvSpPr/>
          <p:nvPr/>
        </p:nvSpPr>
        <p:spPr>
          <a:xfrm rot="16200000">
            <a:off x="3810000" y="4800600"/>
            <a:ext cx="838200"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7" name="Šípka vpravo so zárezom 126"/>
          <p:cNvSpPr/>
          <p:nvPr/>
        </p:nvSpPr>
        <p:spPr>
          <a:xfrm rot="5400000">
            <a:off x="3848100" y="1447800"/>
            <a:ext cx="838200"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8" name="Šípka vpravo so zárezom 127"/>
          <p:cNvSpPr/>
          <p:nvPr/>
        </p:nvSpPr>
        <p:spPr>
          <a:xfrm>
            <a:off x="2133600" y="3200400"/>
            <a:ext cx="838200"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2" name="BlokTextu 51"/>
          <p:cNvSpPr txBox="1"/>
          <p:nvPr/>
        </p:nvSpPr>
        <p:spPr>
          <a:xfrm>
            <a:off x="6786578" y="142852"/>
            <a:ext cx="2115387" cy="369332"/>
          </a:xfrm>
          <a:prstGeom prst="rect">
            <a:avLst/>
          </a:prstGeom>
          <a:noFill/>
        </p:spPr>
        <p:txBody>
          <a:bodyPr wrap="none" rtlCol="0">
            <a:spAutoFit/>
          </a:bodyPr>
          <a:lstStyle/>
          <a:p>
            <a:r>
              <a:rPr lang="sk-SK" dirty="0" smtClean="0">
                <a:solidFill>
                  <a:srgbClr val="FF0000"/>
                </a:solidFill>
              </a:rPr>
              <a:t>Kliknite pre začiatok.</a:t>
            </a:r>
            <a:endParaRPr lang="sk-SK" dirty="0">
              <a:solidFill>
                <a:srgbClr val="FF0000"/>
              </a:solidFill>
            </a:endParaRPr>
          </a:p>
        </p:txBody>
      </p:sp>
      <p:sp>
        <p:nvSpPr>
          <p:cNvPr id="56" name="BlokTextu 55"/>
          <p:cNvSpPr txBox="1"/>
          <p:nvPr/>
        </p:nvSpPr>
        <p:spPr>
          <a:xfrm>
            <a:off x="6592276" y="428604"/>
            <a:ext cx="2551724" cy="369332"/>
          </a:xfrm>
          <a:prstGeom prst="rect">
            <a:avLst/>
          </a:prstGeom>
          <a:noFill/>
        </p:spPr>
        <p:txBody>
          <a:bodyPr wrap="none" rtlCol="0">
            <a:spAutoFit/>
          </a:bodyPr>
          <a:lstStyle/>
          <a:p>
            <a:r>
              <a:rPr lang="sk-SK" dirty="0" smtClean="0">
                <a:solidFill>
                  <a:srgbClr val="FF0000"/>
                </a:solidFill>
              </a:rPr>
              <a:t>Kliknite pre pokračovanie</a:t>
            </a:r>
            <a:endParaRPr lang="sk-SK"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19"/>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112"/>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0"/>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23"/>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24"/>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125"/>
                                        </p:tgtEl>
                                        <p:attrNameLst>
                                          <p:attrName>style.visibility</p:attrName>
                                        </p:attrNameLst>
                                      </p:cBhvr>
                                      <p:to>
                                        <p:strVal val="visible"/>
                                      </p:to>
                                    </p:set>
                                  </p:childTnLst>
                                </p:cTn>
                              </p:par>
                            </p:childTnLst>
                          </p:cTn>
                        </p:par>
                        <p:par>
                          <p:cTn id="28" fill="hold">
                            <p:stCondLst>
                              <p:cond delay="7000"/>
                            </p:stCondLst>
                            <p:childTnLst>
                              <p:par>
                                <p:cTn id="29" presetID="55" presetClass="entr" presetSubtype="0" repeatCount="3000" fill="hold" grpId="0" nodeType="afterEffect">
                                  <p:stCondLst>
                                    <p:cond delay="1000"/>
                                  </p:stCondLst>
                                  <p:childTnLst>
                                    <p:set>
                                      <p:cBhvr>
                                        <p:cTn id="30" dur="1" fill="hold">
                                          <p:stCondLst>
                                            <p:cond delay="0"/>
                                          </p:stCondLst>
                                        </p:cTn>
                                        <p:tgtEl>
                                          <p:spTgt spid="104"/>
                                        </p:tgtEl>
                                        <p:attrNameLst>
                                          <p:attrName>style.visibility</p:attrName>
                                        </p:attrNameLst>
                                      </p:cBhvr>
                                      <p:to>
                                        <p:strVal val="visible"/>
                                      </p:to>
                                    </p:set>
                                    <p:anim calcmode="lin" valueType="num">
                                      <p:cBhvr>
                                        <p:cTn id="31" dur="5000" fill="hold"/>
                                        <p:tgtEl>
                                          <p:spTgt spid="104"/>
                                        </p:tgtEl>
                                        <p:attrNameLst>
                                          <p:attrName>ppt_w</p:attrName>
                                        </p:attrNameLst>
                                      </p:cBhvr>
                                      <p:tavLst>
                                        <p:tav tm="0">
                                          <p:val>
                                            <p:strVal val="#ppt_w*0.70"/>
                                          </p:val>
                                        </p:tav>
                                        <p:tav tm="100000">
                                          <p:val>
                                            <p:strVal val="#ppt_w"/>
                                          </p:val>
                                        </p:tav>
                                      </p:tavLst>
                                    </p:anim>
                                    <p:anim calcmode="lin" valueType="num">
                                      <p:cBhvr>
                                        <p:cTn id="32" dur="5000" fill="hold"/>
                                        <p:tgtEl>
                                          <p:spTgt spid="104"/>
                                        </p:tgtEl>
                                        <p:attrNameLst>
                                          <p:attrName>ppt_h</p:attrName>
                                        </p:attrNameLst>
                                      </p:cBhvr>
                                      <p:tavLst>
                                        <p:tav tm="0">
                                          <p:val>
                                            <p:strVal val="#ppt_h"/>
                                          </p:val>
                                        </p:tav>
                                        <p:tav tm="100000">
                                          <p:val>
                                            <p:strVal val="#ppt_h"/>
                                          </p:val>
                                        </p:tav>
                                      </p:tavLst>
                                    </p:anim>
                                    <p:animEffect transition="in" filter="fade">
                                      <p:cBhvr>
                                        <p:cTn id="33" dur="5000"/>
                                        <p:tgtEl>
                                          <p:spTgt spid="104"/>
                                        </p:tgtEl>
                                      </p:cBhvr>
                                    </p:animEffect>
                                  </p:childTnLst>
                                </p:cTn>
                              </p:par>
                              <p:par>
                                <p:cTn id="34" presetID="55" presetClass="entr" presetSubtype="0" repeatCount="3000" fill="hold" grpId="0" nodeType="withEffect">
                                  <p:stCondLst>
                                    <p:cond delay="1000"/>
                                  </p:stCondLst>
                                  <p:childTnLst>
                                    <p:set>
                                      <p:cBhvr>
                                        <p:cTn id="35" dur="1" fill="hold">
                                          <p:stCondLst>
                                            <p:cond delay="0"/>
                                          </p:stCondLst>
                                        </p:cTn>
                                        <p:tgtEl>
                                          <p:spTgt spid="126"/>
                                        </p:tgtEl>
                                        <p:attrNameLst>
                                          <p:attrName>style.visibility</p:attrName>
                                        </p:attrNameLst>
                                      </p:cBhvr>
                                      <p:to>
                                        <p:strVal val="visible"/>
                                      </p:to>
                                    </p:set>
                                    <p:anim calcmode="lin" valueType="num">
                                      <p:cBhvr>
                                        <p:cTn id="36" dur="5000" fill="hold"/>
                                        <p:tgtEl>
                                          <p:spTgt spid="126"/>
                                        </p:tgtEl>
                                        <p:attrNameLst>
                                          <p:attrName>ppt_w</p:attrName>
                                        </p:attrNameLst>
                                      </p:cBhvr>
                                      <p:tavLst>
                                        <p:tav tm="0">
                                          <p:val>
                                            <p:strVal val="#ppt_w*0.70"/>
                                          </p:val>
                                        </p:tav>
                                        <p:tav tm="100000">
                                          <p:val>
                                            <p:strVal val="#ppt_w"/>
                                          </p:val>
                                        </p:tav>
                                      </p:tavLst>
                                    </p:anim>
                                    <p:anim calcmode="lin" valueType="num">
                                      <p:cBhvr>
                                        <p:cTn id="37" dur="5000" fill="hold"/>
                                        <p:tgtEl>
                                          <p:spTgt spid="126"/>
                                        </p:tgtEl>
                                        <p:attrNameLst>
                                          <p:attrName>ppt_h</p:attrName>
                                        </p:attrNameLst>
                                      </p:cBhvr>
                                      <p:tavLst>
                                        <p:tav tm="0">
                                          <p:val>
                                            <p:strVal val="#ppt_h"/>
                                          </p:val>
                                        </p:tav>
                                        <p:tav tm="100000">
                                          <p:val>
                                            <p:strVal val="#ppt_h"/>
                                          </p:val>
                                        </p:tav>
                                      </p:tavLst>
                                    </p:anim>
                                    <p:animEffect transition="in" filter="fade">
                                      <p:cBhvr>
                                        <p:cTn id="38" dur="5000"/>
                                        <p:tgtEl>
                                          <p:spTgt spid="126"/>
                                        </p:tgtEl>
                                      </p:cBhvr>
                                    </p:animEffect>
                                  </p:childTnLst>
                                </p:cTn>
                              </p:par>
                              <p:par>
                                <p:cTn id="39" presetID="55" presetClass="entr" presetSubtype="0" repeatCount="3000" fill="hold" grpId="0" nodeType="withEffect">
                                  <p:stCondLst>
                                    <p:cond delay="1000"/>
                                  </p:stCondLst>
                                  <p:childTnLst>
                                    <p:set>
                                      <p:cBhvr>
                                        <p:cTn id="40" dur="1" fill="hold">
                                          <p:stCondLst>
                                            <p:cond delay="0"/>
                                          </p:stCondLst>
                                        </p:cTn>
                                        <p:tgtEl>
                                          <p:spTgt spid="128"/>
                                        </p:tgtEl>
                                        <p:attrNameLst>
                                          <p:attrName>style.visibility</p:attrName>
                                        </p:attrNameLst>
                                      </p:cBhvr>
                                      <p:to>
                                        <p:strVal val="visible"/>
                                      </p:to>
                                    </p:set>
                                    <p:anim calcmode="lin" valueType="num">
                                      <p:cBhvr>
                                        <p:cTn id="41" dur="5000" fill="hold"/>
                                        <p:tgtEl>
                                          <p:spTgt spid="128"/>
                                        </p:tgtEl>
                                        <p:attrNameLst>
                                          <p:attrName>ppt_w</p:attrName>
                                        </p:attrNameLst>
                                      </p:cBhvr>
                                      <p:tavLst>
                                        <p:tav tm="0">
                                          <p:val>
                                            <p:strVal val="#ppt_w*0.70"/>
                                          </p:val>
                                        </p:tav>
                                        <p:tav tm="100000">
                                          <p:val>
                                            <p:strVal val="#ppt_w"/>
                                          </p:val>
                                        </p:tav>
                                      </p:tavLst>
                                    </p:anim>
                                    <p:anim calcmode="lin" valueType="num">
                                      <p:cBhvr>
                                        <p:cTn id="42" dur="5000" fill="hold"/>
                                        <p:tgtEl>
                                          <p:spTgt spid="128"/>
                                        </p:tgtEl>
                                        <p:attrNameLst>
                                          <p:attrName>ppt_h</p:attrName>
                                        </p:attrNameLst>
                                      </p:cBhvr>
                                      <p:tavLst>
                                        <p:tav tm="0">
                                          <p:val>
                                            <p:strVal val="#ppt_h"/>
                                          </p:val>
                                        </p:tav>
                                        <p:tav tm="100000">
                                          <p:val>
                                            <p:strVal val="#ppt_h"/>
                                          </p:val>
                                        </p:tav>
                                      </p:tavLst>
                                    </p:anim>
                                    <p:animEffect transition="in" filter="fade">
                                      <p:cBhvr>
                                        <p:cTn id="43" dur="5000"/>
                                        <p:tgtEl>
                                          <p:spTgt spid="128"/>
                                        </p:tgtEl>
                                      </p:cBhvr>
                                    </p:animEffect>
                                  </p:childTnLst>
                                </p:cTn>
                              </p:par>
                              <p:par>
                                <p:cTn id="44" presetID="55" presetClass="entr" presetSubtype="0" repeatCount="3000" fill="hold" grpId="0" nodeType="withEffect">
                                  <p:stCondLst>
                                    <p:cond delay="1000"/>
                                  </p:stCondLst>
                                  <p:childTnLst>
                                    <p:set>
                                      <p:cBhvr>
                                        <p:cTn id="45" dur="1" fill="hold">
                                          <p:stCondLst>
                                            <p:cond delay="0"/>
                                          </p:stCondLst>
                                        </p:cTn>
                                        <p:tgtEl>
                                          <p:spTgt spid="127"/>
                                        </p:tgtEl>
                                        <p:attrNameLst>
                                          <p:attrName>style.visibility</p:attrName>
                                        </p:attrNameLst>
                                      </p:cBhvr>
                                      <p:to>
                                        <p:strVal val="visible"/>
                                      </p:to>
                                    </p:set>
                                    <p:anim calcmode="lin" valueType="num">
                                      <p:cBhvr>
                                        <p:cTn id="46" dur="5000" fill="hold"/>
                                        <p:tgtEl>
                                          <p:spTgt spid="127"/>
                                        </p:tgtEl>
                                        <p:attrNameLst>
                                          <p:attrName>ppt_w</p:attrName>
                                        </p:attrNameLst>
                                      </p:cBhvr>
                                      <p:tavLst>
                                        <p:tav tm="0">
                                          <p:val>
                                            <p:strVal val="#ppt_w*0.70"/>
                                          </p:val>
                                        </p:tav>
                                        <p:tav tm="100000">
                                          <p:val>
                                            <p:strVal val="#ppt_w"/>
                                          </p:val>
                                        </p:tav>
                                      </p:tavLst>
                                    </p:anim>
                                    <p:anim calcmode="lin" valueType="num">
                                      <p:cBhvr>
                                        <p:cTn id="47" dur="5000" fill="hold"/>
                                        <p:tgtEl>
                                          <p:spTgt spid="127"/>
                                        </p:tgtEl>
                                        <p:attrNameLst>
                                          <p:attrName>ppt_h</p:attrName>
                                        </p:attrNameLst>
                                      </p:cBhvr>
                                      <p:tavLst>
                                        <p:tav tm="0">
                                          <p:val>
                                            <p:strVal val="#ppt_h"/>
                                          </p:val>
                                        </p:tav>
                                        <p:tav tm="100000">
                                          <p:val>
                                            <p:strVal val="#ppt_h"/>
                                          </p:val>
                                        </p:tav>
                                      </p:tavLst>
                                    </p:anim>
                                    <p:animEffect transition="in" filter="fade">
                                      <p:cBhvr>
                                        <p:cTn id="48" dur="5000"/>
                                        <p:tgtEl>
                                          <p:spTgt spid="127"/>
                                        </p:tgtEl>
                                      </p:cBhvr>
                                    </p:animEffect>
                                  </p:childTnLst>
                                </p:cTn>
                              </p:par>
                            </p:childTnLst>
                          </p:cTn>
                        </p:par>
                        <p:par>
                          <p:cTn id="49" fill="hold">
                            <p:stCondLst>
                              <p:cond delay="23000"/>
                            </p:stCondLst>
                            <p:childTnLst>
                              <p:par>
                                <p:cTn id="50" presetID="2" presetClass="exit" presetSubtype="4" fill="hold" grpId="0" nodeType="afterEffect">
                                  <p:stCondLst>
                                    <p:cond delay="2000"/>
                                  </p:stCondLst>
                                  <p:childTnLst>
                                    <p:anim calcmode="lin" valueType="num">
                                      <p:cBhvr additive="base">
                                        <p:cTn id="51" dur="2000"/>
                                        <p:tgtEl>
                                          <p:spTgt spid="52"/>
                                        </p:tgtEl>
                                        <p:attrNameLst>
                                          <p:attrName>ppt_x</p:attrName>
                                        </p:attrNameLst>
                                      </p:cBhvr>
                                      <p:tavLst>
                                        <p:tav tm="0">
                                          <p:val>
                                            <p:strVal val="ppt_x"/>
                                          </p:val>
                                        </p:tav>
                                        <p:tav tm="100000">
                                          <p:val>
                                            <p:strVal val="ppt_x"/>
                                          </p:val>
                                        </p:tav>
                                      </p:tavLst>
                                    </p:anim>
                                    <p:anim calcmode="lin" valueType="num">
                                      <p:cBhvr additive="base">
                                        <p:cTn id="52" dur="2000"/>
                                        <p:tgtEl>
                                          <p:spTgt spid="52"/>
                                        </p:tgtEl>
                                        <p:attrNameLst>
                                          <p:attrName>ppt_y</p:attrName>
                                        </p:attrNameLst>
                                      </p:cBhvr>
                                      <p:tavLst>
                                        <p:tav tm="0">
                                          <p:val>
                                            <p:strVal val="ppt_y"/>
                                          </p:val>
                                        </p:tav>
                                        <p:tav tm="100000">
                                          <p:val>
                                            <p:strVal val="1+ppt_h/2"/>
                                          </p:val>
                                        </p:tav>
                                      </p:tavLst>
                                    </p:anim>
                                    <p:set>
                                      <p:cBhvr>
                                        <p:cTn id="53" dur="1" fill="hold">
                                          <p:stCondLst>
                                            <p:cond delay="1999"/>
                                          </p:stCondLst>
                                        </p:cTn>
                                        <p:tgtEl>
                                          <p:spTgt spid="52"/>
                                        </p:tgtEl>
                                        <p:attrNameLst>
                                          <p:attrName>style.visibility</p:attrName>
                                        </p:attrNameLst>
                                      </p:cBhvr>
                                      <p:to>
                                        <p:strVal val="hidden"/>
                                      </p:to>
                                    </p:set>
                                  </p:childTnLst>
                                </p:cTn>
                              </p:par>
                            </p:childTnLst>
                          </p:cTn>
                        </p:par>
                        <p:par>
                          <p:cTn id="54" fill="hold">
                            <p:stCondLst>
                              <p:cond delay="27000"/>
                            </p:stCondLst>
                            <p:childTnLst>
                              <p:par>
                                <p:cTn id="55" presetID="2" presetClass="entr" presetSubtype="4" fill="hold" grpId="0" nodeType="afterEffect">
                                  <p:stCondLst>
                                    <p:cond delay="500"/>
                                  </p:stCondLst>
                                  <p:childTnLst>
                                    <p:set>
                                      <p:cBhvr>
                                        <p:cTn id="56" dur="1" fill="hold">
                                          <p:stCondLst>
                                            <p:cond delay="0"/>
                                          </p:stCondLst>
                                        </p:cTn>
                                        <p:tgtEl>
                                          <p:spTgt spid="56"/>
                                        </p:tgtEl>
                                        <p:attrNameLst>
                                          <p:attrName>style.visibility</p:attrName>
                                        </p:attrNameLst>
                                      </p:cBhvr>
                                      <p:to>
                                        <p:strVal val="visible"/>
                                      </p:to>
                                    </p:set>
                                    <p:anim calcmode="lin" valueType="num">
                                      <p:cBhvr additive="base">
                                        <p:cTn id="57" dur="2000" fill="hold"/>
                                        <p:tgtEl>
                                          <p:spTgt spid="56"/>
                                        </p:tgtEl>
                                        <p:attrNameLst>
                                          <p:attrName>ppt_x</p:attrName>
                                        </p:attrNameLst>
                                      </p:cBhvr>
                                      <p:tavLst>
                                        <p:tav tm="0">
                                          <p:val>
                                            <p:strVal val="#ppt_x"/>
                                          </p:val>
                                        </p:tav>
                                        <p:tav tm="100000">
                                          <p:val>
                                            <p:strVal val="#ppt_x"/>
                                          </p:val>
                                        </p:tav>
                                      </p:tavLst>
                                    </p:anim>
                                    <p:anim calcmode="lin" valueType="num">
                                      <p:cBhvr additive="base">
                                        <p:cTn id="58" dur="20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4" grpId="0" animBg="1"/>
      <p:bldP spid="123" grpId="0" animBg="1"/>
      <p:bldP spid="124" grpId="0" animBg="1"/>
      <p:bldP spid="125" grpId="0" animBg="1"/>
      <p:bldP spid="126" grpId="0" animBg="1"/>
      <p:bldP spid="127" grpId="0" animBg="1"/>
      <p:bldP spid="128" grpId="0" animBg="1"/>
      <p:bldP spid="52" grpId="0"/>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3581400" y="3887616"/>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 name="Obdĺžnik 15"/>
          <p:cNvSpPr/>
          <p:nvPr/>
        </p:nvSpPr>
        <p:spPr>
          <a:xfrm>
            <a:off x="3581400" y="1830216"/>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6" name="plant"/>
          <p:cNvSpPr>
            <a:spLocks noEditPoints="1" noChangeArrowheads="1"/>
          </p:cNvSpPr>
          <p:nvPr/>
        </p:nvSpPr>
        <p:spPr bwMode="auto">
          <a:xfrm>
            <a:off x="5181600" y="5106816"/>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1027" name="Cloud"/>
          <p:cNvSpPr>
            <a:spLocks noChangeAspect="1" noEditPoints="1" noChangeArrowheads="1"/>
          </p:cNvSpPr>
          <p:nvPr/>
        </p:nvSpPr>
        <p:spPr bwMode="auto">
          <a:xfrm>
            <a:off x="4495800" y="-587243"/>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1" name="Cloud"/>
          <p:cNvSpPr>
            <a:spLocks noChangeAspect="1" noEditPoints="1" noChangeArrowheads="1"/>
          </p:cNvSpPr>
          <p:nvPr/>
        </p:nvSpPr>
        <p:spPr bwMode="auto">
          <a:xfrm>
            <a:off x="3200400" y="-6858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2" name="Cloud"/>
          <p:cNvSpPr>
            <a:spLocks noChangeAspect="1" noEditPoints="1" noChangeArrowheads="1"/>
          </p:cNvSpPr>
          <p:nvPr/>
        </p:nvSpPr>
        <p:spPr bwMode="auto">
          <a:xfrm>
            <a:off x="-457200" y="59436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4" name="Cloud"/>
          <p:cNvSpPr>
            <a:spLocks noChangeAspect="1" noEditPoints="1" noChangeArrowheads="1"/>
          </p:cNvSpPr>
          <p:nvPr/>
        </p:nvSpPr>
        <p:spPr bwMode="auto">
          <a:xfrm>
            <a:off x="1905000" y="-4572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5" name="Cloud"/>
          <p:cNvSpPr>
            <a:spLocks noChangeAspect="1" noEditPoints="1" noChangeArrowheads="1"/>
          </p:cNvSpPr>
          <p:nvPr/>
        </p:nvSpPr>
        <p:spPr bwMode="auto">
          <a:xfrm rot="2735142">
            <a:off x="7245137" y="-362603"/>
            <a:ext cx="2534194" cy="18462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6" name="Cloud"/>
          <p:cNvSpPr>
            <a:spLocks noChangeAspect="1" noEditPoints="1" noChangeArrowheads="1"/>
          </p:cNvSpPr>
          <p:nvPr/>
        </p:nvSpPr>
        <p:spPr bwMode="auto">
          <a:xfrm>
            <a:off x="-381000" y="56388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7" name="plant"/>
          <p:cNvSpPr>
            <a:spLocks noEditPoints="1" noChangeArrowheads="1"/>
          </p:cNvSpPr>
          <p:nvPr/>
        </p:nvSpPr>
        <p:spPr bwMode="auto">
          <a:xfrm>
            <a:off x="4724400" y="4649616"/>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8" name="plant"/>
          <p:cNvSpPr>
            <a:spLocks noEditPoints="1" noChangeArrowheads="1"/>
          </p:cNvSpPr>
          <p:nvPr/>
        </p:nvSpPr>
        <p:spPr bwMode="auto">
          <a:xfrm>
            <a:off x="2057400" y="915816"/>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9" name="plant"/>
          <p:cNvSpPr>
            <a:spLocks noEditPoints="1" noChangeArrowheads="1"/>
          </p:cNvSpPr>
          <p:nvPr/>
        </p:nvSpPr>
        <p:spPr bwMode="auto">
          <a:xfrm>
            <a:off x="5029200" y="2363616"/>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0" name="Cloud"/>
          <p:cNvSpPr>
            <a:spLocks noChangeAspect="1" noEditPoints="1" noChangeArrowheads="1"/>
          </p:cNvSpPr>
          <p:nvPr/>
        </p:nvSpPr>
        <p:spPr bwMode="auto">
          <a:xfrm>
            <a:off x="838200" y="6248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1" name="Cloud"/>
          <p:cNvSpPr>
            <a:spLocks noChangeAspect="1" noEditPoints="1" noChangeArrowheads="1"/>
          </p:cNvSpPr>
          <p:nvPr/>
        </p:nvSpPr>
        <p:spPr bwMode="auto">
          <a:xfrm rot="4205860">
            <a:off x="-402388" y="2876225"/>
            <a:ext cx="1451546" cy="9727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2" name="Cloud"/>
          <p:cNvSpPr>
            <a:spLocks noChangeAspect="1" noEditPoints="1" noChangeArrowheads="1"/>
          </p:cNvSpPr>
          <p:nvPr/>
        </p:nvSpPr>
        <p:spPr bwMode="auto">
          <a:xfrm>
            <a:off x="-381000" y="-152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3" name="Cloud"/>
          <p:cNvSpPr>
            <a:spLocks noChangeAspect="1" noEditPoints="1" noChangeArrowheads="1"/>
          </p:cNvSpPr>
          <p:nvPr/>
        </p:nvSpPr>
        <p:spPr bwMode="auto">
          <a:xfrm rot="7836363">
            <a:off x="6361877" y="4519547"/>
            <a:ext cx="4581528" cy="24059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3" name="Cloud"/>
          <p:cNvSpPr>
            <a:spLocks noChangeAspect="1" noEditPoints="1" noChangeArrowheads="1"/>
          </p:cNvSpPr>
          <p:nvPr/>
        </p:nvSpPr>
        <p:spPr bwMode="auto">
          <a:xfrm>
            <a:off x="5029200" y="6092032"/>
            <a:ext cx="1905000" cy="7659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4" name="plant"/>
          <p:cNvSpPr>
            <a:spLocks noEditPoints="1" noChangeArrowheads="1"/>
          </p:cNvSpPr>
          <p:nvPr/>
        </p:nvSpPr>
        <p:spPr bwMode="auto">
          <a:xfrm>
            <a:off x="6934200" y="2362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5" name="plant"/>
          <p:cNvSpPr>
            <a:spLocks noEditPoints="1" noChangeArrowheads="1"/>
          </p:cNvSpPr>
          <p:nvPr/>
        </p:nvSpPr>
        <p:spPr bwMode="auto">
          <a:xfrm>
            <a:off x="7391400" y="22098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6" name="plant"/>
          <p:cNvSpPr>
            <a:spLocks noEditPoints="1" noChangeArrowheads="1"/>
          </p:cNvSpPr>
          <p:nvPr/>
        </p:nvSpPr>
        <p:spPr bwMode="auto">
          <a:xfrm>
            <a:off x="7696200" y="25146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grpSp>
        <p:nvGrpSpPr>
          <p:cNvPr id="48" name="Skupina 47"/>
          <p:cNvGrpSpPr/>
          <p:nvPr/>
        </p:nvGrpSpPr>
        <p:grpSpPr>
          <a:xfrm>
            <a:off x="4495800" y="1144416"/>
            <a:ext cx="2514600" cy="2362200"/>
            <a:chOff x="5638800" y="2209800"/>
            <a:chExt cx="1524000" cy="2362200"/>
          </a:xfrm>
        </p:grpSpPr>
        <p:cxnSp>
          <p:nvCxnSpPr>
            <p:cNvPr id="49" name="Rovná spojnica 48"/>
            <p:cNvCxnSpPr>
              <a:endCxn id="5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0" name="Rovná spojnica 49"/>
            <p:cNvCxnSpPr>
              <a:endCxn id="5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Oblúk 5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56" name="Skupina 55"/>
          <p:cNvGrpSpPr/>
          <p:nvPr/>
        </p:nvGrpSpPr>
        <p:grpSpPr>
          <a:xfrm rot="16200000">
            <a:off x="2895600" y="-455784"/>
            <a:ext cx="2514600" cy="2362200"/>
            <a:chOff x="5638800" y="2209800"/>
            <a:chExt cx="1524000" cy="2362200"/>
          </a:xfrm>
        </p:grpSpPr>
        <p:cxnSp>
          <p:nvCxnSpPr>
            <p:cNvPr id="57" name="Rovná spojnica 56"/>
            <p:cNvCxnSpPr>
              <a:endCxn id="5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8" name="Rovná spojnica 57"/>
            <p:cNvCxnSpPr>
              <a:endCxn id="5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9" name="Oblúk 5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60" name="Skupina 59"/>
          <p:cNvGrpSpPr/>
          <p:nvPr/>
        </p:nvGrpSpPr>
        <p:grpSpPr>
          <a:xfrm rot="16200000">
            <a:off x="2895600" y="1525416"/>
            <a:ext cx="2514600" cy="2362200"/>
            <a:chOff x="5638800" y="2209800"/>
            <a:chExt cx="1524000" cy="2362200"/>
          </a:xfrm>
        </p:grpSpPr>
        <p:cxnSp>
          <p:nvCxnSpPr>
            <p:cNvPr id="61" name="Rovná spojnica 60"/>
            <p:cNvCxnSpPr>
              <a:endCxn id="63"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2" name="Rovná spojnica 61"/>
            <p:cNvCxnSpPr>
              <a:endCxn id="63"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3" name="Oblúk 62"/>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72" name="Skupina 71"/>
          <p:cNvGrpSpPr/>
          <p:nvPr/>
        </p:nvGrpSpPr>
        <p:grpSpPr>
          <a:xfrm rot="5400000">
            <a:off x="2851952" y="4680514"/>
            <a:ext cx="2514600" cy="2362200"/>
            <a:chOff x="5638800" y="2209800"/>
            <a:chExt cx="1524000" cy="2362200"/>
          </a:xfrm>
        </p:grpSpPr>
        <p:cxnSp>
          <p:nvCxnSpPr>
            <p:cNvPr id="73" name="Rovná spojnica 72"/>
            <p:cNvCxnSpPr>
              <a:endCxn id="7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4" name="Rovná spojnica 73"/>
            <p:cNvCxnSpPr>
              <a:endCxn id="7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5" name="Oblúk 7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76" name="Skupina 75"/>
          <p:cNvGrpSpPr/>
          <p:nvPr/>
        </p:nvGrpSpPr>
        <p:grpSpPr>
          <a:xfrm rot="10800000">
            <a:off x="1295400" y="3125616"/>
            <a:ext cx="2514600" cy="2362200"/>
            <a:chOff x="5638800" y="2209800"/>
            <a:chExt cx="1524000" cy="2362200"/>
          </a:xfrm>
        </p:grpSpPr>
        <p:cxnSp>
          <p:nvCxnSpPr>
            <p:cNvPr id="77" name="Rovná spojnica 76"/>
            <p:cNvCxnSpPr>
              <a:endCxn id="7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8" name="Rovná spojnica 77"/>
            <p:cNvCxnSpPr>
              <a:endCxn id="7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9" name="Oblúk 7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84" name="Skupina 83"/>
          <p:cNvGrpSpPr/>
          <p:nvPr/>
        </p:nvGrpSpPr>
        <p:grpSpPr>
          <a:xfrm rot="10800000">
            <a:off x="1219200" y="1068216"/>
            <a:ext cx="2514600" cy="2362200"/>
            <a:chOff x="5638800" y="2209800"/>
            <a:chExt cx="1524000" cy="2362200"/>
          </a:xfrm>
        </p:grpSpPr>
        <p:cxnSp>
          <p:nvCxnSpPr>
            <p:cNvPr id="85" name="Rovná spojnica 84"/>
            <p:cNvCxnSpPr>
              <a:endCxn id="8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6" name="Rovná spojnica 85"/>
            <p:cNvCxnSpPr>
              <a:endCxn id="8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87" name="Oblúk 8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92" name="Skupina 91"/>
          <p:cNvGrpSpPr/>
          <p:nvPr/>
        </p:nvGrpSpPr>
        <p:grpSpPr>
          <a:xfrm rot="5400000">
            <a:off x="2819400" y="2667001"/>
            <a:ext cx="2514600" cy="2362200"/>
            <a:chOff x="5638800" y="2209800"/>
            <a:chExt cx="1524000" cy="2362200"/>
          </a:xfrm>
        </p:grpSpPr>
        <p:cxnSp>
          <p:nvCxnSpPr>
            <p:cNvPr id="93" name="Rovná spojnica 92"/>
            <p:cNvCxnSpPr>
              <a:endCxn id="9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4" name="Rovná spojnica 93"/>
            <p:cNvCxnSpPr>
              <a:endCxn id="9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5" name="Oblúk 9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sp>
        <p:nvSpPr>
          <p:cNvPr id="97" name="Ovál 96"/>
          <p:cNvSpPr/>
          <p:nvPr/>
        </p:nvSpPr>
        <p:spPr>
          <a:xfrm>
            <a:off x="3962400" y="4116216"/>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1</a:t>
            </a:r>
            <a:endParaRPr lang="sk-SK" dirty="0">
              <a:solidFill>
                <a:schemeClr val="tx1"/>
              </a:solidFill>
            </a:endParaRPr>
          </a:p>
        </p:txBody>
      </p:sp>
      <p:sp>
        <p:nvSpPr>
          <p:cNvPr id="98" name="Ovál 97"/>
          <p:cNvSpPr/>
          <p:nvPr/>
        </p:nvSpPr>
        <p:spPr>
          <a:xfrm>
            <a:off x="3886200" y="2135016"/>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2</a:t>
            </a:r>
            <a:endParaRPr lang="sk-SK" dirty="0">
              <a:solidFill>
                <a:schemeClr val="tx1"/>
              </a:solidFill>
            </a:endParaRPr>
          </a:p>
        </p:txBody>
      </p:sp>
      <p:sp>
        <p:nvSpPr>
          <p:cNvPr id="100" name="Ovál 99"/>
          <p:cNvSpPr/>
          <p:nvPr/>
        </p:nvSpPr>
        <p:spPr>
          <a:xfrm>
            <a:off x="1905000" y="2774894"/>
            <a:ext cx="4572000" cy="1014844"/>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4" name="Šípka vpravo so zárezom 103"/>
          <p:cNvSpPr/>
          <p:nvPr/>
        </p:nvSpPr>
        <p:spPr>
          <a:xfrm rot="16200000">
            <a:off x="3690152" y="5838706"/>
            <a:ext cx="838200"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7" name="Ovál 106"/>
          <p:cNvSpPr/>
          <p:nvPr/>
        </p:nvSpPr>
        <p:spPr>
          <a:xfrm rot="16200000">
            <a:off x="7057465" y="5477435"/>
            <a:ext cx="533400"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9" name="Šípka vpravo so zárezom 108"/>
          <p:cNvSpPr/>
          <p:nvPr/>
        </p:nvSpPr>
        <p:spPr>
          <a:xfrm rot="16200000">
            <a:off x="7038340" y="6096001"/>
            <a:ext cx="533400" cy="2286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111" name="Rovná spojnica 110"/>
          <p:cNvCxnSpPr/>
          <p:nvPr/>
        </p:nvCxnSpPr>
        <p:spPr>
          <a:xfrm rot="5400000" flipH="1" flipV="1">
            <a:off x="7087076" y="5180806"/>
            <a:ext cx="457200" cy="1588"/>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14" name="BlokTextu 113"/>
          <p:cNvSpPr txBox="1"/>
          <p:nvPr/>
        </p:nvSpPr>
        <p:spPr>
          <a:xfrm>
            <a:off x="7315200" y="4876800"/>
            <a:ext cx="1681294" cy="646331"/>
          </a:xfrm>
          <a:prstGeom prst="rect">
            <a:avLst/>
          </a:prstGeom>
          <a:noFill/>
        </p:spPr>
        <p:txBody>
          <a:bodyPr wrap="none" rtlCol="0">
            <a:spAutoFit/>
          </a:bodyPr>
          <a:lstStyle/>
          <a:p>
            <a:r>
              <a:rPr lang="sk-SK" dirty="0" smtClean="0"/>
              <a:t>Priamy palebný </a:t>
            </a:r>
          </a:p>
          <a:p>
            <a:r>
              <a:rPr lang="sk-SK" dirty="0" smtClean="0"/>
              <a:t>sektor</a:t>
            </a:r>
            <a:endParaRPr lang="sk-SK" dirty="0"/>
          </a:p>
        </p:txBody>
      </p:sp>
      <p:sp>
        <p:nvSpPr>
          <p:cNvPr id="115" name="BlokTextu 114"/>
          <p:cNvSpPr txBox="1"/>
          <p:nvPr/>
        </p:nvSpPr>
        <p:spPr>
          <a:xfrm>
            <a:off x="7321345" y="5463540"/>
            <a:ext cx="1583895" cy="369332"/>
          </a:xfrm>
          <a:prstGeom prst="rect">
            <a:avLst/>
          </a:prstGeom>
          <a:noFill/>
        </p:spPr>
        <p:txBody>
          <a:bodyPr wrap="none" rtlCol="0">
            <a:spAutoFit/>
          </a:bodyPr>
          <a:lstStyle/>
          <a:p>
            <a:r>
              <a:rPr lang="sk-SK" dirty="0" smtClean="0"/>
              <a:t>Smrtiaci sektor</a:t>
            </a:r>
            <a:endParaRPr lang="sk-SK" dirty="0"/>
          </a:p>
        </p:txBody>
      </p:sp>
      <p:sp>
        <p:nvSpPr>
          <p:cNvPr id="116" name="BlokTextu 115"/>
          <p:cNvSpPr txBox="1"/>
          <p:nvPr/>
        </p:nvSpPr>
        <p:spPr>
          <a:xfrm>
            <a:off x="7376160" y="5867400"/>
            <a:ext cx="1143262" cy="923330"/>
          </a:xfrm>
          <a:prstGeom prst="rect">
            <a:avLst/>
          </a:prstGeom>
          <a:noFill/>
        </p:spPr>
        <p:txBody>
          <a:bodyPr wrap="none" rtlCol="0">
            <a:spAutoFit/>
          </a:bodyPr>
          <a:lstStyle/>
          <a:p>
            <a:r>
              <a:rPr lang="sk-SK" dirty="0" smtClean="0"/>
              <a:t>Najmenej </a:t>
            </a:r>
          </a:p>
          <a:p>
            <a:r>
              <a:rPr lang="sk-SK" dirty="0" smtClean="0"/>
              <a:t>ohrozený </a:t>
            </a:r>
          </a:p>
          <a:p>
            <a:r>
              <a:rPr lang="sk-SK" dirty="0" smtClean="0"/>
              <a:t>smer</a:t>
            </a:r>
            <a:endParaRPr lang="sk-SK" dirty="0"/>
          </a:p>
        </p:txBody>
      </p:sp>
      <p:grpSp>
        <p:nvGrpSpPr>
          <p:cNvPr id="103" name="Skupina 102"/>
          <p:cNvGrpSpPr/>
          <p:nvPr/>
        </p:nvGrpSpPr>
        <p:grpSpPr>
          <a:xfrm>
            <a:off x="4495800" y="3172641"/>
            <a:ext cx="2514600" cy="2362200"/>
            <a:chOff x="5638800" y="2209800"/>
            <a:chExt cx="1524000" cy="2362200"/>
          </a:xfrm>
        </p:grpSpPr>
        <p:cxnSp>
          <p:nvCxnSpPr>
            <p:cNvPr id="108" name="Rovná spojnica 107"/>
            <p:cNvCxnSpPr>
              <a:endCxn id="112"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10" name="Rovná spojnica 109"/>
            <p:cNvCxnSpPr>
              <a:endCxn id="112"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12" name="Oblúk 111"/>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sp>
        <p:nvSpPr>
          <p:cNvPr id="113" name="Ovál 112"/>
          <p:cNvSpPr/>
          <p:nvPr/>
        </p:nvSpPr>
        <p:spPr>
          <a:xfrm rot="5400000">
            <a:off x="2581367" y="3994639"/>
            <a:ext cx="1268187" cy="731879"/>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7" name="Ovál 116"/>
          <p:cNvSpPr/>
          <p:nvPr/>
        </p:nvSpPr>
        <p:spPr>
          <a:xfrm rot="5400000">
            <a:off x="2581367" y="1944554"/>
            <a:ext cx="1268187" cy="731879"/>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8" name="Ovál 117"/>
          <p:cNvSpPr/>
          <p:nvPr/>
        </p:nvSpPr>
        <p:spPr>
          <a:xfrm rot="5400000">
            <a:off x="4456246" y="3952967"/>
            <a:ext cx="1268187" cy="731879"/>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9" name="Ovál 118"/>
          <p:cNvSpPr/>
          <p:nvPr/>
        </p:nvSpPr>
        <p:spPr>
          <a:xfrm rot="5400000">
            <a:off x="4380046" y="1944554"/>
            <a:ext cx="1268187" cy="731879"/>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0" name="Ovál 119"/>
          <p:cNvSpPr/>
          <p:nvPr/>
        </p:nvSpPr>
        <p:spPr>
          <a:xfrm rot="7742194">
            <a:off x="2542002" y="5021900"/>
            <a:ext cx="1268187" cy="547858"/>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21" name="Ovál 120"/>
          <p:cNvSpPr/>
          <p:nvPr/>
        </p:nvSpPr>
        <p:spPr>
          <a:xfrm rot="7742194">
            <a:off x="4568425" y="957034"/>
            <a:ext cx="1268187" cy="547858"/>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22" name="Ovál 121"/>
          <p:cNvSpPr/>
          <p:nvPr/>
        </p:nvSpPr>
        <p:spPr>
          <a:xfrm rot="14032610">
            <a:off x="4609186" y="5262693"/>
            <a:ext cx="1268187" cy="547858"/>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23" name="Ovál 122"/>
          <p:cNvSpPr/>
          <p:nvPr/>
        </p:nvSpPr>
        <p:spPr>
          <a:xfrm rot="13889983">
            <a:off x="2503292" y="1017172"/>
            <a:ext cx="1268187" cy="547858"/>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24" name="Šípka vpravo so zárezom 123"/>
          <p:cNvSpPr/>
          <p:nvPr/>
        </p:nvSpPr>
        <p:spPr>
          <a:xfrm rot="5400000">
            <a:off x="3695700" y="563391"/>
            <a:ext cx="838200"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0" name="BlokTextu 79"/>
          <p:cNvSpPr txBox="1"/>
          <p:nvPr/>
        </p:nvSpPr>
        <p:spPr>
          <a:xfrm>
            <a:off x="6786578" y="142852"/>
            <a:ext cx="2115387" cy="369332"/>
          </a:xfrm>
          <a:prstGeom prst="rect">
            <a:avLst/>
          </a:prstGeom>
          <a:noFill/>
        </p:spPr>
        <p:txBody>
          <a:bodyPr wrap="none" rtlCol="0">
            <a:spAutoFit/>
          </a:bodyPr>
          <a:lstStyle/>
          <a:p>
            <a:r>
              <a:rPr lang="sk-SK" dirty="0" smtClean="0">
                <a:solidFill>
                  <a:srgbClr val="FF0000"/>
                </a:solidFill>
              </a:rPr>
              <a:t>Kliknite pre začiatok.</a:t>
            </a:r>
            <a:endParaRPr lang="sk-SK" dirty="0">
              <a:solidFill>
                <a:srgbClr val="FF0000"/>
              </a:solidFill>
            </a:endParaRPr>
          </a:p>
        </p:txBody>
      </p:sp>
      <p:sp>
        <p:nvSpPr>
          <p:cNvPr id="81" name="BlokTextu 80"/>
          <p:cNvSpPr txBox="1"/>
          <p:nvPr/>
        </p:nvSpPr>
        <p:spPr>
          <a:xfrm>
            <a:off x="6592276" y="428604"/>
            <a:ext cx="2551724" cy="369332"/>
          </a:xfrm>
          <a:prstGeom prst="rect">
            <a:avLst/>
          </a:prstGeom>
          <a:noFill/>
        </p:spPr>
        <p:txBody>
          <a:bodyPr wrap="none" rtlCol="0">
            <a:spAutoFit/>
          </a:bodyPr>
          <a:lstStyle/>
          <a:p>
            <a:r>
              <a:rPr lang="sk-SK" dirty="0" smtClean="0">
                <a:solidFill>
                  <a:srgbClr val="FF0000"/>
                </a:solidFill>
              </a:rPr>
              <a:t>Kliknite pre pokračovanie</a:t>
            </a:r>
            <a:endParaRPr lang="sk-SK" dirty="0">
              <a:solidFill>
                <a:srgbClr val="FF0000"/>
              </a:solidFill>
            </a:endParaRPr>
          </a:p>
        </p:txBody>
      </p:sp>
    </p:spTree>
    <p:extLst>
      <p:ext uri="{BB962C8B-B14F-4D97-AF65-F5344CB8AC3E}">
        <p14:creationId xmlns="" xmlns:p14="http://schemas.microsoft.com/office/powerpoint/2010/main" val="239293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7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6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103"/>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84"/>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56"/>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48"/>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1000"/>
                                  </p:stCondLst>
                                  <p:childTnLst>
                                    <p:set>
                                      <p:cBhvr>
                                        <p:cTn id="27" dur="1" fill="hold">
                                          <p:stCondLst>
                                            <p:cond delay="0"/>
                                          </p:stCondLst>
                                        </p:cTn>
                                        <p:tgtEl>
                                          <p:spTgt spid="92"/>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100"/>
                                        </p:tgtEl>
                                        <p:attrNameLst>
                                          <p:attrName>style.visibility</p:attrName>
                                        </p:attrNameLst>
                                      </p:cBhvr>
                                      <p:to>
                                        <p:strVal val="visible"/>
                                      </p:to>
                                    </p:set>
                                  </p:childTnLst>
                                </p:cTn>
                              </p:par>
                            </p:childTnLst>
                          </p:cTn>
                        </p:par>
                        <p:par>
                          <p:cTn id="31" fill="hold">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118"/>
                                        </p:tgtEl>
                                        <p:attrNameLst>
                                          <p:attrName>style.visibility</p:attrName>
                                        </p:attrNameLst>
                                      </p:cBhvr>
                                      <p:to>
                                        <p:strVal val="visible"/>
                                      </p:to>
                                    </p:set>
                                  </p:childTnLst>
                                </p:cTn>
                              </p:par>
                            </p:childTnLst>
                          </p:cTn>
                        </p:par>
                        <p:par>
                          <p:cTn id="34" fill="hold">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113"/>
                                        </p:tgtEl>
                                        <p:attrNameLst>
                                          <p:attrName>style.visibility</p:attrName>
                                        </p:attrNameLst>
                                      </p:cBhvr>
                                      <p:to>
                                        <p:strVal val="visible"/>
                                      </p:to>
                                    </p:set>
                                  </p:childTnLst>
                                </p:cTn>
                              </p:par>
                            </p:childTnLst>
                          </p:cTn>
                        </p:par>
                        <p:par>
                          <p:cTn id="37" fill="hold">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117"/>
                                        </p:tgtEl>
                                        <p:attrNameLst>
                                          <p:attrName>style.visibility</p:attrName>
                                        </p:attrNameLst>
                                      </p:cBhvr>
                                      <p:to>
                                        <p:strVal val="visible"/>
                                      </p:to>
                                    </p:set>
                                  </p:childTnLst>
                                </p:cTn>
                              </p:par>
                            </p:childTnLst>
                          </p:cTn>
                        </p:par>
                        <p:par>
                          <p:cTn id="40" fill="hold">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119"/>
                                        </p:tgtEl>
                                        <p:attrNameLst>
                                          <p:attrName>style.visibility</p:attrName>
                                        </p:attrNameLst>
                                      </p:cBhvr>
                                      <p:to>
                                        <p:strVal val="visible"/>
                                      </p:to>
                                    </p:set>
                                  </p:childTnLst>
                                </p:cTn>
                              </p:par>
                            </p:childTnLst>
                          </p:cTn>
                        </p:par>
                        <p:par>
                          <p:cTn id="43" fill="hold">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121"/>
                                        </p:tgtEl>
                                        <p:attrNameLst>
                                          <p:attrName>style.visibility</p:attrName>
                                        </p:attrNameLst>
                                      </p:cBhvr>
                                      <p:to>
                                        <p:strVal val="visible"/>
                                      </p:to>
                                    </p:set>
                                  </p:childTnLst>
                                </p:cTn>
                              </p:par>
                            </p:childTnLst>
                          </p:cTn>
                        </p:par>
                        <p:par>
                          <p:cTn id="46" fill="hold">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122"/>
                                        </p:tgtEl>
                                        <p:attrNameLst>
                                          <p:attrName>style.visibility</p:attrName>
                                        </p:attrNameLst>
                                      </p:cBhvr>
                                      <p:to>
                                        <p:strVal val="visible"/>
                                      </p:to>
                                    </p:set>
                                  </p:childTnLst>
                                </p:cTn>
                              </p:par>
                            </p:childTnLst>
                          </p:cTn>
                        </p:par>
                        <p:par>
                          <p:cTn id="49" fill="hold">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120"/>
                                        </p:tgtEl>
                                        <p:attrNameLst>
                                          <p:attrName>style.visibility</p:attrName>
                                        </p:attrNameLst>
                                      </p:cBhvr>
                                      <p:to>
                                        <p:strVal val="visible"/>
                                      </p:to>
                                    </p:set>
                                  </p:childTnLst>
                                </p:cTn>
                              </p:par>
                            </p:childTnLst>
                          </p:cTn>
                        </p:par>
                        <p:par>
                          <p:cTn id="52" fill="hold">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123"/>
                                        </p:tgtEl>
                                        <p:attrNameLst>
                                          <p:attrName>style.visibility</p:attrName>
                                        </p:attrNameLst>
                                      </p:cBhvr>
                                      <p:to>
                                        <p:strVal val="visible"/>
                                      </p:to>
                                    </p:set>
                                  </p:childTnLst>
                                </p:cTn>
                              </p:par>
                            </p:childTnLst>
                          </p:cTn>
                        </p:par>
                        <p:par>
                          <p:cTn id="55" fill="hold">
                            <p:stCondLst>
                              <p:cond delay="16000"/>
                            </p:stCondLst>
                            <p:childTnLst>
                              <p:par>
                                <p:cTn id="56" presetID="53" presetClass="entr" presetSubtype="16" repeatCount="3000" fill="hold" grpId="0" nodeType="afterEffect">
                                  <p:stCondLst>
                                    <p:cond delay="1000"/>
                                  </p:stCondLst>
                                  <p:childTnLst>
                                    <p:set>
                                      <p:cBhvr>
                                        <p:cTn id="57" dur="1" fill="hold">
                                          <p:stCondLst>
                                            <p:cond delay="0"/>
                                          </p:stCondLst>
                                        </p:cTn>
                                        <p:tgtEl>
                                          <p:spTgt spid="104"/>
                                        </p:tgtEl>
                                        <p:attrNameLst>
                                          <p:attrName>style.visibility</p:attrName>
                                        </p:attrNameLst>
                                      </p:cBhvr>
                                      <p:to>
                                        <p:strVal val="visible"/>
                                      </p:to>
                                    </p:set>
                                    <p:anim calcmode="lin" valueType="num">
                                      <p:cBhvr>
                                        <p:cTn id="58" dur="5000" fill="hold"/>
                                        <p:tgtEl>
                                          <p:spTgt spid="104"/>
                                        </p:tgtEl>
                                        <p:attrNameLst>
                                          <p:attrName>ppt_w</p:attrName>
                                        </p:attrNameLst>
                                      </p:cBhvr>
                                      <p:tavLst>
                                        <p:tav tm="0">
                                          <p:val>
                                            <p:fltVal val="0"/>
                                          </p:val>
                                        </p:tav>
                                        <p:tav tm="100000">
                                          <p:val>
                                            <p:strVal val="#ppt_w"/>
                                          </p:val>
                                        </p:tav>
                                      </p:tavLst>
                                    </p:anim>
                                    <p:anim calcmode="lin" valueType="num">
                                      <p:cBhvr>
                                        <p:cTn id="59" dur="5000" fill="hold"/>
                                        <p:tgtEl>
                                          <p:spTgt spid="104"/>
                                        </p:tgtEl>
                                        <p:attrNameLst>
                                          <p:attrName>ppt_h</p:attrName>
                                        </p:attrNameLst>
                                      </p:cBhvr>
                                      <p:tavLst>
                                        <p:tav tm="0">
                                          <p:val>
                                            <p:fltVal val="0"/>
                                          </p:val>
                                        </p:tav>
                                        <p:tav tm="100000">
                                          <p:val>
                                            <p:strVal val="#ppt_h"/>
                                          </p:val>
                                        </p:tav>
                                      </p:tavLst>
                                    </p:anim>
                                    <p:animEffect transition="in" filter="fade">
                                      <p:cBhvr>
                                        <p:cTn id="60" dur="5000"/>
                                        <p:tgtEl>
                                          <p:spTgt spid="104"/>
                                        </p:tgtEl>
                                      </p:cBhvr>
                                    </p:animEffect>
                                  </p:childTnLst>
                                </p:cTn>
                              </p:par>
                              <p:par>
                                <p:cTn id="61" presetID="53" presetClass="entr" presetSubtype="16" repeatCount="3000" fill="hold" grpId="0" nodeType="withEffect">
                                  <p:stCondLst>
                                    <p:cond delay="1000"/>
                                  </p:stCondLst>
                                  <p:childTnLst>
                                    <p:set>
                                      <p:cBhvr>
                                        <p:cTn id="62" dur="1" fill="hold">
                                          <p:stCondLst>
                                            <p:cond delay="0"/>
                                          </p:stCondLst>
                                        </p:cTn>
                                        <p:tgtEl>
                                          <p:spTgt spid="124"/>
                                        </p:tgtEl>
                                        <p:attrNameLst>
                                          <p:attrName>style.visibility</p:attrName>
                                        </p:attrNameLst>
                                      </p:cBhvr>
                                      <p:to>
                                        <p:strVal val="visible"/>
                                      </p:to>
                                    </p:set>
                                    <p:anim calcmode="lin" valueType="num">
                                      <p:cBhvr>
                                        <p:cTn id="63" dur="5000" fill="hold"/>
                                        <p:tgtEl>
                                          <p:spTgt spid="124"/>
                                        </p:tgtEl>
                                        <p:attrNameLst>
                                          <p:attrName>ppt_w</p:attrName>
                                        </p:attrNameLst>
                                      </p:cBhvr>
                                      <p:tavLst>
                                        <p:tav tm="0">
                                          <p:val>
                                            <p:fltVal val="0"/>
                                          </p:val>
                                        </p:tav>
                                        <p:tav tm="100000">
                                          <p:val>
                                            <p:strVal val="#ppt_w"/>
                                          </p:val>
                                        </p:tav>
                                      </p:tavLst>
                                    </p:anim>
                                    <p:anim calcmode="lin" valueType="num">
                                      <p:cBhvr>
                                        <p:cTn id="64" dur="5000" fill="hold"/>
                                        <p:tgtEl>
                                          <p:spTgt spid="124"/>
                                        </p:tgtEl>
                                        <p:attrNameLst>
                                          <p:attrName>ppt_h</p:attrName>
                                        </p:attrNameLst>
                                      </p:cBhvr>
                                      <p:tavLst>
                                        <p:tav tm="0">
                                          <p:val>
                                            <p:fltVal val="0"/>
                                          </p:val>
                                        </p:tav>
                                        <p:tav tm="100000">
                                          <p:val>
                                            <p:strVal val="#ppt_h"/>
                                          </p:val>
                                        </p:tav>
                                      </p:tavLst>
                                    </p:anim>
                                    <p:animEffect transition="in" filter="fade">
                                      <p:cBhvr>
                                        <p:cTn id="65" dur="5000"/>
                                        <p:tgtEl>
                                          <p:spTgt spid="124"/>
                                        </p:tgtEl>
                                      </p:cBhvr>
                                    </p:animEffect>
                                  </p:childTnLst>
                                </p:cTn>
                              </p:par>
                            </p:childTnLst>
                          </p:cTn>
                        </p:par>
                        <p:par>
                          <p:cTn id="66" fill="hold">
                            <p:stCondLst>
                              <p:cond delay="32000"/>
                            </p:stCondLst>
                            <p:childTnLst>
                              <p:par>
                                <p:cTn id="67" presetID="2" presetClass="exit" presetSubtype="4" fill="hold" grpId="0" nodeType="afterEffect">
                                  <p:stCondLst>
                                    <p:cond delay="2000"/>
                                  </p:stCondLst>
                                  <p:childTnLst>
                                    <p:anim calcmode="lin" valueType="num">
                                      <p:cBhvr additive="base">
                                        <p:cTn id="68" dur="2000"/>
                                        <p:tgtEl>
                                          <p:spTgt spid="80"/>
                                        </p:tgtEl>
                                        <p:attrNameLst>
                                          <p:attrName>ppt_x</p:attrName>
                                        </p:attrNameLst>
                                      </p:cBhvr>
                                      <p:tavLst>
                                        <p:tav tm="0">
                                          <p:val>
                                            <p:strVal val="ppt_x"/>
                                          </p:val>
                                        </p:tav>
                                        <p:tav tm="100000">
                                          <p:val>
                                            <p:strVal val="ppt_x"/>
                                          </p:val>
                                        </p:tav>
                                      </p:tavLst>
                                    </p:anim>
                                    <p:anim calcmode="lin" valueType="num">
                                      <p:cBhvr additive="base">
                                        <p:cTn id="69" dur="2000"/>
                                        <p:tgtEl>
                                          <p:spTgt spid="80"/>
                                        </p:tgtEl>
                                        <p:attrNameLst>
                                          <p:attrName>ppt_y</p:attrName>
                                        </p:attrNameLst>
                                      </p:cBhvr>
                                      <p:tavLst>
                                        <p:tav tm="0">
                                          <p:val>
                                            <p:strVal val="ppt_y"/>
                                          </p:val>
                                        </p:tav>
                                        <p:tav tm="100000">
                                          <p:val>
                                            <p:strVal val="1+ppt_h/2"/>
                                          </p:val>
                                        </p:tav>
                                      </p:tavLst>
                                    </p:anim>
                                    <p:set>
                                      <p:cBhvr>
                                        <p:cTn id="70" dur="1" fill="hold">
                                          <p:stCondLst>
                                            <p:cond delay="1999"/>
                                          </p:stCondLst>
                                        </p:cTn>
                                        <p:tgtEl>
                                          <p:spTgt spid="80"/>
                                        </p:tgtEl>
                                        <p:attrNameLst>
                                          <p:attrName>style.visibility</p:attrName>
                                        </p:attrNameLst>
                                      </p:cBhvr>
                                      <p:to>
                                        <p:strVal val="hidden"/>
                                      </p:to>
                                    </p:set>
                                  </p:childTnLst>
                                </p:cTn>
                              </p:par>
                            </p:childTnLst>
                          </p:cTn>
                        </p:par>
                        <p:par>
                          <p:cTn id="71" fill="hold">
                            <p:stCondLst>
                              <p:cond delay="36000"/>
                            </p:stCondLst>
                            <p:childTnLst>
                              <p:par>
                                <p:cTn id="72" presetID="2" presetClass="entr" presetSubtype="4" fill="hold" grpId="0" nodeType="afterEffect">
                                  <p:stCondLst>
                                    <p:cond delay="500"/>
                                  </p:stCondLst>
                                  <p:childTnLst>
                                    <p:set>
                                      <p:cBhvr>
                                        <p:cTn id="73" dur="1" fill="hold">
                                          <p:stCondLst>
                                            <p:cond delay="0"/>
                                          </p:stCondLst>
                                        </p:cTn>
                                        <p:tgtEl>
                                          <p:spTgt spid="81"/>
                                        </p:tgtEl>
                                        <p:attrNameLst>
                                          <p:attrName>style.visibility</p:attrName>
                                        </p:attrNameLst>
                                      </p:cBhvr>
                                      <p:to>
                                        <p:strVal val="visible"/>
                                      </p:to>
                                    </p:set>
                                    <p:anim calcmode="lin" valueType="num">
                                      <p:cBhvr additive="base">
                                        <p:cTn id="74" dur="2000" fill="hold"/>
                                        <p:tgtEl>
                                          <p:spTgt spid="81"/>
                                        </p:tgtEl>
                                        <p:attrNameLst>
                                          <p:attrName>ppt_x</p:attrName>
                                        </p:attrNameLst>
                                      </p:cBhvr>
                                      <p:tavLst>
                                        <p:tav tm="0">
                                          <p:val>
                                            <p:strVal val="#ppt_x"/>
                                          </p:val>
                                        </p:tav>
                                        <p:tav tm="100000">
                                          <p:val>
                                            <p:strVal val="#ppt_x"/>
                                          </p:val>
                                        </p:tav>
                                      </p:tavLst>
                                    </p:anim>
                                    <p:anim calcmode="lin" valueType="num">
                                      <p:cBhvr additive="base">
                                        <p:cTn id="75" dur="20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4" grpId="0" animBg="1"/>
      <p:bldP spid="113" grpId="0" animBg="1"/>
      <p:bldP spid="117" grpId="0" animBg="1"/>
      <p:bldP spid="118" grpId="0" animBg="1"/>
      <p:bldP spid="119" grpId="0" animBg="1"/>
      <p:bldP spid="120" grpId="0" animBg="1"/>
      <p:bldP spid="121" grpId="0" animBg="1"/>
      <p:bldP spid="122" grpId="0" animBg="1"/>
      <p:bldP spid="123" grpId="0" animBg="1"/>
      <p:bldP spid="124" grpId="0" animBg="1"/>
      <p:bldP spid="80" grpId="0"/>
      <p:bldP spid="8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2514600" y="38862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 name="Obdĺžnik 11"/>
          <p:cNvSpPr/>
          <p:nvPr/>
        </p:nvSpPr>
        <p:spPr>
          <a:xfrm>
            <a:off x="4648200" y="28956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 name="Obdĺžnik 15"/>
          <p:cNvSpPr/>
          <p:nvPr/>
        </p:nvSpPr>
        <p:spPr>
          <a:xfrm>
            <a:off x="2514600" y="18288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6" name="plant"/>
          <p:cNvSpPr>
            <a:spLocks noEditPoints="1" noChangeArrowheads="1"/>
          </p:cNvSpPr>
          <p:nvPr/>
        </p:nvSpPr>
        <p:spPr bwMode="auto">
          <a:xfrm>
            <a:off x="4114800" y="5105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1027" name="Cloud"/>
          <p:cNvSpPr>
            <a:spLocks noChangeAspect="1" noEditPoints="1" noChangeArrowheads="1"/>
          </p:cNvSpPr>
          <p:nvPr/>
        </p:nvSpPr>
        <p:spPr bwMode="auto">
          <a:xfrm>
            <a:off x="4495800" y="-587243"/>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1" name="Cloud"/>
          <p:cNvSpPr>
            <a:spLocks noChangeAspect="1" noEditPoints="1" noChangeArrowheads="1"/>
          </p:cNvSpPr>
          <p:nvPr/>
        </p:nvSpPr>
        <p:spPr bwMode="auto">
          <a:xfrm>
            <a:off x="3200400" y="-6858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2" name="Cloud"/>
          <p:cNvSpPr>
            <a:spLocks noChangeAspect="1" noEditPoints="1" noChangeArrowheads="1"/>
          </p:cNvSpPr>
          <p:nvPr/>
        </p:nvSpPr>
        <p:spPr bwMode="auto">
          <a:xfrm>
            <a:off x="-457200" y="59436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4" name="Cloud"/>
          <p:cNvSpPr>
            <a:spLocks noChangeAspect="1" noEditPoints="1" noChangeArrowheads="1"/>
          </p:cNvSpPr>
          <p:nvPr/>
        </p:nvSpPr>
        <p:spPr bwMode="auto">
          <a:xfrm>
            <a:off x="1905000" y="-4572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5" name="Cloud"/>
          <p:cNvSpPr>
            <a:spLocks noChangeAspect="1" noEditPoints="1" noChangeArrowheads="1"/>
          </p:cNvSpPr>
          <p:nvPr/>
        </p:nvSpPr>
        <p:spPr bwMode="auto">
          <a:xfrm rot="2735142">
            <a:off x="7245137" y="-362603"/>
            <a:ext cx="2534194" cy="18462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6" name="Cloud"/>
          <p:cNvSpPr>
            <a:spLocks noChangeAspect="1" noEditPoints="1" noChangeArrowheads="1"/>
          </p:cNvSpPr>
          <p:nvPr/>
        </p:nvSpPr>
        <p:spPr bwMode="auto">
          <a:xfrm>
            <a:off x="-381000" y="56388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7" name="plant"/>
          <p:cNvSpPr>
            <a:spLocks noEditPoints="1" noChangeArrowheads="1"/>
          </p:cNvSpPr>
          <p:nvPr/>
        </p:nvSpPr>
        <p:spPr bwMode="auto">
          <a:xfrm>
            <a:off x="3657600" y="4648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8" name="plant"/>
          <p:cNvSpPr>
            <a:spLocks noEditPoints="1" noChangeArrowheads="1"/>
          </p:cNvSpPr>
          <p:nvPr/>
        </p:nvSpPr>
        <p:spPr bwMode="auto">
          <a:xfrm>
            <a:off x="990600" y="914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9" name="plant"/>
          <p:cNvSpPr>
            <a:spLocks noEditPoints="1" noChangeArrowheads="1"/>
          </p:cNvSpPr>
          <p:nvPr/>
        </p:nvSpPr>
        <p:spPr bwMode="auto">
          <a:xfrm>
            <a:off x="3962400" y="2362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0" name="Cloud"/>
          <p:cNvSpPr>
            <a:spLocks noChangeAspect="1" noEditPoints="1" noChangeArrowheads="1"/>
          </p:cNvSpPr>
          <p:nvPr/>
        </p:nvSpPr>
        <p:spPr bwMode="auto">
          <a:xfrm>
            <a:off x="838200" y="6248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1" name="Cloud"/>
          <p:cNvSpPr>
            <a:spLocks noChangeAspect="1" noEditPoints="1" noChangeArrowheads="1"/>
          </p:cNvSpPr>
          <p:nvPr/>
        </p:nvSpPr>
        <p:spPr bwMode="auto">
          <a:xfrm rot="4205860">
            <a:off x="-402388" y="2876225"/>
            <a:ext cx="1451546" cy="9727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2" name="Cloud"/>
          <p:cNvSpPr>
            <a:spLocks noChangeAspect="1" noEditPoints="1" noChangeArrowheads="1"/>
          </p:cNvSpPr>
          <p:nvPr/>
        </p:nvSpPr>
        <p:spPr bwMode="auto">
          <a:xfrm>
            <a:off x="-381000" y="-152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3" name="Cloud"/>
          <p:cNvSpPr>
            <a:spLocks noChangeAspect="1" noEditPoints="1" noChangeArrowheads="1"/>
          </p:cNvSpPr>
          <p:nvPr/>
        </p:nvSpPr>
        <p:spPr bwMode="auto">
          <a:xfrm rot="7836363">
            <a:off x="6361877" y="4519547"/>
            <a:ext cx="4581528" cy="24059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3" name="Cloud"/>
          <p:cNvSpPr>
            <a:spLocks noChangeAspect="1" noEditPoints="1" noChangeArrowheads="1"/>
          </p:cNvSpPr>
          <p:nvPr/>
        </p:nvSpPr>
        <p:spPr bwMode="auto">
          <a:xfrm>
            <a:off x="5029200" y="6092032"/>
            <a:ext cx="1905000" cy="7659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4" name="plant"/>
          <p:cNvSpPr>
            <a:spLocks noEditPoints="1" noChangeArrowheads="1"/>
          </p:cNvSpPr>
          <p:nvPr/>
        </p:nvSpPr>
        <p:spPr bwMode="auto">
          <a:xfrm>
            <a:off x="6934200" y="2362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5" name="plant"/>
          <p:cNvSpPr>
            <a:spLocks noEditPoints="1" noChangeArrowheads="1"/>
          </p:cNvSpPr>
          <p:nvPr/>
        </p:nvSpPr>
        <p:spPr bwMode="auto">
          <a:xfrm>
            <a:off x="7391400" y="22098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6" name="plant"/>
          <p:cNvSpPr>
            <a:spLocks noEditPoints="1" noChangeArrowheads="1"/>
          </p:cNvSpPr>
          <p:nvPr/>
        </p:nvSpPr>
        <p:spPr bwMode="auto">
          <a:xfrm>
            <a:off x="7696200" y="25146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grpSp>
        <p:nvGrpSpPr>
          <p:cNvPr id="47" name="Skupina 46"/>
          <p:cNvGrpSpPr/>
          <p:nvPr/>
        </p:nvGrpSpPr>
        <p:grpSpPr>
          <a:xfrm>
            <a:off x="5638800" y="2209800"/>
            <a:ext cx="2514600" cy="2362200"/>
            <a:chOff x="5638800" y="2209800"/>
            <a:chExt cx="1524000" cy="2362200"/>
          </a:xfrm>
        </p:grpSpPr>
        <p:cxnSp>
          <p:nvCxnSpPr>
            <p:cNvPr id="39" name="Rovná spojnica 38"/>
            <p:cNvCxnSpPr>
              <a:endCxn id="44"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 name="Rovná spojnica 39"/>
            <p:cNvCxnSpPr>
              <a:endCxn id="44"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4" name="Oblúk 43"/>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48" name="Skupina 47"/>
          <p:cNvGrpSpPr/>
          <p:nvPr/>
        </p:nvGrpSpPr>
        <p:grpSpPr>
          <a:xfrm>
            <a:off x="3429000" y="1143000"/>
            <a:ext cx="2514600" cy="2362200"/>
            <a:chOff x="5638800" y="2209800"/>
            <a:chExt cx="1524000" cy="2362200"/>
          </a:xfrm>
        </p:grpSpPr>
        <p:cxnSp>
          <p:nvCxnSpPr>
            <p:cNvPr id="49" name="Rovná spojnica 48"/>
            <p:cNvCxnSpPr>
              <a:endCxn id="5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0" name="Rovná spojnica 49"/>
            <p:cNvCxnSpPr>
              <a:endCxn id="5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Oblúk 5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52" name="Skupina 51"/>
          <p:cNvGrpSpPr/>
          <p:nvPr/>
        </p:nvGrpSpPr>
        <p:grpSpPr>
          <a:xfrm>
            <a:off x="3505200" y="3200400"/>
            <a:ext cx="2514600" cy="2362200"/>
            <a:chOff x="5638800" y="2209800"/>
            <a:chExt cx="1524000" cy="2362200"/>
          </a:xfrm>
        </p:grpSpPr>
        <p:cxnSp>
          <p:nvCxnSpPr>
            <p:cNvPr id="53" name="Rovná spojnica 52"/>
            <p:cNvCxnSpPr>
              <a:endCxn id="5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4" name="Rovná spojnica 53"/>
            <p:cNvCxnSpPr>
              <a:endCxn id="5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5" name="Oblúk 5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56" name="Skupina 55"/>
          <p:cNvGrpSpPr/>
          <p:nvPr/>
        </p:nvGrpSpPr>
        <p:grpSpPr>
          <a:xfrm rot="16200000">
            <a:off x="1828800" y="-457200"/>
            <a:ext cx="2514600" cy="2362200"/>
            <a:chOff x="5638800" y="2209800"/>
            <a:chExt cx="1524000" cy="2362200"/>
          </a:xfrm>
        </p:grpSpPr>
        <p:cxnSp>
          <p:nvCxnSpPr>
            <p:cNvPr id="57" name="Rovná spojnica 56"/>
            <p:cNvCxnSpPr>
              <a:endCxn id="5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8" name="Rovná spojnica 57"/>
            <p:cNvCxnSpPr>
              <a:endCxn id="5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9" name="Oblúk 5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60" name="Skupina 59"/>
          <p:cNvGrpSpPr/>
          <p:nvPr/>
        </p:nvGrpSpPr>
        <p:grpSpPr>
          <a:xfrm rot="16200000">
            <a:off x="1828800" y="1524000"/>
            <a:ext cx="2514600" cy="2362200"/>
            <a:chOff x="5638800" y="2209800"/>
            <a:chExt cx="1524000" cy="2362200"/>
          </a:xfrm>
        </p:grpSpPr>
        <p:cxnSp>
          <p:nvCxnSpPr>
            <p:cNvPr id="61" name="Rovná spojnica 60"/>
            <p:cNvCxnSpPr>
              <a:endCxn id="63"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2" name="Rovná spojnica 61"/>
            <p:cNvCxnSpPr>
              <a:endCxn id="63"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3" name="Oblúk 62"/>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64" name="Skupina 63"/>
          <p:cNvGrpSpPr/>
          <p:nvPr/>
        </p:nvGrpSpPr>
        <p:grpSpPr>
          <a:xfrm rot="16200000">
            <a:off x="3962400" y="609600"/>
            <a:ext cx="2514600" cy="2362200"/>
            <a:chOff x="5638800" y="2209800"/>
            <a:chExt cx="1524000" cy="2362200"/>
          </a:xfrm>
        </p:grpSpPr>
        <p:cxnSp>
          <p:nvCxnSpPr>
            <p:cNvPr id="65" name="Rovná spojnica 64"/>
            <p:cNvCxnSpPr>
              <a:endCxn id="6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6" name="Rovná spojnica 65"/>
            <p:cNvCxnSpPr>
              <a:endCxn id="6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7" name="Oblúk 6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68" name="Skupina 67"/>
          <p:cNvGrpSpPr/>
          <p:nvPr/>
        </p:nvGrpSpPr>
        <p:grpSpPr>
          <a:xfrm rot="5400000">
            <a:off x="3886200" y="3733800"/>
            <a:ext cx="2514600" cy="2362200"/>
            <a:chOff x="5638800" y="2209800"/>
            <a:chExt cx="1524000" cy="2362200"/>
          </a:xfrm>
        </p:grpSpPr>
        <p:cxnSp>
          <p:nvCxnSpPr>
            <p:cNvPr id="69" name="Rovná spojnica 68"/>
            <p:cNvCxnSpPr>
              <a:endCxn id="7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0" name="Rovná spojnica 69"/>
            <p:cNvCxnSpPr>
              <a:endCxn id="7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1" name="Oblúk 7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72" name="Skupina 71"/>
          <p:cNvGrpSpPr/>
          <p:nvPr/>
        </p:nvGrpSpPr>
        <p:grpSpPr>
          <a:xfrm rot="5400000">
            <a:off x="1752600" y="4724400"/>
            <a:ext cx="2514600" cy="2362200"/>
            <a:chOff x="5638800" y="2209800"/>
            <a:chExt cx="1524000" cy="2362200"/>
          </a:xfrm>
        </p:grpSpPr>
        <p:cxnSp>
          <p:nvCxnSpPr>
            <p:cNvPr id="73" name="Rovná spojnica 72"/>
            <p:cNvCxnSpPr>
              <a:endCxn id="7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4" name="Rovná spojnica 73"/>
            <p:cNvCxnSpPr>
              <a:endCxn id="7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5" name="Oblúk 7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76" name="Skupina 75"/>
          <p:cNvGrpSpPr/>
          <p:nvPr/>
        </p:nvGrpSpPr>
        <p:grpSpPr>
          <a:xfrm rot="10800000">
            <a:off x="228600" y="3124200"/>
            <a:ext cx="2514600" cy="2362200"/>
            <a:chOff x="5638800" y="2209800"/>
            <a:chExt cx="1524000" cy="2362200"/>
          </a:xfrm>
        </p:grpSpPr>
        <p:cxnSp>
          <p:nvCxnSpPr>
            <p:cNvPr id="77" name="Rovná spojnica 76"/>
            <p:cNvCxnSpPr>
              <a:endCxn id="7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8" name="Rovná spojnica 77"/>
            <p:cNvCxnSpPr>
              <a:endCxn id="7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9" name="Oblúk 7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84" name="Skupina 83"/>
          <p:cNvGrpSpPr/>
          <p:nvPr/>
        </p:nvGrpSpPr>
        <p:grpSpPr>
          <a:xfrm rot="10800000">
            <a:off x="152400" y="1066800"/>
            <a:ext cx="2514600" cy="2362200"/>
            <a:chOff x="5638800" y="2209800"/>
            <a:chExt cx="1524000" cy="2362200"/>
          </a:xfrm>
        </p:grpSpPr>
        <p:cxnSp>
          <p:nvCxnSpPr>
            <p:cNvPr id="85" name="Rovná spojnica 84"/>
            <p:cNvCxnSpPr>
              <a:endCxn id="8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6" name="Rovná spojnica 85"/>
            <p:cNvCxnSpPr>
              <a:endCxn id="8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87" name="Oblúk 8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88" name="Skupina 87"/>
          <p:cNvGrpSpPr/>
          <p:nvPr/>
        </p:nvGrpSpPr>
        <p:grpSpPr>
          <a:xfrm rot="10800000">
            <a:off x="2362200" y="2133600"/>
            <a:ext cx="2514600" cy="2362200"/>
            <a:chOff x="5638800" y="2209800"/>
            <a:chExt cx="1524000" cy="2362200"/>
          </a:xfrm>
        </p:grpSpPr>
        <p:cxnSp>
          <p:nvCxnSpPr>
            <p:cNvPr id="89" name="Rovná spojnica 88"/>
            <p:cNvCxnSpPr>
              <a:endCxn id="9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0" name="Rovná spojnica 89"/>
            <p:cNvCxnSpPr>
              <a:endCxn id="9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1" name="Oblúk 9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92" name="Skupina 91"/>
          <p:cNvGrpSpPr/>
          <p:nvPr/>
        </p:nvGrpSpPr>
        <p:grpSpPr>
          <a:xfrm rot="5400000">
            <a:off x="1752600" y="2743200"/>
            <a:ext cx="2514600" cy="2362200"/>
            <a:chOff x="5638800" y="2209800"/>
            <a:chExt cx="1524000" cy="2362200"/>
          </a:xfrm>
        </p:grpSpPr>
        <p:cxnSp>
          <p:nvCxnSpPr>
            <p:cNvPr id="93" name="Rovná spojnica 92"/>
            <p:cNvCxnSpPr>
              <a:endCxn id="9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4" name="Rovná spojnica 93"/>
            <p:cNvCxnSpPr>
              <a:endCxn id="9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5" name="Oblúk 9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sp>
        <p:nvSpPr>
          <p:cNvPr id="96" name="Ovál 95"/>
          <p:cNvSpPr/>
          <p:nvPr/>
        </p:nvSpPr>
        <p:spPr>
          <a:xfrm>
            <a:off x="4953000" y="32004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3</a:t>
            </a:r>
            <a:endParaRPr lang="sk-SK" dirty="0">
              <a:solidFill>
                <a:schemeClr val="tx1"/>
              </a:solidFill>
            </a:endParaRPr>
          </a:p>
        </p:txBody>
      </p:sp>
      <p:sp>
        <p:nvSpPr>
          <p:cNvPr id="97" name="Ovál 96"/>
          <p:cNvSpPr/>
          <p:nvPr/>
        </p:nvSpPr>
        <p:spPr>
          <a:xfrm>
            <a:off x="2895600" y="41148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1</a:t>
            </a:r>
            <a:endParaRPr lang="sk-SK" dirty="0">
              <a:solidFill>
                <a:schemeClr val="tx1"/>
              </a:solidFill>
            </a:endParaRPr>
          </a:p>
        </p:txBody>
      </p:sp>
      <p:sp>
        <p:nvSpPr>
          <p:cNvPr id="98" name="Ovál 97"/>
          <p:cNvSpPr/>
          <p:nvPr/>
        </p:nvSpPr>
        <p:spPr>
          <a:xfrm>
            <a:off x="2819400" y="21336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2</a:t>
            </a:r>
            <a:endParaRPr lang="sk-SK" dirty="0">
              <a:solidFill>
                <a:schemeClr val="tx1"/>
              </a:solidFill>
            </a:endParaRPr>
          </a:p>
        </p:txBody>
      </p:sp>
      <p:sp>
        <p:nvSpPr>
          <p:cNvPr id="80" name="Ovál 79"/>
          <p:cNvSpPr/>
          <p:nvPr/>
        </p:nvSpPr>
        <p:spPr>
          <a:xfrm>
            <a:off x="1752600" y="2667000"/>
            <a:ext cx="2667000" cy="12954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1" name="Ovál 80"/>
          <p:cNvSpPr/>
          <p:nvPr/>
        </p:nvSpPr>
        <p:spPr>
          <a:xfrm>
            <a:off x="3657600" y="3733800"/>
            <a:ext cx="2667000" cy="20574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2" name="Ovál 81"/>
          <p:cNvSpPr/>
          <p:nvPr/>
        </p:nvSpPr>
        <p:spPr>
          <a:xfrm>
            <a:off x="3581400" y="1066800"/>
            <a:ext cx="2667000" cy="19050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3" name="Ovál 82"/>
          <p:cNvSpPr/>
          <p:nvPr/>
        </p:nvSpPr>
        <p:spPr>
          <a:xfrm rot="1684349">
            <a:off x="3557143" y="2589218"/>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9" name="Ovál 98"/>
          <p:cNvSpPr/>
          <p:nvPr/>
        </p:nvSpPr>
        <p:spPr>
          <a:xfrm rot="19657013">
            <a:off x="3619757" y="3621937"/>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0" name="Ovál 99"/>
          <p:cNvSpPr/>
          <p:nvPr/>
        </p:nvSpPr>
        <p:spPr>
          <a:xfrm>
            <a:off x="738094" y="2809548"/>
            <a:ext cx="1143000" cy="924252"/>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1" name="Ovál 100"/>
          <p:cNvSpPr/>
          <p:nvPr/>
        </p:nvSpPr>
        <p:spPr>
          <a:xfrm rot="16200000">
            <a:off x="1781735" y="4067735"/>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 name="Ovál 101"/>
          <p:cNvSpPr/>
          <p:nvPr/>
        </p:nvSpPr>
        <p:spPr>
          <a:xfrm rot="5400000">
            <a:off x="1781735" y="2162735"/>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4" name="Šípka vpravo so zárezom 103"/>
          <p:cNvSpPr/>
          <p:nvPr/>
        </p:nvSpPr>
        <p:spPr>
          <a:xfrm rot="10800000">
            <a:off x="7239000" y="3124200"/>
            <a:ext cx="838200"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5" name="Šípka vpravo so zárezom 104"/>
          <p:cNvSpPr/>
          <p:nvPr/>
        </p:nvSpPr>
        <p:spPr>
          <a:xfrm rot="5400000">
            <a:off x="2705100" y="495300"/>
            <a:ext cx="838200"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6" name="Šípka vpravo so zárezom 105"/>
          <p:cNvSpPr/>
          <p:nvPr/>
        </p:nvSpPr>
        <p:spPr>
          <a:xfrm rot="16200000">
            <a:off x="2705100" y="5600700"/>
            <a:ext cx="838200"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7" name="Ovál 106"/>
          <p:cNvSpPr/>
          <p:nvPr/>
        </p:nvSpPr>
        <p:spPr>
          <a:xfrm rot="16200000">
            <a:off x="7057465" y="5477435"/>
            <a:ext cx="533400"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9" name="Šípka vpravo so zárezom 108"/>
          <p:cNvSpPr/>
          <p:nvPr/>
        </p:nvSpPr>
        <p:spPr>
          <a:xfrm rot="16200000">
            <a:off x="7038340" y="6096001"/>
            <a:ext cx="533400" cy="2286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111" name="Rovná spojnica 110"/>
          <p:cNvCxnSpPr/>
          <p:nvPr/>
        </p:nvCxnSpPr>
        <p:spPr>
          <a:xfrm rot="5400000" flipH="1" flipV="1">
            <a:off x="7087076" y="5180806"/>
            <a:ext cx="457200" cy="1588"/>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14" name="BlokTextu 113"/>
          <p:cNvSpPr txBox="1"/>
          <p:nvPr/>
        </p:nvSpPr>
        <p:spPr>
          <a:xfrm>
            <a:off x="7315200" y="4876800"/>
            <a:ext cx="1681294" cy="646331"/>
          </a:xfrm>
          <a:prstGeom prst="rect">
            <a:avLst/>
          </a:prstGeom>
          <a:noFill/>
        </p:spPr>
        <p:txBody>
          <a:bodyPr wrap="none" rtlCol="0">
            <a:spAutoFit/>
          </a:bodyPr>
          <a:lstStyle/>
          <a:p>
            <a:r>
              <a:rPr lang="sk-SK" dirty="0" smtClean="0"/>
              <a:t>Priamy palebný </a:t>
            </a:r>
          </a:p>
          <a:p>
            <a:r>
              <a:rPr lang="sk-SK" dirty="0" smtClean="0"/>
              <a:t>sektor</a:t>
            </a:r>
            <a:endParaRPr lang="sk-SK" dirty="0"/>
          </a:p>
        </p:txBody>
      </p:sp>
      <p:sp>
        <p:nvSpPr>
          <p:cNvPr id="115" name="BlokTextu 114"/>
          <p:cNvSpPr txBox="1"/>
          <p:nvPr/>
        </p:nvSpPr>
        <p:spPr>
          <a:xfrm>
            <a:off x="7321345" y="5463540"/>
            <a:ext cx="1583895" cy="369332"/>
          </a:xfrm>
          <a:prstGeom prst="rect">
            <a:avLst/>
          </a:prstGeom>
          <a:noFill/>
        </p:spPr>
        <p:txBody>
          <a:bodyPr wrap="none" rtlCol="0">
            <a:spAutoFit/>
          </a:bodyPr>
          <a:lstStyle/>
          <a:p>
            <a:r>
              <a:rPr lang="sk-SK" dirty="0" smtClean="0"/>
              <a:t>Smrtiaci sektor</a:t>
            </a:r>
            <a:endParaRPr lang="sk-SK" dirty="0"/>
          </a:p>
        </p:txBody>
      </p:sp>
      <p:sp>
        <p:nvSpPr>
          <p:cNvPr id="116" name="BlokTextu 115"/>
          <p:cNvSpPr txBox="1"/>
          <p:nvPr/>
        </p:nvSpPr>
        <p:spPr>
          <a:xfrm>
            <a:off x="7376160" y="5867400"/>
            <a:ext cx="1143262" cy="923330"/>
          </a:xfrm>
          <a:prstGeom prst="rect">
            <a:avLst/>
          </a:prstGeom>
          <a:noFill/>
        </p:spPr>
        <p:txBody>
          <a:bodyPr wrap="none" rtlCol="0">
            <a:spAutoFit/>
          </a:bodyPr>
          <a:lstStyle/>
          <a:p>
            <a:r>
              <a:rPr lang="sk-SK" dirty="0" smtClean="0"/>
              <a:t>Najmenej </a:t>
            </a:r>
          </a:p>
          <a:p>
            <a:r>
              <a:rPr lang="sk-SK" dirty="0" smtClean="0"/>
              <a:t>ohrozený </a:t>
            </a:r>
          </a:p>
          <a:p>
            <a:r>
              <a:rPr lang="sk-SK" dirty="0" smtClean="0"/>
              <a:t>smer</a:t>
            </a:r>
            <a:endParaRPr lang="sk-SK" dirty="0"/>
          </a:p>
        </p:txBody>
      </p:sp>
      <p:sp>
        <p:nvSpPr>
          <p:cNvPr id="103" name="Ovál 102"/>
          <p:cNvSpPr/>
          <p:nvPr/>
        </p:nvSpPr>
        <p:spPr>
          <a:xfrm rot="19067162">
            <a:off x="1317793" y="5094953"/>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8" name="Ovál 107"/>
          <p:cNvSpPr/>
          <p:nvPr/>
        </p:nvSpPr>
        <p:spPr>
          <a:xfrm rot="18728104">
            <a:off x="3337093" y="941722"/>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0" name="Ovál 109"/>
          <p:cNvSpPr/>
          <p:nvPr/>
        </p:nvSpPr>
        <p:spPr>
          <a:xfrm rot="19067162">
            <a:off x="5504202" y="2199353"/>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2" name="Ovál 111"/>
          <p:cNvSpPr/>
          <p:nvPr/>
        </p:nvSpPr>
        <p:spPr>
          <a:xfrm rot="3593572">
            <a:off x="3220496" y="5264076"/>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7" name="Ovál 116"/>
          <p:cNvSpPr/>
          <p:nvPr/>
        </p:nvSpPr>
        <p:spPr>
          <a:xfrm rot="3189979">
            <a:off x="1355338" y="1048529"/>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8" name="Ovál 117"/>
          <p:cNvSpPr/>
          <p:nvPr/>
        </p:nvSpPr>
        <p:spPr>
          <a:xfrm rot="2963811">
            <a:off x="5448859" y="4136641"/>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3" name="BlokTextu 112"/>
          <p:cNvSpPr txBox="1"/>
          <p:nvPr/>
        </p:nvSpPr>
        <p:spPr>
          <a:xfrm>
            <a:off x="6786578" y="142852"/>
            <a:ext cx="2115387" cy="369332"/>
          </a:xfrm>
          <a:prstGeom prst="rect">
            <a:avLst/>
          </a:prstGeom>
          <a:noFill/>
        </p:spPr>
        <p:txBody>
          <a:bodyPr wrap="none" rtlCol="0">
            <a:spAutoFit/>
          </a:bodyPr>
          <a:lstStyle/>
          <a:p>
            <a:r>
              <a:rPr lang="sk-SK" dirty="0" smtClean="0">
                <a:solidFill>
                  <a:srgbClr val="FF0000"/>
                </a:solidFill>
              </a:rPr>
              <a:t>Kliknite pre začiatok.</a:t>
            </a:r>
            <a:endParaRPr lang="sk-SK" dirty="0">
              <a:solidFill>
                <a:srgbClr val="FF0000"/>
              </a:solidFill>
            </a:endParaRPr>
          </a:p>
        </p:txBody>
      </p:sp>
      <p:sp>
        <p:nvSpPr>
          <p:cNvPr id="119" name="BlokTextu 118"/>
          <p:cNvSpPr txBox="1"/>
          <p:nvPr/>
        </p:nvSpPr>
        <p:spPr>
          <a:xfrm>
            <a:off x="6592276" y="428604"/>
            <a:ext cx="2551724" cy="369332"/>
          </a:xfrm>
          <a:prstGeom prst="rect">
            <a:avLst/>
          </a:prstGeom>
          <a:noFill/>
        </p:spPr>
        <p:txBody>
          <a:bodyPr wrap="none" rtlCol="0">
            <a:spAutoFit/>
          </a:bodyPr>
          <a:lstStyle/>
          <a:p>
            <a:r>
              <a:rPr lang="sk-SK" dirty="0" smtClean="0">
                <a:solidFill>
                  <a:srgbClr val="FF0000"/>
                </a:solidFill>
              </a:rPr>
              <a:t>Kliknite pre pokračovanie</a:t>
            </a:r>
            <a:endParaRPr lang="sk-SK"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7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6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52"/>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92"/>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56"/>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84"/>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100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nodeType="afterEffect">
                                  <p:stCondLst>
                                    <p:cond delay="1000"/>
                                  </p:stCondLst>
                                  <p:childTnLst>
                                    <p:set>
                                      <p:cBhvr>
                                        <p:cTn id="30" dur="1" fill="hold">
                                          <p:stCondLst>
                                            <p:cond delay="0"/>
                                          </p:stCondLst>
                                        </p:cTn>
                                        <p:tgtEl>
                                          <p:spTgt spid="48"/>
                                        </p:tgtEl>
                                        <p:attrNameLst>
                                          <p:attrName>style.visibility</p:attrName>
                                        </p:attrNameLst>
                                      </p:cBhvr>
                                      <p:to>
                                        <p:strVal val="visible"/>
                                      </p:to>
                                    </p:set>
                                  </p:childTnLst>
                                </p:cTn>
                              </p:par>
                            </p:childTnLst>
                          </p:cTn>
                        </p:par>
                        <p:par>
                          <p:cTn id="31" fill="hold">
                            <p:stCondLst>
                              <p:cond delay="8000"/>
                            </p:stCondLst>
                            <p:childTnLst>
                              <p:par>
                                <p:cTn id="32" presetID="1" presetClass="entr" presetSubtype="0" fill="hold" nodeType="afterEffect">
                                  <p:stCondLst>
                                    <p:cond delay="1000"/>
                                  </p:stCondLst>
                                  <p:childTnLst>
                                    <p:set>
                                      <p:cBhvr>
                                        <p:cTn id="33" dur="1" fill="hold">
                                          <p:stCondLst>
                                            <p:cond delay="0"/>
                                          </p:stCondLst>
                                        </p:cTn>
                                        <p:tgtEl>
                                          <p:spTgt spid="68"/>
                                        </p:tgtEl>
                                        <p:attrNameLst>
                                          <p:attrName>style.visibility</p:attrName>
                                        </p:attrNameLst>
                                      </p:cBhvr>
                                      <p:to>
                                        <p:strVal val="visible"/>
                                      </p:to>
                                    </p:set>
                                  </p:childTnLst>
                                </p:cTn>
                              </p:par>
                            </p:childTnLst>
                          </p:cTn>
                        </p:par>
                        <p:par>
                          <p:cTn id="34" fill="hold">
                            <p:stCondLst>
                              <p:cond delay="9000"/>
                            </p:stCondLst>
                            <p:childTnLst>
                              <p:par>
                                <p:cTn id="35" presetID="1" presetClass="entr" presetSubtype="0" fill="hold" nodeType="afterEffect">
                                  <p:stCondLst>
                                    <p:cond delay="1000"/>
                                  </p:stCondLst>
                                  <p:childTnLst>
                                    <p:set>
                                      <p:cBhvr>
                                        <p:cTn id="36" dur="1" fill="hold">
                                          <p:stCondLst>
                                            <p:cond delay="0"/>
                                          </p:stCondLst>
                                        </p:cTn>
                                        <p:tgtEl>
                                          <p:spTgt spid="88"/>
                                        </p:tgtEl>
                                        <p:attrNameLst>
                                          <p:attrName>style.visibility</p:attrName>
                                        </p:attrNameLst>
                                      </p:cBhvr>
                                      <p:to>
                                        <p:strVal val="visible"/>
                                      </p:to>
                                    </p:set>
                                  </p:childTnLst>
                                </p:cTn>
                              </p:par>
                            </p:childTnLst>
                          </p:cTn>
                        </p:par>
                        <p:par>
                          <p:cTn id="37" fill="hold">
                            <p:stCondLst>
                              <p:cond delay="10000"/>
                            </p:stCondLst>
                            <p:childTnLst>
                              <p:par>
                                <p:cTn id="38" presetID="1" presetClass="entr" presetSubtype="0" fill="hold" nodeType="afterEffect">
                                  <p:stCondLst>
                                    <p:cond delay="1000"/>
                                  </p:stCondLst>
                                  <p:childTnLst>
                                    <p:set>
                                      <p:cBhvr>
                                        <p:cTn id="39" dur="1" fill="hold">
                                          <p:stCondLst>
                                            <p:cond delay="0"/>
                                          </p:stCondLst>
                                        </p:cTn>
                                        <p:tgtEl>
                                          <p:spTgt spid="64"/>
                                        </p:tgtEl>
                                        <p:attrNameLst>
                                          <p:attrName>style.visibility</p:attrName>
                                        </p:attrNameLst>
                                      </p:cBhvr>
                                      <p:to>
                                        <p:strVal val="visible"/>
                                      </p:to>
                                    </p:set>
                                  </p:childTnLst>
                                </p:cTn>
                              </p:par>
                            </p:childTnLst>
                          </p:cTn>
                        </p:par>
                        <p:par>
                          <p:cTn id="40" fill="hold">
                            <p:stCondLst>
                              <p:cond delay="11000"/>
                            </p:stCondLst>
                            <p:childTnLst>
                              <p:par>
                                <p:cTn id="41" presetID="1" presetClass="entr" presetSubtype="0" fill="hold" nodeType="afterEffect">
                                  <p:stCondLst>
                                    <p:cond delay="1000"/>
                                  </p:stCondLst>
                                  <p:childTnLst>
                                    <p:set>
                                      <p:cBhvr>
                                        <p:cTn id="42" dur="1" fill="hold">
                                          <p:stCondLst>
                                            <p:cond delay="0"/>
                                          </p:stCondLst>
                                        </p:cTn>
                                        <p:tgtEl>
                                          <p:spTgt spid="47"/>
                                        </p:tgtEl>
                                        <p:attrNameLst>
                                          <p:attrName>style.visibility</p:attrName>
                                        </p:attrNameLst>
                                      </p:cBhvr>
                                      <p:to>
                                        <p:strVal val="visible"/>
                                      </p:to>
                                    </p:set>
                                  </p:childTnLst>
                                </p:cTn>
                              </p:par>
                            </p:childTnLst>
                          </p:cTn>
                        </p:par>
                        <p:par>
                          <p:cTn id="43" fill="hold">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82"/>
                                        </p:tgtEl>
                                        <p:attrNameLst>
                                          <p:attrName>style.visibility</p:attrName>
                                        </p:attrNameLst>
                                      </p:cBhvr>
                                      <p:to>
                                        <p:strVal val="visible"/>
                                      </p:to>
                                    </p:set>
                                  </p:childTnLst>
                                </p:cTn>
                              </p:par>
                            </p:childTnLst>
                          </p:cTn>
                        </p:par>
                        <p:par>
                          <p:cTn id="46" fill="hold">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81"/>
                                        </p:tgtEl>
                                        <p:attrNameLst>
                                          <p:attrName>style.visibility</p:attrName>
                                        </p:attrNameLst>
                                      </p:cBhvr>
                                      <p:to>
                                        <p:strVal val="visible"/>
                                      </p:to>
                                    </p:set>
                                  </p:childTnLst>
                                </p:cTn>
                              </p:par>
                            </p:childTnLst>
                          </p:cTn>
                        </p:par>
                        <p:par>
                          <p:cTn id="49" fill="hold">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80"/>
                                        </p:tgtEl>
                                        <p:attrNameLst>
                                          <p:attrName>style.visibility</p:attrName>
                                        </p:attrNameLst>
                                      </p:cBhvr>
                                      <p:to>
                                        <p:strVal val="visible"/>
                                      </p:to>
                                    </p:set>
                                  </p:childTnLst>
                                </p:cTn>
                              </p:par>
                            </p:childTnLst>
                          </p:cTn>
                        </p:par>
                        <p:par>
                          <p:cTn id="52" fill="hold">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99"/>
                                        </p:tgtEl>
                                        <p:attrNameLst>
                                          <p:attrName>style.visibility</p:attrName>
                                        </p:attrNameLst>
                                      </p:cBhvr>
                                      <p:to>
                                        <p:strVal val="visible"/>
                                      </p:to>
                                    </p:set>
                                  </p:childTnLst>
                                </p:cTn>
                              </p:par>
                            </p:childTnLst>
                          </p:cTn>
                        </p:par>
                        <p:par>
                          <p:cTn id="55" fill="hold">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83"/>
                                        </p:tgtEl>
                                        <p:attrNameLst>
                                          <p:attrName>style.visibility</p:attrName>
                                        </p:attrNameLst>
                                      </p:cBhvr>
                                      <p:to>
                                        <p:strVal val="visible"/>
                                      </p:to>
                                    </p:set>
                                  </p:childTnLst>
                                </p:cTn>
                              </p:par>
                            </p:childTnLst>
                          </p:cTn>
                        </p:par>
                        <p:par>
                          <p:cTn id="58" fill="hold">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102"/>
                                        </p:tgtEl>
                                        <p:attrNameLst>
                                          <p:attrName>style.visibility</p:attrName>
                                        </p:attrNameLst>
                                      </p:cBhvr>
                                      <p:to>
                                        <p:strVal val="visible"/>
                                      </p:to>
                                    </p:set>
                                  </p:childTnLst>
                                </p:cTn>
                              </p:par>
                            </p:childTnLst>
                          </p:cTn>
                        </p:par>
                        <p:par>
                          <p:cTn id="61" fill="hold">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101"/>
                                        </p:tgtEl>
                                        <p:attrNameLst>
                                          <p:attrName>style.visibility</p:attrName>
                                        </p:attrNameLst>
                                      </p:cBhvr>
                                      <p:to>
                                        <p:strVal val="visible"/>
                                      </p:to>
                                    </p:set>
                                  </p:childTnLst>
                                </p:cTn>
                              </p:par>
                            </p:childTnLst>
                          </p:cTn>
                        </p:par>
                        <p:par>
                          <p:cTn id="64" fill="hold">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100"/>
                                        </p:tgtEl>
                                        <p:attrNameLst>
                                          <p:attrName>style.visibility</p:attrName>
                                        </p:attrNameLst>
                                      </p:cBhvr>
                                      <p:to>
                                        <p:strVal val="visible"/>
                                      </p:to>
                                    </p:set>
                                  </p:childTnLst>
                                </p:cTn>
                              </p:par>
                            </p:childTnLst>
                          </p:cTn>
                        </p:par>
                        <p:par>
                          <p:cTn id="67" fill="hold">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103"/>
                                        </p:tgtEl>
                                        <p:attrNameLst>
                                          <p:attrName>style.visibility</p:attrName>
                                        </p:attrNameLst>
                                      </p:cBhvr>
                                      <p:to>
                                        <p:strVal val="visible"/>
                                      </p:to>
                                    </p:set>
                                  </p:childTnLst>
                                </p:cTn>
                              </p:par>
                            </p:childTnLst>
                          </p:cTn>
                        </p:par>
                        <p:par>
                          <p:cTn id="70" fill="hold">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112"/>
                                        </p:tgtEl>
                                        <p:attrNameLst>
                                          <p:attrName>style.visibility</p:attrName>
                                        </p:attrNameLst>
                                      </p:cBhvr>
                                      <p:to>
                                        <p:strVal val="visible"/>
                                      </p:to>
                                    </p:set>
                                  </p:childTnLst>
                                </p:cTn>
                              </p:par>
                            </p:childTnLst>
                          </p:cTn>
                        </p:par>
                        <p:par>
                          <p:cTn id="73" fill="hold">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118"/>
                                        </p:tgtEl>
                                        <p:attrNameLst>
                                          <p:attrName>style.visibility</p:attrName>
                                        </p:attrNameLst>
                                      </p:cBhvr>
                                      <p:to>
                                        <p:strVal val="visible"/>
                                      </p:to>
                                    </p:set>
                                  </p:childTnLst>
                                </p:cTn>
                              </p:par>
                            </p:childTnLst>
                          </p:cTn>
                        </p:par>
                        <p:par>
                          <p:cTn id="76" fill="hold">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110"/>
                                        </p:tgtEl>
                                        <p:attrNameLst>
                                          <p:attrName>style.visibility</p:attrName>
                                        </p:attrNameLst>
                                      </p:cBhvr>
                                      <p:to>
                                        <p:strVal val="visible"/>
                                      </p:to>
                                    </p:set>
                                  </p:childTnLst>
                                </p:cTn>
                              </p:par>
                            </p:childTnLst>
                          </p:cTn>
                        </p:par>
                        <p:par>
                          <p:cTn id="79" fill="hold">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108"/>
                                        </p:tgtEl>
                                        <p:attrNameLst>
                                          <p:attrName>style.visibility</p:attrName>
                                        </p:attrNameLst>
                                      </p:cBhvr>
                                      <p:to>
                                        <p:strVal val="visible"/>
                                      </p:to>
                                    </p:set>
                                  </p:childTnLst>
                                </p:cTn>
                              </p:par>
                            </p:childTnLst>
                          </p:cTn>
                        </p:par>
                        <p:par>
                          <p:cTn id="82" fill="hold">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117"/>
                                        </p:tgtEl>
                                        <p:attrNameLst>
                                          <p:attrName>style.visibility</p:attrName>
                                        </p:attrNameLst>
                                      </p:cBhvr>
                                      <p:to>
                                        <p:strVal val="visible"/>
                                      </p:to>
                                    </p:set>
                                  </p:childTnLst>
                                </p:cTn>
                              </p:par>
                            </p:childTnLst>
                          </p:cTn>
                        </p:par>
                        <p:par>
                          <p:cTn id="85" fill="hold">
                            <p:stCondLst>
                              <p:cond delay="26000"/>
                            </p:stCondLst>
                            <p:childTnLst>
                              <p:par>
                                <p:cTn id="86" presetID="53" presetClass="entr" presetSubtype="0" repeatCount="3000" fill="hold" grpId="0" nodeType="afterEffect">
                                  <p:stCondLst>
                                    <p:cond delay="1000"/>
                                  </p:stCondLst>
                                  <p:childTnLst>
                                    <p:set>
                                      <p:cBhvr>
                                        <p:cTn id="87" dur="1" fill="hold">
                                          <p:stCondLst>
                                            <p:cond delay="0"/>
                                          </p:stCondLst>
                                        </p:cTn>
                                        <p:tgtEl>
                                          <p:spTgt spid="104"/>
                                        </p:tgtEl>
                                        <p:attrNameLst>
                                          <p:attrName>style.visibility</p:attrName>
                                        </p:attrNameLst>
                                      </p:cBhvr>
                                      <p:to>
                                        <p:strVal val="visible"/>
                                      </p:to>
                                    </p:set>
                                    <p:anim calcmode="lin" valueType="num">
                                      <p:cBhvr>
                                        <p:cTn id="88" dur="5000" fill="hold"/>
                                        <p:tgtEl>
                                          <p:spTgt spid="104"/>
                                        </p:tgtEl>
                                        <p:attrNameLst>
                                          <p:attrName>ppt_w</p:attrName>
                                        </p:attrNameLst>
                                      </p:cBhvr>
                                      <p:tavLst>
                                        <p:tav tm="0">
                                          <p:val>
                                            <p:fltVal val="0"/>
                                          </p:val>
                                        </p:tav>
                                        <p:tav tm="100000">
                                          <p:val>
                                            <p:strVal val="#ppt_w"/>
                                          </p:val>
                                        </p:tav>
                                      </p:tavLst>
                                    </p:anim>
                                    <p:anim calcmode="lin" valueType="num">
                                      <p:cBhvr>
                                        <p:cTn id="89" dur="5000" fill="hold"/>
                                        <p:tgtEl>
                                          <p:spTgt spid="104"/>
                                        </p:tgtEl>
                                        <p:attrNameLst>
                                          <p:attrName>ppt_h</p:attrName>
                                        </p:attrNameLst>
                                      </p:cBhvr>
                                      <p:tavLst>
                                        <p:tav tm="0">
                                          <p:val>
                                            <p:fltVal val="0"/>
                                          </p:val>
                                        </p:tav>
                                        <p:tav tm="100000">
                                          <p:val>
                                            <p:strVal val="#ppt_h"/>
                                          </p:val>
                                        </p:tav>
                                      </p:tavLst>
                                    </p:anim>
                                    <p:animEffect transition="in" filter="fade">
                                      <p:cBhvr>
                                        <p:cTn id="90" dur="5000"/>
                                        <p:tgtEl>
                                          <p:spTgt spid="104"/>
                                        </p:tgtEl>
                                      </p:cBhvr>
                                    </p:animEffect>
                                  </p:childTnLst>
                                </p:cTn>
                              </p:par>
                              <p:par>
                                <p:cTn id="91" presetID="53" presetClass="entr" presetSubtype="0" repeatCount="3000" fill="hold" grpId="0" nodeType="withEffect">
                                  <p:stCondLst>
                                    <p:cond delay="1000"/>
                                  </p:stCondLst>
                                  <p:childTnLst>
                                    <p:set>
                                      <p:cBhvr>
                                        <p:cTn id="92" dur="1" fill="hold">
                                          <p:stCondLst>
                                            <p:cond delay="0"/>
                                          </p:stCondLst>
                                        </p:cTn>
                                        <p:tgtEl>
                                          <p:spTgt spid="106"/>
                                        </p:tgtEl>
                                        <p:attrNameLst>
                                          <p:attrName>style.visibility</p:attrName>
                                        </p:attrNameLst>
                                      </p:cBhvr>
                                      <p:to>
                                        <p:strVal val="visible"/>
                                      </p:to>
                                    </p:set>
                                    <p:anim calcmode="lin" valueType="num">
                                      <p:cBhvr>
                                        <p:cTn id="93" dur="5000" fill="hold"/>
                                        <p:tgtEl>
                                          <p:spTgt spid="106"/>
                                        </p:tgtEl>
                                        <p:attrNameLst>
                                          <p:attrName>ppt_w</p:attrName>
                                        </p:attrNameLst>
                                      </p:cBhvr>
                                      <p:tavLst>
                                        <p:tav tm="0">
                                          <p:val>
                                            <p:fltVal val="0"/>
                                          </p:val>
                                        </p:tav>
                                        <p:tav tm="100000">
                                          <p:val>
                                            <p:strVal val="#ppt_w"/>
                                          </p:val>
                                        </p:tav>
                                      </p:tavLst>
                                    </p:anim>
                                    <p:anim calcmode="lin" valueType="num">
                                      <p:cBhvr>
                                        <p:cTn id="94" dur="5000" fill="hold"/>
                                        <p:tgtEl>
                                          <p:spTgt spid="106"/>
                                        </p:tgtEl>
                                        <p:attrNameLst>
                                          <p:attrName>ppt_h</p:attrName>
                                        </p:attrNameLst>
                                      </p:cBhvr>
                                      <p:tavLst>
                                        <p:tav tm="0">
                                          <p:val>
                                            <p:fltVal val="0"/>
                                          </p:val>
                                        </p:tav>
                                        <p:tav tm="100000">
                                          <p:val>
                                            <p:strVal val="#ppt_h"/>
                                          </p:val>
                                        </p:tav>
                                      </p:tavLst>
                                    </p:anim>
                                    <p:animEffect transition="in" filter="fade">
                                      <p:cBhvr>
                                        <p:cTn id="95" dur="5000"/>
                                        <p:tgtEl>
                                          <p:spTgt spid="106"/>
                                        </p:tgtEl>
                                      </p:cBhvr>
                                    </p:animEffect>
                                  </p:childTnLst>
                                </p:cTn>
                              </p:par>
                              <p:par>
                                <p:cTn id="96" presetID="53" presetClass="entr" presetSubtype="0" repeatCount="3000" fill="hold" grpId="0" nodeType="withEffect">
                                  <p:stCondLst>
                                    <p:cond delay="1000"/>
                                  </p:stCondLst>
                                  <p:childTnLst>
                                    <p:set>
                                      <p:cBhvr>
                                        <p:cTn id="97" dur="1" fill="hold">
                                          <p:stCondLst>
                                            <p:cond delay="0"/>
                                          </p:stCondLst>
                                        </p:cTn>
                                        <p:tgtEl>
                                          <p:spTgt spid="105"/>
                                        </p:tgtEl>
                                        <p:attrNameLst>
                                          <p:attrName>style.visibility</p:attrName>
                                        </p:attrNameLst>
                                      </p:cBhvr>
                                      <p:to>
                                        <p:strVal val="visible"/>
                                      </p:to>
                                    </p:set>
                                    <p:anim calcmode="lin" valueType="num">
                                      <p:cBhvr>
                                        <p:cTn id="98" dur="5000" fill="hold"/>
                                        <p:tgtEl>
                                          <p:spTgt spid="105"/>
                                        </p:tgtEl>
                                        <p:attrNameLst>
                                          <p:attrName>ppt_w</p:attrName>
                                        </p:attrNameLst>
                                      </p:cBhvr>
                                      <p:tavLst>
                                        <p:tav tm="0">
                                          <p:val>
                                            <p:fltVal val="0"/>
                                          </p:val>
                                        </p:tav>
                                        <p:tav tm="100000">
                                          <p:val>
                                            <p:strVal val="#ppt_w"/>
                                          </p:val>
                                        </p:tav>
                                      </p:tavLst>
                                    </p:anim>
                                    <p:anim calcmode="lin" valueType="num">
                                      <p:cBhvr>
                                        <p:cTn id="99" dur="5000" fill="hold"/>
                                        <p:tgtEl>
                                          <p:spTgt spid="105"/>
                                        </p:tgtEl>
                                        <p:attrNameLst>
                                          <p:attrName>ppt_h</p:attrName>
                                        </p:attrNameLst>
                                      </p:cBhvr>
                                      <p:tavLst>
                                        <p:tav tm="0">
                                          <p:val>
                                            <p:fltVal val="0"/>
                                          </p:val>
                                        </p:tav>
                                        <p:tav tm="100000">
                                          <p:val>
                                            <p:strVal val="#ppt_h"/>
                                          </p:val>
                                        </p:tav>
                                      </p:tavLst>
                                    </p:anim>
                                    <p:animEffect transition="in" filter="fade">
                                      <p:cBhvr>
                                        <p:cTn id="100" dur="5000"/>
                                        <p:tgtEl>
                                          <p:spTgt spid="105"/>
                                        </p:tgtEl>
                                      </p:cBhvr>
                                    </p:animEffect>
                                  </p:childTnLst>
                                </p:cTn>
                              </p:par>
                            </p:childTnLst>
                          </p:cTn>
                        </p:par>
                        <p:par>
                          <p:cTn id="101" fill="hold">
                            <p:stCondLst>
                              <p:cond delay="42000"/>
                            </p:stCondLst>
                            <p:childTnLst>
                              <p:par>
                                <p:cTn id="102" presetID="2" presetClass="exit" presetSubtype="4" fill="hold" grpId="0" nodeType="afterEffect">
                                  <p:stCondLst>
                                    <p:cond delay="2000"/>
                                  </p:stCondLst>
                                  <p:childTnLst>
                                    <p:anim calcmode="lin" valueType="num">
                                      <p:cBhvr additive="base">
                                        <p:cTn id="103" dur="2000"/>
                                        <p:tgtEl>
                                          <p:spTgt spid="113"/>
                                        </p:tgtEl>
                                        <p:attrNameLst>
                                          <p:attrName>ppt_x</p:attrName>
                                        </p:attrNameLst>
                                      </p:cBhvr>
                                      <p:tavLst>
                                        <p:tav tm="0">
                                          <p:val>
                                            <p:strVal val="ppt_x"/>
                                          </p:val>
                                        </p:tav>
                                        <p:tav tm="100000">
                                          <p:val>
                                            <p:strVal val="ppt_x"/>
                                          </p:val>
                                        </p:tav>
                                      </p:tavLst>
                                    </p:anim>
                                    <p:anim calcmode="lin" valueType="num">
                                      <p:cBhvr additive="base">
                                        <p:cTn id="104" dur="2000"/>
                                        <p:tgtEl>
                                          <p:spTgt spid="113"/>
                                        </p:tgtEl>
                                        <p:attrNameLst>
                                          <p:attrName>ppt_y</p:attrName>
                                        </p:attrNameLst>
                                      </p:cBhvr>
                                      <p:tavLst>
                                        <p:tav tm="0">
                                          <p:val>
                                            <p:strVal val="ppt_y"/>
                                          </p:val>
                                        </p:tav>
                                        <p:tav tm="100000">
                                          <p:val>
                                            <p:strVal val="1+ppt_h/2"/>
                                          </p:val>
                                        </p:tav>
                                      </p:tavLst>
                                    </p:anim>
                                    <p:set>
                                      <p:cBhvr>
                                        <p:cTn id="105" dur="1" fill="hold">
                                          <p:stCondLst>
                                            <p:cond delay="1999"/>
                                          </p:stCondLst>
                                        </p:cTn>
                                        <p:tgtEl>
                                          <p:spTgt spid="113"/>
                                        </p:tgtEl>
                                        <p:attrNameLst>
                                          <p:attrName>style.visibility</p:attrName>
                                        </p:attrNameLst>
                                      </p:cBhvr>
                                      <p:to>
                                        <p:strVal val="hidden"/>
                                      </p:to>
                                    </p:set>
                                  </p:childTnLst>
                                </p:cTn>
                              </p:par>
                            </p:childTnLst>
                          </p:cTn>
                        </p:par>
                        <p:par>
                          <p:cTn id="106" fill="hold">
                            <p:stCondLst>
                              <p:cond delay="46000"/>
                            </p:stCondLst>
                            <p:childTnLst>
                              <p:par>
                                <p:cTn id="107" presetID="2" presetClass="entr" presetSubtype="4" fill="hold" grpId="0" nodeType="afterEffect">
                                  <p:stCondLst>
                                    <p:cond delay="500"/>
                                  </p:stCondLst>
                                  <p:childTnLst>
                                    <p:set>
                                      <p:cBhvr>
                                        <p:cTn id="108" dur="1" fill="hold">
                                          <p:stCondLst>
                                            <p:cond delay="0"/>
                                          </p:stCondLst>
                                        </p:cTn>
                                        <p:tgtEl>
                                          <p:spTgt spid="119"/>
                                        </p:tgtEl>
                                        <p:attrNameLst>
                                          <p:attrName>style.visibility</p:attrName>
                                        </p:attrNameLst>
                                      </p:cBhvr>
                                      <p:to>
                                        <p:strVal val="visible"/>
                                      </p:to>
                                    </p:set>
                                    <p:anim calcmode="lin" valueType="num">
                                      <p:cBhvr additive="base">
                                        <p:cTn id="109" dur="2000" fill="hold"/>
                                        <p:tgtEl>
                                          <p:spTgt spid="119"/>
                                        </p:tgtEl>
                                        <p:attrNameLst>
                                          <p:attrName>ppt_x</p:attrName>
                                        </p:attrNameLst>
                                      </p:cBhvr>
                                      <p:tavLst>
                                        <p:tav tm="0">
                                          <p:val>
                                            <p:strVal val="#ppt_x"/>
                                          </p:val>
                                        </p:tav>
                                        <p:tav tm="100000">
                                          <p:val>
                                            <p:strVal val="#ppt_x"/>
                                          </p:val>
                                        </p:tav>
                                      </p:tavLst>
                                    </p:anim>
                                    <p:anim calcmode="lin" valueType="num">
                                      <p:cBhvr additive="base">
                                        <p:cTn id="110" dur="20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99" grpId="0" animBg="1"/>
      <p:bldP spid="100" grpId="0" animBg="1"/>
      <p:bldP spid="101" grpId="0" animBg="1"/>
      <p:bldP spid="102" grpId="0" animBg="1"/>
      <p:bldP spid="104" grpId="0" animBg="1"/>
      <p:bldP spid="105" grpId="0" animBg="1"/>
      <p:bldP spid="106" grpId="0" animBg="1"/>
      <p:bldP spid="103" grpId="0" animBg="1"/>
      <p:bldP spid="108" grpId="0" animBg="1"/>
      <p:bldP spid="110" grpId="0" animBg="1"/>
      <p:bldP spid="112" grpId="0" animBg="1"/>
      <p:bldP spid="117" grpId="0" animBg="1"/>
      <p:bldP spid="118" grpId="0" animBg="1"/>
      <p:bldP spid="113" grpId="0"/>
      <p:bldP spid="1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smtClean="0"/>
              <a:t>Zhodnotenie </a:t>
            </a:r>
            <a:endParaRPr lang="sk-SK" dirty="0"/>
          </a:p>
        </p:txBody>
      </p:sp>
      <p:sp>
        <p:nvSpPr>
          <p:cNvPr id="3" name="Zástupný symbol obsahu 2"/>
          <p:cNvSpPr>
            <a:spLocks noGrp="1"/>
          </p:cNvSpPr>
          <p:nvPr>
            <p:ph idx="1"/>
          </p:nvPr>
        </p:nvSpPr>
        <p:spPr/>
        <p:txBody>
          <a:bodyPr>
            <a:normAutofit fontScale="85000" lnSpcReduction="20000"/>
          </a:bodyPr>
          <a:lstStyle/>
          <a:p>
            <a:r>
              <a:rPr lang="sk-SK" dirty="0" smtClean="0"/>
              <a:t>Z týchto nákresov jednoznačne vyplýva, že vhodný smer je taký, odkiaľ bezpečne vieme predpokladať streľbu alebo akciu protivníka a ten neumožňuje krížovú streľbu do priestoru nášho postupu (smrtiaci priestor).</a:t>
            </a:r>
          </a:p>
          <a:p>
            <a:r>
              <a:rPr lang="sk-SK" dirty="0" smtClean="0"/>
              <a:t>Po prekonaní a vyčistení jednej </a:t>
            </a:r>
            <a:r>
              <a:rPr lang="sk-SK" dirty="0" smtClean="0"/>
              <a:t>budovy, </a:t>
            </a:r>
            <a:r>
              <a:rPr lang="sk-SK" dirty="0" smtClean="0"/>
              <a:t>postupujeme vo vhodnom smere v súlade s týmito princípmi a bojujeme o ďalšie budovy.</a:t>
            </a:r>
          </a:p>
          <a:p>
            <a:r>
              <a:rPr lang="sk-SK" dirty="0" smtClean="0"/>
              <a:t>Je jasné, že som sa nevenoval činnosti obrancu a jeho možných aktivitách pri obrane. Išlo mi predovšetkým o rozbor (zhodnotenie) terénu a možnosti, ktoré ma útočník pre svoje priblíženie sa v rôznych smerov. </a:t>
            </a:r>
            <a:endParaRPr lang="sk-SK"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Modelová situácia útoku. </a:t>
            </a:r>
            <a:endParaRPr lang="sk-SK" dirty="0"/>
          </a:p>
        </p:txBody>
      </p:sp>
      <p:sp>
        <p:nvSpPr>
          <p:cNvPr id="3" name="Zástupný symbol obsahu 2"/>
          <p:cNvSpPr>
            <a:spLocks noGrp="1"/>
          </p:cNvSpPr>
          <p:nvPr>
            <p:ph idx="1"/>
          </p:nvPr>
        </p:nvSpPr>
        <p:spPr/>
        <p:txBody>
          <a:bodyPr>
            <a:normAutofit fontScale="85000" lnSpcReduction="10000"/>
          </a:bodyPr>
          <a:lstStyle/>
          <a:p>
            <a:pPr>
              <a:buNone/>
            </a:pPr>
            <a:r>
              <a:rPr lang="sk-SK" dirty="0" smtClean="0"/>
              <a:t>	V súlade s predchádzajúcimi hodnoteniami terénu a možnosti útočníka si teraz urobme modelovú situáciu útoku. </a:t>
            </a:r>
          </a:p>
          <a:p>
            <a:pPr>
              <a:buNone/>
            </a:pPr>
            <a:endParaRPr lang="sk-SK" dirty="0" smtClean="0"/>
          </a:p>
          <a:p>
            <a:pPr>
              <a:buNone/>
            </a:pPr>
            <a:r>
              <a:rPr lang="sk-SK" dirty="0" smtClean="0"/>
              <a:t>Predpoklady:</a:t>
            </a:r>
          </a:p>
          <a:p>
            <a:r>
              <a:rPr lang="sk-SK" dirty="0" smtClean="0"/>
              <a:t>Počet útočníkov je rovnaký ako obrancov (cca.30/30) </a:t>
            </a:r>
          </a:p>
          <a:p>
            <a:r>
              <a:rPr lang="sk-SK" dirty="0" smtClean="0"/>
              <a:t>Obrancovia sú rovnomerne rozložení vo svojom priestore</a:t>
            </a:r>
          </a:p>
          <a:p>
            <a:r>
              <a:rPr lang="sk-SK" dirty="0" smtClean="0"/>
              <a:t>Úlohou je dobyť všetky budovy/ ubrániť všetky budovy  </a:t>
            </a:r>
            <a:endParaRPr lang="sk-SK"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1. etapa</a:t>
            </a:r>
            <a:endParaRPr lang="sk-SK" dirty="0"/>
          </a:p>
        </p:txBody>
      </p:sp>
      <p:sp>
        <p:nvSpPr>
          <p:cNvPr id="3" name="Zástupný symbol obsahu 2"/>
          <p:cNvSpPr>
            <a:spLocks noGrp="1"/>
          </p:cNvSpPr>
          <p:nvPr>
            <p:ph idx="1"/>
          </p:nvPr>
        </p:nvSpPr>
        <p:spPr/>
        <p:txBody>
          <a:bodyPr>
            <a:normAutofit fontScale="70000" lnSpcReduction="20000"/>
          </a:bodyPr>
          <a:lstStyle/>
          <a:p>
            <a:r>
              <a:rPr lang="sk-SK" dirty="0" smtClean="0"/>
              <a:t>Obranca rozložil svoje sily rovnomerne, v budove rozmiestnil 12 dvojíc a vonku ponechal 3 dvojice na ochranu prístupov k budovám.</a:t>
            </a:r>
          </a:p>
          <a:p>
            <a:r>
              <a:rPr lang="sk-SK" dirty="0" smtClean="0"/>
              <a:t>Útočník rozdelil svoje sily na 3 samostatne skupiny. Jednu hlavnú útočnú a dve vedľajšie na odlákanie pozornosti.</a:t>
            </a:r>
          </a:p>
          <a:p>
            <a:r>
              <a:rPr lang="sk-SK" dirty="0" smtClean="0"/>
              <a:t>Všetky tri skupiny sa musia skryto priblížiť do priestoru zahájenia útoku. Potom </a:t>
            </a:r>
            <a:r>
              <a:rPr lang="sk-SK" b="1" dirty="0" smtClean="0"/>
              <a:t>naraz</a:t>
            </a:r>
            <a:r>
              <a:rPr lang="sk-SK" dirty="0" smtClean="0"/>
              <a:t> vykonajú pokus o priblíženie, s tým, že dve klamné (vedľajšie) skupiny lákajú pozornosť na seba, snažia sa držať v hranici dostrelu zbraní a </a:t>
            </a:r>
            <a:r>
              <a:rPr lang="sk-SK" dirty="0" err="1" smtClean="0"/>
              <a:t>postreľovať</a:t>
            </a:r>
            <a:r>
              <a:rPr lang="sk-SK" dirty="0" smtClean="0"/>
              <a:t> budovy, obrancov zo svojho sektoru. Hlavná (útočná ) sa bude snažiť za každú cenu preniknúť k budove a zahájiť  jej čistenie.</a:t>
            </a:r>
          </a:p>
          <a:p>
            <a:r>
              <a:rPr lang="sk-SK" dirty="0" smtClean="0"/>
              <a:t>Hlavná útočná skupina sa rozdelí na menšie celky, ktoré majú svoju úlohu pri krytí priestoru a smeru jej postupu, či zaisťovania aktuálnej pozície. </a:t>
            </a:r>
            <a:endParaRPr lang="sk-SK"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2514600" y="38862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 name="Obdĺžnik 11"/>
          <p:cNvSpPr/>
          <p:nvPr/>
        </p:nvSpPr>
        <p:spPr>
          <a:xfrm>
            <a:off x="4648200" y="28956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 name="Obdĺžnik 15"/>
          <p:cNvSpPr/>
          <p:nvPr/>
        </p:nvSpPr>
        <p:spPr>
          <a:xfrm>
            <a:off x="2514600" y="18288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6" name="plant"/>
          <p:cNvSpPr>
            <a:spLocks noEditPoints="1" noChangeArrowheads="1"/>
          </p:cNvSpPr>
          <p:nvPr/>
        </p:nvSpPr>
        <p:spPr bwMode="auto">
          <a:xfrm>
            <a:off x="4114800" y="5105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1027" name="Cloud"/>
          <p:cNvSpPr>
            <a:spLocks noChangeAspect="1" noEditPoints="1" noChangeArrowheads="1"/>
          </p:cNvSpPr>
          <p:nvPr/>
        </p:nvSpPr>
        <p:spPr bwMode="auto">
          <a:xfrm>
            <a:off x="4495800" y="-587243"/>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1" name="Cloud"/>
          <p:cNvSpPr>
            <a:spLocks noChangeAspect="1" noEditPoints="1" noChangeArrowheads="1"/>
          </p:cNvSpPr>
          <p:nvPr/>
        </p:nvSpPr>
        <p:spPr bwMode="auto">
          <a:xfrm>
            <a:off x="3200400" y="-6858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2" name="Cloud"/>
          <p:cNvSpPr>
            <a:spLocks noChangeAspect="1" noEditPoints="1" noChangeArrowheads="1"/>
          </p:cNvSpPr>
          <p:nvPr/>
        </p:nvSpPr>
        <p:spPr bwMode="auto">
          <a:xfrm>
            <a:off x="-457200" y="59436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4" name="Cloud"/>
          <p:cNvSpPr>
            <a:spLocks noChangeAspect="1" noEditPoints="1" noChangeArrowheads="1"/>
          </p:cNvSpPr>
          <p:nvPr/>
        </p:nvSpPr>
        <p:spPr bwMode="auto">
          <a:xfrm>
            <a:off x="1905000" y="-4572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5" name="Cloud"/>
          <p:cNvSpPr>
            <a:spLocks noChangeAspect="1" noEditPoints="1" noChangeArrowheads="1"/>
          </p:cNvSpPr>
          <p:nvPr/>
        </p:nvSpPr>
        <p:spPr bwMode="auto">
          <a:xfrm rot="2735142">
            <a:off x="7245137" y="-362603"/>
            <a:ext cx="2534194" cy="18462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6" name="Cloud"/>
          <p:cNvSpPr>
            <a:spLocks noChangeAspect="1" noEditPoints="1" noChangeArrowheads="1"/>
          </p:cNvSpPr>
          <p:nvPr/>
        </p:nvSpPr>
        <p:spPr bwMode="auto">
          <a:xfrm>
            <a:off x="-381000" y="56388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7" name="plant"/>
          <p:cNvSpPr>
            <a:spLocks noEditPoints="1" noChangeArrowheads="1"/>
          </p:cNvSpPr>
          <p:nvPr/>
        </p:nvSpPr>
        <p:spPr bwMode="auto">
          <a:xfrm>
            <a:off x="3657600" y="4648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8" name="plant"/>
          <p:cNvSpPr>
            <a:spLocks noEditPoints="1" noChangeArrowheads="1"/>
          </p:cNvSpPr>
          <p:nvPr/>
        </p:nvSpPr>
        <p:spPr bwMode="auto">
          <a:xfrm>
            <a:off x="990600" y="914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9" name="plant"/>
          <p:cNvSpPr>
            <a:spLocks noEditPoints="1" noChangeArrowheads="1"/>
          </p:cNvSpPr>
          <p:nvPr/>
        </p:nvSpPr>
        <p:spPr bwMode="auto">
          <a:xfrm>
            <a:off x="3962400" y="2362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0" name="Cloud"/>
          <p:cNvSpPr>
            <a:spLocks noChangeAspect="1" noEditPoints="1" noChangeArrowheads="1"/>
          </p:cNvSpPr>
          <p:nvPr/>
        </p:nvSpPr>
        <p:spPr bwMode="auto">
          <a:xfrm>
            <a:off x="838200" y="6248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1" name="Cloud"/>
          <p:cNvSpPr>
            <a:spLocks noChangeAspect="1" noEditPoints="1" noChangeArrowheads="1"/>
          </p:cNvSpPr>
          <p:nvPr/>
        </p:nvSpPr>
        <p:spPr bwMode="auto">
          <a:xfrm rot="4205860">
            <a:off x="-402388" y="2876225"/>
            <a:ext cx="1451546" cy="9727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2" name="Cloud"/>
          <p:cNvSpPr>
            <a:spLocks noChangeAspect="1" noEditPoints="1" noChangeArrowheads="1"/>
          </p:cNvSpPr>
          <p:nvPr/>
        </p:nvSpPr>
        <p:spPr bwMode="auto">
          <a:xfrm>
            <a:off x="-381000" y="-152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3" name="Cloud"/>
          <p:cNvSpPr>
            <a:spLocks noChangeAspect="1" noEditPoints="1" noChangeArrowheads="1"/>
          </p:cNvSpPr>
          <p:nvPr/>
        </p:nvSpPr>
        <p:spPr bwMode="auto">
          <a:xfrm rot="7836363">
            <a:off x="6361877" y="4519547"/>
            <a:ext cx="4581528" cy="24059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3" name="Cloud"/>
          <p:cNvSpPr>
            <a:spLocks noChangeAspect="1" noEditPoints="1" noChangeArrowheads="1"/>
          </p:cNvSpPr>
          <p:nvPr/>
        </p:nvSpPr>
        <p:spPr bwMode="auto">
          <a:xfrm>
            <a:off x="5029200" y="6092032"/>
            <a:ext cx="1905000" cy="7659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4" name="plant"/>
          <p:cNvSpPr>
            <a:spLocks noEditPoints="1" noChangeArrowheads="1"/>
          </p:cNvSpPr>
          <p:nvPr/>
        </p:nvSpPr>
        <p:spPr bwMode="auto">
          <a:xfrm>
            <a:off x="6934200" y="2362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5" name="plant"/>
          <p:cNvSpPr>
            <a:spLocks noEditPoints="1" noChangeArrowheads="1"/>
          </p:cNvSpPr>
          <p:nvPr/>
        </p:nvSpPr>
        <p:spPr bwMode="auto">
          <a:xfrm>
            <a:off x="7391400" y="22098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6" name="plant"/>
          <p:cNvSpPr>
            <a:spLocks noEditPoints="1" noChangeArrowheads="1"/>
          </p:cNvSpPr>
          <p:nvPr/>
        </p:nvSpPr>
        <p:spPr bwMode="auto">
          <a:xfrm>
            <a:off x="7696200" y="25146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grpSp>
        <p:nvGrpSpPr>
          <p:cNvPr id="2" name="Skupina 46"/>
          <p:cNvGrpSpPr/>
          <p:nvPr/>
        </p:nvGrpSpPr>
        <p:grpSpPr>
          <a:xfrm>
            <a:off x="5638800" y="2209800"/>
            <a:ext cx="2514600" cy="2362200"/>
            <a:chOff x="5638800" y="2209800"/>
            <a:chExt cx="1524000" cy="2362200"/>
          </a:xfrm>
        </p:grpSpPr>
        <p:cxnSp>
          <p:nvCxnSpPr>
            <p:cNvPr id="39" name="Rovná spojnica 38"/>
            <p:cNvCxnSpPr>
              <a:endCxn id="44"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 name="Rovná spojnica 39"/>
            <p:cNvCxnSpPr>
              <a:endCxn id="44"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4" name="Oblúk 43"/>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3" name="Skupina 47"/>
          <p:cNvGrpSpPr/>
          <p:nvPr/>
        </p:nvGrpSpPr>
        <p:grpSpPr>
          <a:xfrm>
            <a:off x="3429000" y="1143000"/>
            <a:ext cx="2514600" cy="2362200"/>
            <a:chOff x="5638800" y="2209800"/>
            <a:chExt cx="1524000" cy="2362200"/>
          </a:xfrm>
        </p:grpSpPr>
        <p:cxnSp>
          <p:nvCxnSpPr>
            <p:cNvPr id="49" name="Rovná spojnica 48"/>
            <p:cNvCxnSpPr>
              <a:endCxn id="5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0" name="Rovná spojnica 49"/>
            <p:cNvCxnSpPr>
              <a:endCxn id="5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Oblúk 5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4" name="Skupina 51"/>
          <p:cNvGrpSpPr/>
          <p:nvPr/>
        </p:nvGrpSpPr>
        <p:grpSpPr>
          <a:xfrm>
            <a:off x="3505200" y="3200400"/>
            <a:ext cx="2514600" cy="2362200"/>
            <a:chOff x="5638800" y="2209800"/>
            <a:chExt cx="1524000" cy="2362200"/>
          </a:xfrm>
        </p:grpSpPr>
        <p:cxnSp>
          <p:nvCxnSpPr>
            <p:cNvPr id="53" name="Rovná spojnica 52"/>
            <p:cNvCxnSpPr>
              <a:endCxn id="5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4" name="Rovná spojnica 53"/>
            <p:cNvCxnSpPr>
              <a:endCxn id="5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5" name="Oblúk 5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5" name="Skupina 55"/>
          <p:cNvGrpSpPr/>
          <p:nvPr/>
        </p:nvGrpSpPr>
        <p:grpSpPr>
          <a:xfrm rot="16200000">
            <a:off x="1828800" y="-457200"/>
            <a:ext cx="2514600" cy="2362200"/>
            <a:chOff x="5638800" y="2209800"/>
            <a:chExt cx="1524000" cy="2362200"/>
          </a:xfrm>
        </p:grpSpPr>
        <p:cxnSp>
          <p:nvCxnSpPr>
            <p:cNvPr id="57" name="Rovná spojnica 56"/>
            <p:cNvCxnSpPr>
              <a:endCxn id="5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8" name="Rovná spojnica 57"/>
            <p:cNvCxnSpPr>
              <a:endCxn id="5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9" name="Oblúk 5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7" name="Skupina 59"/>
          <p:cNvGrpSpPr/>
          <p:nvPr/>
        </p:nvGrpSpPr>
        <p:grpSpPr>
          <a:xfrm rot="16200000">
            <a:off x="1828800" y="1524000"/>
            <a:ext cx="2514600" cy="2362200"/>
            <a:chOff x="5638800" y="2209800"/>
            <a:chExt cx="1524000" cy="2362200"/>
          </a:xfrm>
        </p:grpSpPr>
        <p:cxnSp>
          <p:nvCxnSpPr>
            <p:cNvPr id="61" name="Rovná spojnica 60"/>
            <p:cNvCxnSpPr>
              <a:endCxn id="63"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2" name="Rovná spojnica 61"/>
            <p:cNvCxnSpPr>
              <a:endCxn id="63"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3" name="Oblúk 62"/>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8" name="Skupina 63"/>
          <p:cNvGrpSpPr/>
          <p:nvPr/>
        </p:nvGrpSpPr>
        <p:grpSpPr>
          <a:xfrm rot="16200000">
            <a:off x="3962400" y="609600"/>
            <a:ext cx="2514600" cy="2362200"/>
            <a:chOff x="5638800" y="2209800"/>
            <a:chExt cx="1524000" cy="2362200"/>
          </a:xfrm>
        </p:grpSpPr>
        <p:cxnSp>
          <p:nvCxnSpPr>
            <p:cNvPr id="65" name="Rovná spojnica 64"/>
            <p:cNvCxnSpPr>
              <a:endCxn id="6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6" name="Rovná spojnica 65"/>
            <p:cNvCxnSpPr>
              <a:endCxn id="6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7" name="Oblúk 6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9" name="Skupina 67"/>
          <p:cNvGrpSpPr/>
          <p:nvPr/>
        </p:nvGrpSpPr>
        <p:grpSpPr>
          <a:xfrm rot="5400000">
            <a:off x="3886200" y="3733800"/>
            <a:ext cx="2514600" cy="2362200"/>
            <a:chOff x="5638800" y="2209800"/>
            <a:chExt cx="1524000" cy="2362200"/>
          </a:xfrm>
        </p:grpSpPr>
        <p:cxnSp>
          <p:nvCxnSpPr>
            <p:cNvPr id="69" name="Rovná spojnica 68"/>
            <p:cNvCxnSpPr>
              <a:endCxn id="7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0" name="Rovná spojnica 69"/>
            <p:cNvCxnSpPr>
              <a:endCxn id="7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1" name="Oblúk 7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0" name="Skupina 71"/>
          <p:cNvGrpSpPr/>
          <p:nvPr/>
        </p:nvGrpSpPr>
        <p:grpSpPr>
          <a:xfrm rot="5400000">
            <a:off x="1752600" y="4724400"/>
            <a:ext cx="2514600" cy="2362200"/>
            <a:chOff x="5638800" y="2209800"/>
            <a:chExt cx="1524000" cy="2362200"/>
          </a:xfrm>
        </p:grpSpPr>
        <p:cxnSp>
          <p:nvCxnSpPr>
            <p:cNvPr id="73" name="Rovná spojnica 72"/>
            <p:cNvCxnSpPr>
              <a:endCxn id="7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4" name="Rovná spojnica 73"/>
            <p:cNvCxnSpPr>
              <a:endCxn id="7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5" name="Oblúk 7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1" name="Skupina 75"/>
          <p:cNvGrpSpPr/>
          <p:nvPr/>
        </p:nvGrpSpPr>
        <p:grpSpPr>
          <a:xfrm rot="10800000">
            <a:off x="228600" y="3124200"/>
            <a:ext cx="2514600" cy="2362200"/>
            <a:chOff x="5638800" y="2209800"/>
            <a:chExt cx="1524000" cy="2362200"/>
          </a:xfrm>
        </p:grpSpPr>
        <p:cxnSp>
          <p:nvCxnSpPr>
            <p:cNvPr id="77" name="Rovná spojnica 76"/>
            <p:cNvCxnSpPr>
              <a:endCxn id="7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8" name="Rovná spojnica 77"/>
            <p:cNvCxnSpPr>
              <a:endCxn id="7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9" name="Oblúk 7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3" name="Skupina 83"/>
          <p:cNvGrpSpPr/>
          <p:nvPr/>
        </p:nvGrpSpPr>
        <p:grpSpPr>
          <a:xfrm rot="10800000">
            <a:off x="152400" y="1066800"/>
            <a:ext cx="2514600" cy="2362200"/>
            <a:chOff x="5638800" y="2209800"/>
            <a:chExt cx="1524000" cy="2362200"/>
          </a:xfrm>
        </p:grpSpPr>
        <p:cxnSp>
          <p:nvCxnSpPr>
            <p:cNvPr id="85" name="Rovná spojnica 84"/>
            <p:cNvCxnSpPr>
              <a:endCxn id="8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6" name="Rovná spojnica 85"/>
            <p:cNvCxnSpPr>
              <a:endCxn id="8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87" name="Oblúk 8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4" name="Skupina 87"/>
          <p:cNvGrpSpPr/>
          <p:nvPr/>
        </p:nvGrpSpPr>
        <p:grpSpPr>
          <a:xfrm rot="10800000">
            <a:off x="2362200" y="2133600"/>
            <a:ext cx="2514600" cy="2362200"/>
            <a:chOff x="5638800" y="2209800"/>
            <a:chExt cx="1524000" cy="2362200"/>
          </a:xfrm>
        </p:grpSpPr>
        <p:cxnSp>
          <p:nvCxnSpPr>
            <p:cNvPr id="89" name="Rovná spojnica 88"/>
            <p:cNvCxnSpPr>
              <a:endCxn id="9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0" name="Rovná spojnica 89"/>
            <p:cNvCxnSpPr>
              <a:endCxn id="9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1" name="Oblúk 9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5" name="Skupina 91"/>
          <p:cNvGrpSpPr/>
          <p:nvPr/>
        </p:nvGrpSpPr>
        <p:grpSpPr>
          <a:xfrm rot="5400000">
            <a:off x="1752600" y="2743200"/>
            <a:ext cx="2514600" cy="2362200"/>
            <a:chOff x="5638800" y="2209800"/>
            <a:chExt cx="1524000" cy="2362200"/>
          </a:xfrm>
        </p:grpSpPr>
        <p:cxnSp>
          <p:nvCxnSpPr>
            <p:cNvPr id="93" name="Rovná spojnica 92"/>
            <p:cNvCxnSpPr>
              <a:endCxn id="9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4" name="Rovná spojnica 93"/>
            <p:cNvCxnSpPr>
              <a:endCxn id="9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5" name="Oblúk 9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sp>
        <p:nvSpPr>
          <p:cNvPr id="96" name="Ovál 95"/>
          <p:cNvSpPr/>
          <p:nvPr/>
        </p:nvSpPr>
        <p:spPr>
          <a:xfrm>
            <a:off x="4953000" y="32004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3</a:t>
            </a:r>
            <a:endParaRPr lang="sk-SK" dirty="0">
              <a:solidFill>
                <a:schemeClr val="tx1"/>
              </a:solidFill>
            </a:endParaRPr>
          </a:p>
        </p:txBody>
      </p:sp>
      <p:sp>
        <p:nvSpPr>
          <p:cNvPr id="97" name="Ovál 96"/>
          <p:cNvSpPr/>
          <p:nvPr/>
        </p:nvSpPr>
        <p:spPr>
          <a:xfrm>
            <a:off x="2895600" y="41148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1</a:t>
            </a:r>
            <a:endParaRPr lang="sk-SK" dirty="0">
              <a:solidFill>
                <a:schemeClr val="tx1"/>
              </a:solidFill>
            </a:endParaRPr>
          </a:p>
        </p:txBody>
      </p:sp>
      <p:sp>
        <p:nvSpPr>
          <p:cNvPr id="98" name="Ovál 97"/>
          <p:cNvSpPr/>
          <p:nvPr/>
        </p:nvSpPr>
        <p:spPr>
          <a:xfrm>
            <a:off x="2819400" y="21336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2</a:t>
            </a:r>
            <a:endParaRPr lang="sk-SK" dirty="0">
              <a:solidFill>
                <a:schemeClr val="tx1"/>
              </a:solidFill>
            </a:endParaRPr>
          </a:p>
        </p:txBody>
      </p:sp>
      <p:sp>
        <p:nvSpPr>
          <p:cNvPr id="80" name="Ovál 79"/>
          <p:cNvSpPr/>
          <p:nvPr/>
        </p:nvSpPr>
        <p:spPr>
          <a:xfrm>
            <a:off x="1752600" y="2667000"/>
            <a:ext cx="2667000" cy="12954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1" name="Ovál 80"/>
          <p:cNvSpPr/>
          <p:nvPr/>
        </p:nvSpPr>
        <p:spPr>
          <a:xfrm>
            <a:off x="3657600" y="3733800"/>
            <a:ext cx="2667000" cy="20574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2" name="Ovál 81"/>
          <p:cNvSpPr/>
          <p:nvPr/>
        </p:nvSpPr>
        <p:spPr>
          <a:xfrm>
            <a:off x="3581400" y="1066800"/>
            <a:ext cx="2667000" cy="19050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3" name="Ovál 82"/>
          <p:cNvSpPr/>
          <p:nvPr/>
        </p:nvSpPr>
        <p:spPr>
          <a:xfrm rot="1684349">
            <a:off x="3557143" y="2589218"/>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9" name="Ovál 98"/>
          <p:cNvSpPr/>
          <p:nvPr/>
        </p:nvSpPr>
        <p:spPr>
          <a:xfrm rot="19657013">
            <a:off x="3619757" y="3621937"/>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0" name="Ovál 99"/>
          <p:cNvSpPr/>
          <p:nvPr/>
        </p:nvSpPr>
        <p:spPr>
          <a:xfrm>
            <a:off x="738094" y="2809548"/>
            <a:ext cx="1143000" cy="924252"/>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1" name="Ovál 100"/>
          <p:cNvSpPr/>
          <p:nvPr/>
        </p:nvSpPr>
        <p:spPr>
          <a:xfrm rot="16200000">
            <a:off x="1781735" y="4067735"/>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 name="Ovál 101"/>
          <p:cNvSpPr/>
          <p:nvPr/>
        </p:nvSpPr>
        <p:spPr>
          <a:xfrm rot="5400000">
            <a:off x="1781735" y="2162735"/>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3" name="Ovál 102"/>
          <p:cNvSpPr/>
          <p:nvPr/>
        </p:nvSpPr>
        <p:spPr>
          <a:xfrm rot="19067162">
            <a:off x="1317793" y="5094953"/>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8" name="Ovál 107"/>
          <p:cNvSpPr/>
          <p:nvPr/>
        </p:nvSpPr>
        <p:spPr>
          <a:xfrm rot="18728104">
            <a:off x="3337093" y="941722"/>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0" name="Ovál 109"/>
          <p:cNvSpPr/>
          <p:nvPr/>
        </p:nvSpPr>
        <p:spPr>
          <a:xfrm rot="19067162">
            <a:off x="5504202" y="2199353"/>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2" name="Ovál 111"/>
          <p:cNvSpPr/>
          <p:nvPr/>
        </p:nvSpPr>
        <p:spPr>
          <a:xfrm rot="3593572">
            <a:off x="3220496" y="5264076"/>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7" name="Ovál 116"/>
          <p:cNvSpPr/>
          <p:nvPr/>
        </p:nvSpPr>
        <p:spPr>
          <a:xfrm rot="3189979">
            <a:off x="1355338" y="1048529"/>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8" name="Ovál 117"/>
          <p:cNvSpPr/>
          <p:nvPr/>
        </p:nvSpPr>
        <p:spPr>
          <a:xfrm rot="2963811">
            <a:off x="5448859" y="4136641"/>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2" name="Ovál 121"/>
          <p:cNvSpPr/>
          <p:nvPr/>
        </p:nvSpPr>
        <p:spPr>
          <a:xfrm>
            <a:off x="2571736" y="185736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3" name="Ovál 122"/>
          <p:cNvSpPr/>
          <p:nvPr/>
        </p:nvSpPr>
        <p:spPr>
          <a:xfrm>
            <a:off x="3286116" y="185736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4" name="Ovál 123"/>
          <p:cNvSpPr/>
          <p:nvPr/>
        </p:nvSpPr>
        <p:spPr>
          <a:xfrm>
            <a:off x="2571736" y="242886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5" name="Ovál 124"/>
          <p:cNvSpPr/>
          <p:nvPr/>
        </p:nvSpPr>
        <p:spPr>
          <a:xfrm>
            <a:off x="4786314" y="3000372"/>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6" name="Ovál 125"/>
          <p:cNvSpPr/>
          <p:nvPr/>
        </p:nvSpPr>
        <p:spPr>
          <a:xfrm>
            <a:off x="5429256" y="3000372"/>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7" name="Ovál 126"/>
          <p:cNvSpPr/>
          <p:nvPr/>
        </p:nvSpPr>
        <p:spPr>
          <a:xfrm>
            <a:off x="5429256" y="350043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8" name="Ovál 127"/>
          <p:cNvSpPr/>
          <p:nvPr/>
        </p:nvSpPr>
        <p:spPr>
          <a:xfrm>
            <a:off x="4786314" y="350043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9" name="Ovál 128"/>
          <p:cNvSpPr/>
          <p:nvPr/>
        </p:nvSpPr>
        <p:spPr>
          <a:xfrm>
            <a:off x="3214678" y="4500570"/>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0" name="Ovál 129"/>
          <p:cNvSpPr/>
          <p:nvPr/>
        </p:nvSpPr>
        <p:spPr>
          <a:xfrm>
            <a:off x="3286116" y="400050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1" name="Ovál 130"/>
          <p:cNvSpPr/>
          <p:nvPr/>
        </p:nvSpPr>
        <p:spPr>
          <a:xfrm>
            <a:off x="2643174" y="400050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2" name="Ovál 131"/>
          <p:cNvSpPr/>
          <p:nvPr/>
        </p:nvSpPr>
        <p:spPr>
          <a:xfrm>
            <a:off x="2643174" y="4500570"/>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3" name="Ovál 132"/>
          <p:cNvSpPr/>
          <p:nvPr/>
        </p:nvSpPr>
        <p:spPr>
          <a:xfrm>
            <a:off x="3286116" y="242886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4" name="Ovál 133"/>
          <p:cNvSpPr/>
          <p:nvPr/>
        </p:nvSpPr>
        <p:spPr>
          <a:xfrm>
            <a:off x="3857620" y="278605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5" name="Ovál 134"/>
          <p:cNvSpPr/>
          <p:nvPr/>
        </p:nvSpPr>
        <p:spPr>
          <a:xfrm>
            <a:off x="3786182" y="350043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6" name="Ovál 135"/>
          <p:cNvSpPr/>
          <p:nvPr/>
        </p:nvSpPr>
        <p:spPr>
          <a:xfrm>
            <a:off x="2214546" y="3214686"/>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8" name="Ovál 137"/>
          <p:cNvSpPr/>
          <p:nvPr/>
        </p:nvSpPr>
        <p:spPr>
          <a:xfrm>
            <a:off x="8000992" y="5643578"/>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0" name="Ovál 139"/>
          <p:cNvSpPr/>
          <p:nvPr/>
        </p:nvSpPr>
        <p:spPr>
          <a:xfrm>
            <a:off x="8572496" y="5643578"/>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1" name="Ovál 140"/>
          <p:cNvSpPr/>
          <p:nvPr/>
        </p:nvSpPr>
        <p:spPr>
          <a:xfrm>
            <a:off x="8286744" y="5643578"/>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4" name="Ovál 143"/>
          <p:cNvSpPr/>
          <p:nvPr/>
        </p:nvSpPr>
        <p:spPr>
          <a:xfrm>
            <a:off x="8858280" y="621508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5" name="Ovál 144"/>
          <p:cNvSpPr/>
          <p:nvPr/>
        </p:nvSpPr>
        <p:spPr>
          <a:xfrm>
            <a:off x="8858280" y="592933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6" name="Ovál 145"/>
          <p:cNvSpPr/>
          <p:nvPr/>
        </p:nvSpPr>
        <p:spPr>
          <a:xfrm>
            <a:off x="8858280" y="5643578"/>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7" name="Ovál 146"/>
          <p:cNvSpPr/>
          <p:nvPr/>
        </p:nvSpPr>
        <p:spPr>
          <a:xfrm>
            <a:off x="7715272" y="621508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8" name="Ovál 147"/>
          <p:cNvSpPr/>
          <p:nvPr/>
        </p:nvSpPr>
        <p:spPr>
          <a:xfrm>
            <a:off x="7715272" y="592933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9" name="Ovál 148"/>
          <p:cNvSpPr/>
          <p:nvPr/>
        </p:nvSpPr>
        <p:spPr>
          <a:xfrm>
            <a:off x="7715272" y="5643578"/>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0" name="Ovál 149"/>
          <p:cNvSpPr/>
          <p:nvPr/>
        </p:nvSpPr>
        <p:spPr>
          <a:xfrm>
            <a:off x="8572528" y="621508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1" name="Ovál 150"/>
          <p:cNvSpPr/>
          <p:nvPr/>
        </p:nvSpPr>
        <p:spPr>
          <a:xfrm>
            <a:off x="8286744" y="621508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2" name="Ovál 151"/>
          <p:cNvSpPr/>
          <p:nvPr/>
        </p:nvSpPr>
        <p:spPr>
          <a:xfrm>
            <a:off x="8000992" y="621508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3" name="Ovál 152"/>
          <p:cNvSpPr/>
          <p:nvPr/>
        </p:nvSpPr>
        <p:spPr>
          <a:xfrm>
            <a:off x="8572528" y="592933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4" name="Ovál 153"/>
          <p:cNvSpPr/>
          <p:nvPr/>
        </p:nvSpPr>
        <p:spPr>
          <a:xfrm>
            <a:off x="8286744" y="592933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5" name="Ovál 154"/>
          <p:cNvSpPr/>
          <p:nvPr/>
        </p:nvSpPr>
        <p:spPr>
          <a:xfrm>
            <a:off x="8000992" y="592933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6" name="BlokTextu 155"/>
          <p:cNvSpPr txBox="1"/>
          <p:nvPr/>
        </p:nvSpPr>
        <p:spPr>
          <a:xfrm>
            <a:off x="7286644" y="-45748"/>
            <a:ext cx="1864100" cy="369332"/>
          </a:xfrm>
          <a:prstGeom prst="rect">
            <a:avLst/>
          </a:prstGeom>
          <a:solidFill>
            <a:schemeClr val="bg1">
              <a:lumMod val="95000"/>
            </a:schemeClr>
          </a:solidFill>
        </p:spPr>
        <p:txBody>
          <a:bodyPr wrap="none" rtlCol="0">
            <a:spAutoFit/>
          </a:bodyPr>
          <a:lstStyle/>
          <a:p>
            <a:r>
              <a:rPr lang="sk-SK" dirty="0" smtClean="0"/>
              <a:t>     Dvojica hráčov </a:t>
            </a:r>
          </a:p>
        </p:txBody>
      </p:sp>
      <p:sp>
        <p:nvSpPr>
          <p:cNvPr id="137" name="Ovál 136"/>
          <p:cNvSpPr/>
          <p:nvPr/>
        </p:nvSpPr>
        <p:spPr>
          <a:xfrm>
            <a:off x="7358082" y="37546"/>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9" name="Obdĺžnik 138"/>
          <p:cNvSpPr/>
          <p:nvPr/>
        </p:nvSpPr>
        <p:spPr>
          <a:xfrm>
            <a:off x="2714612" y="571480"/>
            <a:ext cx="714380" cy="714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2" name="Obdĺžnik 141"/>
          <p:cNvSpPr/>
          <p:nvPr/>
        </p:nvSpPr>
        <p:spPr>
          <a:xfrm rot="5400000">
            <a:off x="8251057" y="3321843"/>
            <a:ext cx="714380" cy="714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3" name="Ovál 142"/>
          <p:cNvSpPr/>
          <p:nvPr/>
        </p:nvSpPr>
        <p:spPr>
          <a:xfrm>
            <a:off x="2143108" y="6143644"/>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7" name="Ovál 156"/>
          <p:cNvSpPr/>
          <p:nvPr/>
        </p:nvSpPr>
        <p:spPr>
          <a:xfrm>
            <a:off x="3571868" y="5910668"/>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8" name="Ovál 157"/>
          <p:cNvSpPr/>
          <p:nvPr/>
        </p:nvSpPr>
        <p:spPr>
          <a:xfrm>
            <a:off x="3571868" y="6171637"/>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9" name="Ovál 158"/>
          <p:cNvSpPr/>
          <p:nvPr/>
        </p:nvSpPr>
        <p:spPr>
          <a:xfrm>
            <a:off x="3571868" y="642939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0" name="Ovál 159"/>
          <p:cNvSpPr/>
          <p:nvPr/>
        </p:nvSpPr>
        <p:spPr>
          <a:xfrm>
            <a:off x="2143108" y="642939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1" name="Ovál 160"/>
          <p:cNvSpPr/>
          <p:nvPr/>
        </p:nvSpPr>
        <p:spPr>
          <a:xfrm>
            <a:off x="2143108" y="585789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2" name="Ovál 161"/>
          <p:cNvSpPr/>
          <p:nvPr/>
        </p:nvSpPr>
        <p:spPr>
          <a:xfrm>
            <a:off x="2428860" y="642939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3" name="Ovál 162"/>
          <p:cNvSpPr/>
          <p:nvPr/>
        </p:nvSpPr>
        <p:spPr>
          <a:xfrm>
            <a:off x="2714612" y="642939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4" name="Ovál 163"/>
          <p:cNvSpPr/>
          <p:nvPr/>
        </p:nvSpPr>
        <p:spPr>
          <a:xfrm>
            <a:off x="3000364" y="642939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5" name="Ovál 164"/>
          <p:cNvSpPr/>
          <p:nvPr/>
        </p:nvSpPr>
        <p:spPr>
          <a:xfrm>
            <a:off x="3286116" y="642939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6" name="Ovál 165"/>
          <p:cNvSpPr/>
          <p:nvPr/>
        </p:nvSpPr>
        <p:spPr>
          <a:xfrm>
            <a:off x="2857488" y="657227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7" name="BlokTextu 166"/>
          <p:cNvSpPr txBox="1"/>
          <p:nvPr/>
        </p:nvSpPr>
        <p:spPr>
          <a:xfrm>
            <a:off x="0" y="0"/>
            <a:ext cx="2115387" cy="369332"/>
          </a:xfrm>
          <a:prstGeom prst="rect">
            <a:avLst/>
          </a:prstGeom>
          <a:noFill/>
        </p:spPr>
        <p:txBody>
          <a:bodyPr wrap="none" rtlCol="0">
            <a:spAutoFit/>
          </a:bodyPr>
          <a:lstStyle/>
          <a:p>
            <a:r>
              <a:rPr lang="sk-SK" dirty="0" smtClean="0">
                <a:solidFill>
                  <a:srgbClr val="FF0000"/>
                </a:solidFill>
              </a:rPr>
              <a:t>Kliknite pre začiatok.</a:t>
            </a:r>
            <a:endParaRPr lang="sk-SK" dirty="0">
              <a:solidFill>
                <a:srgbClr val="FF0000"/>
              </a:solidFill>
            </a:endParaRPr>
          </a:p>
        </p:txBody>
      </p:sp>
      <p:sp>
        <p:nvSpPr>
          <p:cNvPr id="168" name="BlokTextu 167"/>
          <p:cNvSpPr txBox="1"/>
          <p:nvPr/>
        </p:nvSpPr>
        <p:spPr>
          <a:xfrm>
            <a:off x="0" y="285728"/>
            <a:ext cx="2551724" cy="369332"/>
          </a:xfrm>
          <a:prstGeom prst="rect">
            <a:avLst/>
          </a:prstGeom>
          <a:noFill/>
        </p:spPr>
        <p:txBody>
          <a:bodyPr wrap="none" rtlCol="0">
            <a:spAutoFit/>
          </a:bodyPr>
          <a:lstStyle/>
          <a:p>
            <a:r>
              <a:rPr lang="sk-SK" dirty="0" smtClean="0">
                <a:solidFill>
                  <a:srgbClr val="FF0000"/>
                </a:solidFill>
              </a:rPr>
              <a:t>Kliknite pre pokračovanie</a:t>
            </a:r>
            <a:endParaRPr lang="sk-SK"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3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3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29"/>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2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22"/>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23"/>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33"/>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125"/>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128"/>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127"/>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500"/>
                                  </p:stCondLst>
                                  <p:childTnLst>
                                    <p:set>
                                      <p:cBhvr>
                                        <p:cTn id="39" dur="1" fill="hold">
                                          <p:stCondLst>
                                            <p:cond delay="0"/>
                                          </p:stCondLst>
                                        </p:cTn>
                                        <p:tgtEl>
                                          <p:spTgt spid="126"/>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grpId="0" nodeType="afterEffect">
                                  <p:stCondLst>
                                    <p:cond delay="500"/>
                                  </p:stCondLst>
                                  <p:childTnLst>
                                    <p:set>
                                      <p:cBhvr>
                                        <p:cTn id="42" dur="1" fill="hold">
                                          <p:stCondLst>
                                            <p:cond delay="0"/>
                                          </p:stCondLst>
                                        </p:cTn>
                                        <p:tgtEl>
                                          <p:spTgt spid="135"/>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grpId="0" nodeType="afterEffect">
                                  <p:stCondLst>
                                    <p:cond delay="500"/>
                                  </p:stCondLst>
                                  <p:childTnLst>
                                    <p:set>
                                      <p:cBhvr>
                                        <p:cTn id="45" dur="1" fill="hold">
                                          <p:stCondLst>
                                            <p:cond delay="0"/>
                                          </p:stCondLst>
                                        </p:cTn>
                                        <p:tgtEl>
                                          <p:spTgt spid="136"/>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grpId="0" nodeType="afterEffect">
                                  <p:stCondLst>
                                    <p:cond delay="50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grpId="0" nodeType="withEffect">
                                  <p:stCondLst>
                                    <p:cond delay="500"/>
                                  </p:stCondLst>
                                  <p:childTnLst>
                                    <p:set>
                                      <p:cBhvr>
                                        <p:cTn id="50" dur="1" fill="hold">
                                          <p:stCondLst>
                                            <p:cond delay="0"/>
                                          </p:stCondLst>
                                        </p:cTn>
                                        <p:tgtEl>
                                          <p:spTgt spid="146"/>
                                        </p:tgtEl>
                                        <p:attrNameLst>
                                          <p:attrName>style.visibility</p:attrName>
                                        </p:attrNameLst>
                                      </p:cBhvr>
                                      <p:to>
                                        <p:strVal val="visible"/>
                                      </p:to>
                                    </p:set>
                                  </p:childTnLst>
                                </p:cTn>
                              </p:par>
                              <p:par>
                                <p:cTn id="51" presetID="1" presetClass="entr" presetSubtype="0" fill="hold" grpId="0" nodeType="withEffect">
                                  <p:stCondLst>
                                    <p:cond delay="500"/>
                                  </p:stCondLst>
                                  <p:childTnLst>
                                    <p:set>
                                      <p:cBhvr>
                                        <p:cTn id="52" dur="1" fill="hold">
                                          <p:stCondLst>
                                            <p:cond delay="0"/>
                                          </p:stCondLst>
                                        </p:cTn>
                                        <p:tgtEl>
                                          <p:spTgt spid="140"/>
                                        </p:tgtEl>
                                        <p:attrNameLst>
                                          <p:attrName>style.visibility</p:attrName>
                                        </p:attrNameLst>
                                      </p:cBhvr>
                                      <p:to>
                                        <p:strVal val="visible"/>
                                      </p:to>
                                    </p:set>
                                  </p:childTnLst>
                                </p:cTn>
                              </p:par>
                              <p:par>
                                <p:cTn id="53" presetID="1" presetClass="entr" presetSubtype="0" fill="hold" grpId="0" nodeType="withEffect">
                                  <p:stCondLst>
                                    <p:cond delay="500"/>
                                  </p:stCondLst>
                                  <p:childTnLst>
                                    <p:set>
                                      <p:cBhvr>
                                        <p:cTn id="54" dur="1" fill="hold">
                                          <p:stCondLst>
                                            <p:cond delay="0"/>
                                          </p:stCondLst>
                                        </p:cTn>
                                        <p:tgtEl>
                                          <p:spTgt spid="141"/>
                                        </p:tgtEl>
                                        <p:attrNameLst>
                                          <p:attrName>style.visibility</p:attrName>
                                        </p:attrNameLst>
                                      </p:cBhvr>
                                      <p:to>
                                        <p:strVal val="visible"/>
                                      </p:to>
                                    </p:set>
                                  </p:childTnLst>
                                </p:cTn>
                              </p:par>
                              <p:par>
                                <p:cTn id="55" presetID="1" presetClass="entr" presetSubtype="0" fill="hold" grpId="0" nodeType="withEffect">
                                  <p:stCondLst>
                                    <p:cond delay="500"/>
                                  </p:stCondLst>
                                  <p:childTnLst>
                                    <p:set>
                                      <p:cBhvr>
                                        <p:cTn id="56" dur="1" fill="hold">
                                          <p:stCondLst>
                                            <p:cond delay="0"/>
                                          </p:stCondLst>
                                        </p:cTn>
                                        <p:tgtEl>
                                          <p:spTgt spid="138"/>
                                        </p:tgtEl>
                                        <p:attrNameLst>
                                          <p:attrName>style.visibility</p:attrName>
                                        </p:attrNameLst>
                                      </p:cBhvr>
                                      <p:to>
                                        <p:strVal val="visible"/>
                                      </p:to>
                                    </p:set>
                                  </p:childTnLst>
                                </p:cTn>
                              </p:par>
                              <p:par>
                                <p:cTn id="57" presetID="1" presetClass="entr" presetSubtype="0" fill="hold" grpId="0" nodeType="withEffect">
                                  <p:stCondLst>
                                    <p:cond delay="50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500"/>
                                  </p:stCondLst>
                                  <p:childTnLst>
                                    <p:set>
                                      <p:cBhvr>
                                        <p:cTn id="60" dur="1" fill="hold">
                                          <p:stCondLst>
                                            <p:cond delay="0"/>
                                          </p:stCondLst>
                                        </p:cTn>
                                        <p:tgtEl>
                                          <p:spTgt spid="148"/>
                                        </p:tgtEl>
                                        <p:attrNameLst>
                                          <p:attrName>style.visibility</p:attrName>
                                        </p:attrNameLst>
                                      </p:cBhvr>
                                      <p:to>
                                        <p:strVal val="visible"/>
                                      </p:to>
                                    </p:set>
                                  </p:childTnLst>
                                </p:cTn>
                              </p:par>
                              <p:par>
                                <p:cTn id="61" presetID="1" presetClass="entr" presetSubtype="0" fill="hold" grpId="0" nodeType="withEffect">
                                  <p:stCondLst>
                                    <p:cond delay="500"/>
                                  </p:stCondLst>
                                  <p:childTnLst>
                                    <p:set>
                                      <p:cBhvr>
                                        <p:cTn id="62" dur="1" fill="hold">
                                          <p:stCondLst>
                                            <p:cond delay="0"/>
                                          </p:stCondLst>
                                        </p:cTn>
                                        <p:tgtEl>
                                          <p:spTgt spid="155"/>
                                        </p:tgtEl>
                                        <p:attrNameLst>
                                          <p:attrName>style.visibility</p:attrName>
                                        </p:attrNameLst>
                                      </p:cBhvr>
                                      <p:to>
                                        <p:strVal val="visible"/>
                                      </p:to>
                                    </p:set>
                                  </p:childTnLst>
                                </p:cTn>
                              </p:par>
                              <p:par>
                                <p:cTn id="63" presetID="1" presetClass="entr" presetSubtype="0" fill="hold" grpId="0" nodeType="withEffect">
                                  <p:stCondLst>
                                    <p:cond delay="50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500"/>
                                  </p:stCondLst>
                                  <p:childTnLst>
                                    <p:set>
                                      <p:cBhvr>
                                        <p:cTn id="66" dur="1" fill="hold">
                                          <p:stCondLst>
                                            <p:cond delay="0"/>
                                          </p:stCondLst>
                                        </p:cTn>
                                        <p:tgtEl>
                                          <p:spTgt spid="153"/>
                                        </p:tgtEl>
                                        <p:attrNameLst>
                                          <p:attrName>style.visibility</p:attrName>
                                        </p:attrNameLst>
                                      </p:cBhvr>
                                      <p:to>
                                        <p:strVal val="visible"/>
                                      </p:to>
                                    </p:set>
                                  </p:childTnLst>
                                </p:cTn>
                              </p:par>
                              <p:par>
                                <p:cTn id="67" presetID="1" presetClass="entr" presetSubtype="0" fill="hold" grpId="0" nodeType="withEffect">
                                  <p:stCondLst>
                                    <p:cond delay="500"/>
                                  </p:stCondLst>
                                  <p:childTnLst>
                                    <p:set>
                                      <p:cBhvr>
                                        <p:cTn id="68" dur="1" fill="hold">
                                          <p:stCondLst>
                                            <p:cond delay="0"/>
                                          </p:stCondLst>
                                        </p:cTn>
                                        <p:tgtEl>
                                          <p:spTgt spid="145"/>
                                        </p:tgtEl>
                                        <p:attrNameLst>
                                          <p:attrName>style.visibility</p:attrName>
                                        </p:attrNameLst>
                                      </p:cBhvr>
                                      <p:to>
                                        <p:strVal val="visible"/>
                                      </p:to>
                                    </p:set>
                                  </p:childTnLst>
                                </p:cTn>
                              </p:par>
                              <p:par>
                                <p:cTn id="69" presetID="1" presetClass="entr" presetSubtype="0" fill="hold" grpId="0" nodeType="withEffect">
                                  <p:stCondLst>
                                    <p:cond delay="500"/>
                                  </p:stCondLst>
                                  <p:childTnLst>
                                    <p:set>
                                      <p:cBhvr>
                                        <p:cTn id="70" dur="1" fill="hold">
                                          <p:stCondLst>
                                            <p:cond delay="0"/>
                                          </p:stCondLst>
                                        </p:cTn>
                                        <p:tgtEl>
                                          <p:spTgt spid="144"/>
                                        </p:tgtEl>
                                        <p:attrNameLst>
                                          <p:attrName>style.visibility</p:attrName>
                                        </p:attrNameLst>
                                      </p:cBhvr>
                                      <p:to>
                                        <p:strVal val="visible"/>
                                      </p:to>
                                    </p:set>
                                  </p:childTnLst>
                                </p:cTn>
                              </p:par>
                              <p:par>
                                <p:cTn id="71" presetID="1" presetClass="entr" presetSubtype="0" fill="hold" grpId="0" nodeType="withEffect">
                                  <p:stCondLst>
                                    <p:cond delay="500"/>
                                  </p:stCondLst>
                                  <p:childTnLst>
                                    <p:set>
                                      <p:cBhvr>
                                        <p:cTn id="72" dur="1" fill="hold">
                                          <p:stCondLst>
                                            <p:cond delay="0"/>
                                          </p:stCondLst>
                                        </p:cTn>
                                        <p:tgtEl>
                                          <p:spTgt spid="150"/>
                                        </p:tgtEl>
                                        <p:attrNameLst>
                                          <p:attrName>style.visibility</p:attrName>
                                        </p:attrNameLst>
                                      </p:cBhvr>
                                      <p:to>
                                        <p:strVal val="visible"/>
                                      </p:to>
                                    </p:set>
                                  </p:childTnLst>
                                </p:cTn>
                              </p:par>
                              <p:par>
                                <p:cTn id="73" presetID="1" presetClass="entr" presetSubtype="0" fill="hold" grpId="0" nodeType="withEffect">
                                  <p:stCondLst>
                                    <p:cond delay="500"/>
                                  </p:stCondLst>
                                  <p:childTnLst>
                                    <p:set>
                                      <p:cBhvr>
                                        <p:cTn id="74" dur="1" fill="hold">
                                          <p:stCondLst>
                                            <p:cond delay="0"/>
                                          </p:stCondLst>
                                        </p:cTn>
                                        <p:tgtEl>
                                          <p:spTgt spid="151"/>
                                        </p:tgtEl>
                                        <p:attrNameLst>
                                          <p:attrName>style.visibility</p:attrName>
                                        </p:attrNameLst>
                                      </p:cBhvr>
                                      <p:to>
                                        <p:strVal val="visible"/>
                                      </p:to>
                                    </p:set>
                                  </p:childTnLst>
                                </p:cTn>
                              </p:par>
                              <p:par>
                                <p:cTn id="75" presetID="1" presetClass="entr" presetSubtype="0" fill="hold" grpId="0" nodeType="withEffect">
                                  <p:stCondLst>
                                    <p:cond delay="50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500"/>
                                  </p:stCondLst>
                                  <p:childTnLst>
                                    <p:set>
                                      <p:cBhvr>
                                        <p:cTn id="78" dur="1" fill="hold">
                                          <p:stCondLst>
                                            <p:cond delay="0"/>
                                          </p:stCondLst>
                                        </p:cTn>
                                        <p:tgtEl>
                                          <p:spTgt spid="147"/>
                                        </p:tgtEl>
                                        <p:attrNameLst>
                                          <p:attrName>style.visibility</p:attrName>
                                        </p:attrNameLst>
                                      </p:cBhvr>
                                      <p:to>
                                        <p:strVal val="visible"/>
                                      </p:to>
                                    </p:set>
                                  </p:childTnLst>
                                </p:cTn>
                              </p:par>
                            </p:childTnLst>
                          </p:cTn>
                        </p:par>
                        <p:par>
                          <p:cTn id="79" fill="hold">
                            <p:stCondLst>
                              <p:cond delay="7000"/>
                            </p:stCondLst>
                            <p:childTnLst>
                              <p:par>
                                <p:cTn id="80" presetID="0" presetClass="path" presetSubtype="0" accel="50000" decel="50000" fill="hold" grpId="1" nodeType="afterEffect">
                                  <p:stCondLst>
                                    <p:cond delay="2000"/>
                                  </p:stCondLst>
                                  <p:childTnLst>
                                    <p:animMotion origin="layout" path="M 0 0 C 0.00087 -0.03032 0.00087 -0.06134 0.00451 -0.09143 C 0.00729 -0.15763 0.00937 -0.2243 0.00225 -0.29004 C 0 -0.33402 -0.00226 -0.378 -0.0033 -0.42199 C -0.00278 -0.47037 -0.00191 -0.51643 0 -0.56412 C -0.00035 -0.60162 0 -0.63912 -0.00104 -0.67662 C -0.00122 -0.68032 -0.00365 -0.69421 -0.00556 -0.69907 C -0.00695 -0.70231 -0.01007 -0.70787 -0.01007 -0.70787 C -0.01146 -0.71342 -0.01545 -0.72731 -0.01893 -0.73032 C -0.02118 -0.73194 -0.02379 -0.73333 -0.02552 -0.73611 C -0.02969 -0.74189 -0.02726 -0.73981 -0.03229 -0.74189 C -0.04045 -0.7493 -0.05365 -0.75208 -0.06337 -0.7537 C -0.08577 -0.7625 -0.11007 -0.76412 -0.13334 -0.76712 C -0.17413 -0.77268 -0.21441 -0.77337 -0.25556 -0.77476 C -0.28038 -0.77638 -0.30521 -0.77777 -0.33004 -0.78055 C -0.34948 -0.78518 -0.36927 -0.78564 -0.38889 -0.78773 C -0.3974 -0.78888 -0.41441 -0.79097 -0.41441 -0.79097 C -0.43542 -0.79699 -0.42101 -0.79351 -0.45781 -0.79675 C -0.46667 -0.79745 -0.47552 -0.80046 -0.48438 -0.80138 C -0.51302 -0.803 -0.5415 -0.803 -0.56997 -0.80717 C -0.58768 -0.80648 -0.60972 -0.80763 -0.62882 -0.80416 C -0.63368 -0.80347 -0.63854 -0.80231 -0.6434 -0.80138 C -0.64636 -0.80046 -0.65226 -0.79837 -0.65226 -0.79837 " pathEditMode="relative" ptsTypes="ffffffffffffffffffffffA">
                                      <p:cBhvr>
                                        <p:cTn id="81" dur="5000" fill="hold"/>
                                        <p:tgtEl>
                                          <p:spTgt spid="146"/>
                                        </p:tgtEl>
                                        <p:attrNameLst>
                                          <p:attrName>ppt_x</p:attrName>
                                          <p:attrName>ppt_y</p:attrName>
                                        </p:attrNameLst>
                                      </p:cBhvr>
                                    </p:animMotion>
                                  </p:childTnLst>
                                </p:cTn>
                              </p:par>
                              <p:par>
                                <p:cTn id="82" presetID="0" presetClass="path" presetSubtype="0" accel="50000" decel="50000" fill="hold" grpId="1" nodeType="withEffect">
                                  <p:stCondLst>
                                    <p:cond delay="2000"/>
                                  </p:stCondLst>
                                  <p:childTnLst>
                                    <p:animMotion origin="layout" path="M 0 0 C 0.00087 -0.03032 0.00087 -0.06134 0.00451 -0.09143 C 0.00729 -0.15763 0.00937 -0.2243 0.00225 -0.29004 C 0 -0.33402 -0.00226 -0.378 -0.0033 -0.42199 C -0.00278 -0.47037 -0.00191 -0.51643 0 -0.56412 C -0.00035 -0.60162 0 -0.63912 -0.00104 -0.67662 C -0.00122 -0.68032 -0.00365 -0.69421 -0.00556 -0.69907 C -0.00695 -0.70231 -0.01007 -0.70787 -0.01007 -0.70787 C -0.01146 -0.71342 -0.01545 -0.72731 -0.01893 -0.73032 C -0.02118 -0.73194 -0.02379 -0.73333 -0.02552 -0.73611 C -0.02969 -0.74189 -0.02726 -0.73981 -0.03229 -0.74189 C -0.04045 -0.7493 -0.05365 -0.75208 -0.06337 -0.7537 C -0.08577 -0.7625 -0.11007 -0.76412 -0.13334 -0.76712 C -0.17413 -0.77268 -0.21441 -0.77337 -0.25556 -0.77476 C -0.28038 -0.77638 -0.30521 -0.77777 -0.33004 -0.78055 C -0.34948 -0.78518 -0.36927 -0.78564 -0.38889 -0.78773 C -0.3974 -0.78888 -0.41441 -0.79097 -0.41441 -0.79097 C -0.43542 -0.79699 -0.42101 -0.79351 -0.45781 -0.79675 C -0.46667 -0.79745 -0.47552 -0.80046 -0.48438 -0.80138 C -0.51302 -0.803 -0.5415 -0.803 -0.56997 -0.80717 C -0.58768 -0.80648 -0.60972 -0.80763 -0.62882 -0.80416 C -0.63368 -0.80347 -0.63854 -0.80231 -0.6434 -0.80138 C -0.64636 -0.80046 -0.65226 -0.79837 -0.65226 -0.79837 " pathEditMode="relative" ptsTypes="ffffffffffffffffffffffA">
                                      <p:cBhvr>
                                        <p:cTn id="83" dur="5000" fill="hold"/>
                                        <p:tgtEl>
                                          <p:spTgt spid="145"/>
                                        </p:tgtEl>
                                        <p:attrNameLst>
                                          <p:attrName>ppt_x</p:attrName>
                                          <p:attrName>ppt_y</p:attrName>
                                        </p:attrNameLst>
                                      </p:cBhvr>
                                    </p:animMotion>
                                  </p:childTnLst>
                                </p:cTn>
                              </p:par>
                            </p:childTnLst>
                          </p:cTn>
                        </p:par>
                        <p:par>
                          <p:cTn id="84" fill="hold">
                            <p:stCondLst>
                              <p:cond delay="14000"/>
                            </p:stCondLst>
                            <p:childTnLst>
                              <p:par>
                                <p:cTn id="85" presetID="0" presetClass="path" presetSubtype="0" accel="50000" decel="50000" fill="hold" grpId="1" nodeType="afterEffect">
                                  <p:stCondLst>
                                    <p:cond delay="1000"/>
                                  </p:stCondLst>
                                  <p:childTnLst>
                                    <p:animMotion origin="layout" path="M 0 0 C 0.00156 -0.00903 0.00173 -0.02106 0.0059 -0.02893 C 0.00816 -0.04352 0.01146 -0.05787 0.01423 -0.07222 C 0.01597 -0.08102 0.01614 -0.09028 0.01753 -0.09907 C 0.01823 -0.12176 0.01892 -0.14421 0.02083 -0.16667 C 0.02326 -0.19352 0.03021 -0.21782 0.03177 -0.2456 C 0.03142 -0.26458 0.03142 -0.28333 0.0309 -0.30231 C 0.03055 -0.31389 0.02552 -0.32778 0.02257 -0.33889 C 0.02205 -0.34097 0.01927 -0.33958 0.01753 -0.34005 C 0.01475 -0.34259 0.0158 -0.34143 0.01423 -0.34352 " pathEditMode="relative" ptsTypes="fffffffffA">
                                      <p:cBhvr>
                                        <p:cTn id="86" dur="5000" fill="hold"/>
                                        <p:tgtEl>
                                          <p:spTgt spid="140"/>
                                        </p:tgtEl>
                                        <p:attrNameLst>
                                          <p:attrName>ppt_x</p:attrName>
                                          <p:attrName>ppt_y</p:attrName>
                                        </p:attrNameLst>
                                      </p:cBhvr>
                                    </p:animMotion>
                                  </p:childTnLst>
                                </p:cTn>
                              </p:par>
                              <p:par>
                                <p:cTn id="87" presetID="0" presetClass="path" presetSubtype="0" accel="50000" decel="50000" fill="hold" grpId="1" nodeType="withEffect">
                                  <p:stCondLst>
                                    <p:cond delay="1000"/>
                                  </p:stCondLst>
                                  <p:childTnLst>
                                    <p:animMotion origin="layout" path="M 0 0 C 0.00156 -0.00903 0.00173 -0.02106 0.0059 -0.02893 C 0.00816 -0.04352 0.01146 -0.05787 0.01423 -0.07222 C 0.01597 -0.08102 0.01614 -0.09028 0.01753 -0.09907 C 0.01823 -0.12176 0.01892 -0.14421 0.02083 -0.16667 C 0.02326 -0.19352 0.03021 -0.21782 0.03177 -0.2456 C 0.03142 -0.26458 0.03142 -0.28333 0.0309 -0.30231 C 0.03055 -0.31389 0.02552 -0.32778 0.02257 -0.33889 C 0.02205 -0.34097 0.01927 -0.33958 0.01753 -0.34005 C 0.01475 -0.34259 0.0158 -0.34143 0.01423 -0.34352 " pathEditMode="relative" ptsTypes="fffffffffA">
                                      <p:cBhvr>
                                        <p:cTn id="88" dur="5000" fill="hold"/>
                                        <p:tgtEl>
                                          <p:spTgt spid="153"/>
                                        </p:tgtEl>
                                        <p:attrNameLst>
                                          <p:attrName>ppt_x</p:attrName>
                                          <p:attrName>ppt_y</p:attrName>
                                        </p:attrNameLst>
                                      </p:cBhvr>
                                    </p:animMotion>
                                  </p:childTnLst>
                                </p:cTn>
                              </p:par>
                            </p:childTnLst>
                          </p:cTn>
                        </p:par>
                        <p:par>
                          <p:cTn id="89" fill="hold">
                            <p:stCondLst>
                              <p:cond delay="20000"/>
                            </p:stCondLst>
                            <p:childTnLst>
                              <p:par>
                                <p:cTn id="90" presetID="0" presetClass="path" presetSubtype="0" accel="50000" decel="50000" fill="hold" grpId="1" nodeType="afterEffect">
                                  <p:stCondLst>
                                    <p:cond delay="1000"/>
                                  </p:stCondLst>
                                  <p:childTnLst>
                                    <p:animMotion origin="layout" path="M 0 0 C -0.00347 0.00092 -0.0066 0.00185 -0.0099 0.00324 C -0.01302 0.00602 -0.01632 0.00741 -0.01996 0.0088 C -0.02413 0.01273 -0.02899 0.01412 -0.03403 0.01551 C -0.04149 0.02199 -0.05208 0.02014 -0.06076 0.02222 C -0.08594 0.02847 -0.11198 0.02778 -0.13767 0.02893 C -0.20538 0.03194 -0.27309 0.03842 -0.3408 0.0412 C -0.39045 0.04074 -0.43646 0.04005 -0.4849 0.03657 C -0.56059 0.03773 -0.53385 0.03773 -0.56493 0.03773 " pathEditMode="relative" ptsTypes="ffffffffA">
                                      <p:cBhvr>
                                        <p:cTn id="91" dur="5000" fill="hold"/>
                                        <p:tgtEl>
                                          <p:spTgt spid="147"/>
                                        </p:tgtEl>
                                        <p:attrNameLst>
                                          <p:attrName>ppt_x</p:attrName>
                                          <p:attrName>ppt_y</p:attrName>
                                        </p:attrNameLst>
                                      </p:cBhvr>
                                    </p:animMotion>
                                  </p:childTnLst>
                                </p:cTn>
                              </p:par>
                              <p:par>
                                <p:cTn id="92" presetID="0" presetClass="path" presetSubtype="0" accel="50000" decel="50000" fill="hold" grpId="1" nodeType="withEffect">
                                  <p:stCondLst>
                                    <p:cond delay="1000"/>
                                  </p:stCondLst>
                                  <p:childTnLst>
                                    <p:animMotion origin="layout" path="M 0 0 C -0.00347 0.00092 -0.0066 0.00185 -0.0099 0.00324 C -0.01302 0.00602 -0.01632 0.00741 -0.01996 0.0088 C -0.02413 0.01273 -0.02899 0.01412 -0.03403 0.01551 C -0.04149 0.02199 -0.05208 0.02014 -0.06076 0.02222 C -0.08594 0.02847 -0.11198 0.02778 -0.13767 0.02893 C -0.20538 0.03194 -0.27309 0.03842 -0.3408 0.0412 C -0.39045 0.04074 -0.43646 0.04005 -0.4849 0.03657 C -0.56059 0.03773 -0.53385 0.03773 -0.56493 0.03773 " pathEditMode="relative" ptsTypes="ffffffffA">
                                      <p:cBhvr>
                                        <p:cTn id="93" dur="5000" fill="hold"/>
                                        <p:tgtEl>
                                          <p:spTgt spid="152"/>
                                        </p:tgtEl>
                                        <p:attrNameLst>
                                          <p:attrName>ppt_x</p:attrName>
                                          <p:attrName>ppt_y</p:attrName>
                                        </p:attrNameLst>
                                      </p:cBhvr>
                                    </p:animMotion>
                                  </p:childTnLst>
                                </p:cTn>
                              </p:par>
                              <p:par>
                                <p:cTn id="94" presetID="0" presetClass="path" presetSubtype="0" accel="50000" decel="50000" fill="hold" grpId="1" nodeType="withEffect">
                                  <p:stCondLst>
                                    <p:cond delay="1000"/>
                                  </p:stCondLst>
                                  <p:childTnLst>
                                    <p:animMotion origin="layout" path="M 0 0 C -0.00347 0.00092 -0.0066 0.00185 -0.0099 0.00324 C -0.01302 0.00602 -0.01632 0.00741 -0.01996 0.0088 C -0.02413 0.01273 -0.02899 0.01412 -0.03403 0.01551 C -0.04149 0.02199 -0.05208 0.02014 -0.06076 0.02222 C -0.08594 0.02847 -0.11198 0.02778 -0.13767 0.02893 C -0.20538 0.03194 -0.27309 0.03842 -0.3408 0.0412 C -0.39045 0.04074 -0.43646 0.04005 -0.4849 0.03657 C -0.56059 0.03773 -0.53385 0.03773 -0.56493 0.03773 " pathEditMode="relative" ptsTypes="ffffffffA">
                                      <p:cBhvr>
                                        <p:cTn id="95" dur="5000" fill="hold"/>
                                        <p:tgtEl>
                                          <p:spTgt spid="151"/>
                                        </p:tgtEl>
                                        <p:attrNameLst>
                                          <p:attrName>ppt_x</p:attrName>
                                          <p:attrName>ppt_y</p:attrName>
                                        </p:attrNameLst>
                                      </p:cBhvr>
                                    </p:animMotion>
                                  </p:childTnLst>
                                </p:cTn>
                              </p:par>
                              <p:par>
                                <p:cTn id="96" presetID="0" presetClass="path" presetSubtype="0" accel="50000" decel="50000" fill="hold" grpId="1" nodeType="withEffect">
                                  <p:stCondLst>
                                    <p:cond delay="1000"/>
                                  </p:stCondLst>
                                  <p:childTnLst>
                                    <p:animMotion origin="layout" path="M 0 0 C -0.00347 0.00092 -0.0066 0.00185 -0.0099 0.00324 C -0.01302 0.00602 -0.01632 0.00741 -0.01996 0.0088 C -0.02413 0.01273 -0.02899 0.01412 -0.03403 0.01551 C -0.04149 0.02199 -0.05208 0.02014 -0.06076 0.02222 C -0.08594 0.02847 -0.11198 0.02778 -0.13767 0.02893 C -0.20538 0.03194 -0.27309 0.03842 -0.3408 0.0412 C -0.39045 0.04074 -0.43646 0.04005 -0.4849 0.03657 C -0.56059 0.03773 -0.53385 0.03773 -0.56493 0.03773 " pathEditMode="relative" ptsTypes="ffffffffA">
                                      <p:cBhvr>
                                        <p:cTn id="97" dur="5000" fill="hold"/>
                                        <p:tgtEl>
                                          <p:spTgt spid="150"/>
                                        </p:tgtEl>
                                        <p:attrNameLst>
                                          <p:attrName>ppt_x</p:attrName>
                                          <p:attrName>ppt_y</p:attrName>
                                        </p:attrNameLst>
                                      </p:cBhvr>
                                    </p:animMotion>
                                  </p:childTnLst>
                                </p:cTn>
                              </p:par>
                              <p:par>
                                <p:cTn id="98" presetID="0" presetClass="path" presetSubtype="0" accel="50000" decel="50000" fill="hold" grpId="1" nodeType="withEffect">
                                  <p:stCondLst>
                                    <p:cond delay="1000"/>
                                  </p:stCondLst>
                                  <p:childTnLst>
                                    <p:animMotion origin="layout" path="M 0 0 C -0.00347 0.00092 -0.0066 0.00185 -0.0099 0.00324 C -0.01302 0.00602 -0.01632 0.00741 -0.01996 0.0088 C -0.02413 0.01273 -0.02899 0.01412 -0.03403 0.01551 C -0.04149 0.02199 -0.05208 0.02014 -0.06076 0.02222 C -0.08594 0.02847 -0.11198 0.02778 -0.13767 0.02893 C -0.20538 0.03194 -0.27309 0.03842 -0.3408 0.0412 C -0.39045 0.04074 -0.43646 0.04005 -0.4849 0.03657 C -0.56059 0.03773 -0.53385 0.03773 -0.56493 0.03773 " pathEditMode="relative" ptsTypes="ffffffffA">
                                      <p:cBhvr>
                                        <p:cTn id="99" dur="5000" fill="hold"/>
                                        <p:tgtEl>
                                          <p:spTgt spid="144"/>
                                        </p:tgtEl>
                                        <p:attrNameLst>
                                          <p:attrName>ppt_x</p:attrName>
                                          <p:attrName>ppt_y</p:attrName>
                                        </p:attrNameLst>
                                      </p:cBhvr>
                                    </p:animMotion>
                                  </p:childTnLst>
                                </p:cTn>
                              </p:par>
                            </p:childTnLst>
                          </p:cTn>
                        </p:par>
                        <p:par>
                          <p:cTn id="100" fill="hold">
                            <p:stCondLst>
                              <p:cond delay="26000"/>
                            </p:stCondLst>
                            <p:childTnLst>
                              <p:par>
                                <p:cTn id="101" presetID="0" presetClass="path" presetSubtype="0" accel="50000" decel="50000" fill="hold" grpId="1" nodeType="afterEffect">
                                  <p:stCondLst>
                                    <p:cond delay="1000"/>
                                  </p:stCondLst>
                                  <p:childTnLst>
                                    <p:animMotion origin="layout" path="M 0 0 C -0.00173 0.02825 -0.00851 0.06112 -0.03246 0.06783 C -0.03993 0.07223 -0.04687 0.07431 -0.05503 0.07547 C -0.06232 0.08241 -0.09496 0.08079 -0.1026 0.08102 C -0.15173 0.08635 -0.19965 0.09329 -0.24913 0.09445 C -0.25885 0.09144 -0.2684 0.0875 -0.2783 0.08565 C -0.28507 0.08125 -0.2934 0.07917 -0.30087 0.07778 C -0.31094 0.07292 -0.32378 0.07616 -0.33333 0.07662 C -0.34861 0.07894 -0.36389 0.0801 -0.37917 0.08102 C -0.42969 0.08056 -0.475 0.07917 -0.52413 0.07338 C -0.55469 0.07477 -0.58455 0.07894 -0.6151 0.07894 " pathEditMode="relative" ptsTypes="ffffffffffA">
                                      <p:cBhvr>
                                        <p:cTn id="102" dur="5000" fill="hold"/>
                                        <p:tgtEl>
                                          <p:spTgt spid="148"/>
                                        </p:tgtEl>
                                        <p:attrNameLst>
                                          <p:attrName>ppt_x</p:attrName>
                                          <p:attrName>ppt_y</p:attrName>
                                        </p:attrNameLst>
                                      </p:cBhvr>
                                    </p:animMotion>
                                  </p:childTnLst>
                                </p:cTn>
                              </p:par>
                              <p:par>
                                <p:cTn id="103" presetID="0" presetClass="path" presetSubtype="0" accel="50000" decel="50000" fill="hold" grpId="1" nodeType="withEffect">
                                  <p:stCondLst>
                                    <p:cond delay="0"/>
                                  </p:stCondLst>
                                  <p:childTnLst>
                                    <p:animMotion origin="layout" path="M 0 0 C -0.00173 0.02825 -0.00851 0.06112 -0.03246 0.06783 C -0.03993 0.07223 -0.04687 0.07431 -0.05503 0.07547 C -0.06232 0.08241 -0.09496 0.08079 -0.1026 0.08102 C -0.15173 0.08635 -0.19965 0.09329 -0.24913 0.09445 C -0.25885 0.09144 -0.2684 0.0875 -0.2783 0.08565 C -0.28507 0.08125 -0.2934 0.07917 -0.30087 0.07778 C -0.31094 0.07292 -0.32378 0.07616 -0.33333 0.07662 C -0.34861 0.07894 -0.36389 0.0801 -0.37917 0.08102 C -0.42969 0.08056 -0.475 0.07917 -0.52413 0.07338 C -0.55469 0.07477 -0.58455 0.07894 -0.6151 0.07894 " pathEditMode="relative" ptsTypes="ffffffffffA">
                                      <p:cBhvr>
                                        <p:cTn id="104" dur="5000" fill="hold"/>
                                        <p:tgtEl>
                                          <p:spTgt spid="155"/>
                                        </p:tgtEl>
                                        <p:attrNameLst>
                                          <p:attrName>ppt_x</p:attrName>
                                          <p:attrName>ppt_y</p:attrName>
                                        </p:attrNameLst>
                                      </p:cBhvr>
                                    </p:animMotion>
                                  </p:childTnLst>
                                </p:cTn>
                              </p:par>
                              <p:par>
                                <p:cTn id="105" presetID="0" presetClass="path" presetSubtype="0" accel="50000" decel="50000" fill="hold" grpId="1" nodeType="withEffect">
                                  <p:stCondLst>
                                    <p:cond delay="0"/>
                                  </p:stCondLst>
                                  <p:childTnLst>
                                    <p:animMotion origin="layout" path="M 0 0 C -0.00173 0.02825 -0.00851 0.06112 -0.03246 0.06783 C -0.03993 0.07223 -0.04687 0.07431 -0.05503 0.07547 C -0.06232 0.08241 -0.09496 0.08079 -0.1026 0.08102 C -0.15173 0.08635 -0.19965 0.09329 -0.24913 0.09445 C -0.25885 0.09144 -0.2684 0.0875 -0.2783 0.08565 C -0.28507 0.08125 -0.2934 0.07917 -0.30087 0.07778 C -0.31094 0.07292 -0.32378 0.07616 -0.33333 0.07662 C -0.34861 0.07894 -0.36389 0.0801 -0.37917 0.08102 C -0.42969 0.08056 -0.475 0.07917 -0.52413 0.07338 C -0.55469 0.07477 -0.58455 0.07894 -0.6151 0.07894 " pathEditMode="relative" ptsTypes="ffffffffffA">
                                      <p:cBhvr>
                                        <p:cTn id="106" dur="5000" fill="hold"/>
                                        <p:tgtEl>
                                          <p:spTgt spid="154"/>
                                        </p:tgtEl>
                                        <p:attrNameLst>
                                          <p:attrName>ppt_x</p:attrName>
                                          <p:attrName>ppt_y</p:attrName>
                                        </p:attrNameLst>
                                      </p:cBhvr>
                                    </p:animMotion>
                                  </p:childTnLst>
                                </p:cTn>
                              </p:par>
                              <p:par>
                                <p:cTn id="107" presetID="0" presetClass="path" presetSubtype="0" accel="50000" decel="50000" fill="hold" grpId="1" nodeType="withEffect">
                                  <p:stCondLst>
                                    <p:cond delay="0"/>
                                  </p:stCondLst>
                                  <p:childTnLst>
                                    <p:animMotion origin="layout" path="M 0 0 C -0.00764 0.00625 -0.01701 0.01019 -0.02344 0.01875 C -0.02847 0.02547 -0.03229 0.03172 -0.03663 0.03889 C -0.03889 0.0426 -0.03871 0.04491 -0.04167 0.04769 C -0.04375 0.05556 -0.04948 0.06829 -0.05503 0.07315 C -0.05833 0.07987 -0.06267 0.08357 -0.06667 0.08889 C -0.07239 0.09653 -0.07795 0.10533 -0.08594 0.1088 C -0.10434 0.12639 -0.13125 0.12871 -0.1526 0.13102 C -0.16441 0.13241 -0.17569 0.13542 -0.1875 0.13658 C -0.21441 0.13913 -0.24132 0.14075 -0.2684 0.14213 C -0.29462 0.14144 -0.31857 0.13889 -0.34427 0.13542 C -0.35937 0.12825 -0.38351 0.12871 -0.39913 0.12778 C -0.42187 0.125 -0.40521 0.12663 -0.44913 0.12663 " pathEditMode="relative" ptsTypes="ffffffffffffA">
                                      <p:cBhvr>
                                        <p:cTn id="108" dur="5000" fill="hold"/>
                                        <p:tgtEl>
                                          <p:spTgt spid="149"/>
                                        </p:tgtEl>
                                        <p:attrNameLst>
                                          <p:attrName>ppt_x</p:attrName>
                                          <p:attrName>ppt_y</p:attrName>
                                        </p:attrNameLst>
                                      </p:cBhvr>
                                    </p:animMotion>
                                  </p:childTnLst>
                                </p:cTn>
                              </p:par>
                              <p:par>
                                <p:cTn id="109" presetID="0" presetClass="path" presetSubtype="0" accel="50000" decel="50000" fill="hold" grpId="1" nodeType="withEffect">
                                  <p:stCondLst>
                                    <p:cond delay="0"/>
                                  </p:stCondLst>
                                  <p:childTnLst>
                                    <p:animMotion origin="layout" path="M 0 0 C -0.00764 0.00625 -0.01701 0.01019 -0.02344 0.01875 C -0.02847 0.02547 -0.03229 0.03172 -0.03663 0.03889 C -0.03889 0.0426 -0.03871 0.04491 -0.04167 0.04769 C -0.04375 0.05556 -0.04948 0.06829 -0.05503 0.07315 C -0.05833 0.07987 -0.06267 0.08357 -0.06667 0.08889 C -0.07239 0.09653 -0.07795 0.10533 -0.08594 0.1088 C -0.10434 0.12639 -0.13125 0.12871 -0.1526 0.13102 C -0.16441 0.13241 -0.17569 0.13542 -0.1875 0.13658 C -0.21441 0.13913 -0.24132 0.14075 -0.2684 0.14213 C -0.29462 0.14144 -0.31857 0.13889 -0.34427 0.13542 C -0.35937 0.12825 -0.38351 0.12871 -0.39913 0.12778 C -0.42187 0.125 -0.40521 0.12663 -0.44913 0.12663 " pathEditMode="relative" ptsTypes="ffffffffffffA">
                                      <p:cBhvr>
                                        <p:cTn id="110" dur="5000" fill="hold"/>
                                        <p:tgtEl>
                                          <p:spTgt spid="138"/>
                                        </p:tgtEl>
                                        <p:attrNameLst>
                                          <p:attrName>ppt_x</p:attrName>
                                          <p:attrName>ppt_y</p:attrName>
                                        </p:attrNameLst>
                                      </p:cBhvr>
                                    </p:animMotion>
                                  </p:childTnLst>
                                </p:cTn>
                              </p:par>
                              <p:par>
                                <p:cTn id="111" presetID="0" presetClass="path" presetSubtype="0" accel="50000" decel="50000" fill="hold" grpId="1" nodeType="withEffect">
                                  <p:stCondLst>
                                    <p:cond delay="0"/>
                                  </p:stCondLst>
                                  <p:childTnLst>
                                    <p:animMotion origin="layout" path="M 0 0 C -0.00764 0.00625 -0.01701 0.01019 -0.02344 0.01875 C -0.02847 0.02547 -0.03229 0.03172 -0.03663 0.03889 C -0.03889 0.0426 -0.03871 0.04491 -0.04167 0.04769 C -0.04375 0.05556 -0.04948 0.06829 -0.05503 0.07315 C -0.05833 0.07987 -0.06267 0.08357 -0.06667 0.08889 C -0.07239 0.09653 -0.07795 0.10533 -0.08594 0.1088 C -0.10434 0.12639 -0.13125 0.12871 -0.1526 0.13102 C -0.16441 0.13241 -0.17569 0.13542 -0.1875 0.13658 C -0.21441 0.13913 -0.24132 0.14075 -0.2684 0.14213 C -0.29462 0.14144 -0.31857 0.13889 -0.34427 0.13542 C -0.35937 0.12825 -0.38351 0.12871 -0.39913 0.12778 C -0.42187 0.125 -0.40521 0.12663 -0.44913 0.12663 " pathEditMode="relative" ptsTypes="ffffffffffffA">
                                      <p:cBhvr>
                                        <p:cTn id="112" dur="5000" fill="hold"/>
                                        <p:tgtEl>
                                          <p:spTgt spid="141"/>
                                        </p:tgtEl>
                                        <p:attrNameLst>
                                          <p:attrName>ppt_x</p:attrName>
                                          <p:attrName>ppt_y</p:attrName>
                                        </p:attrNameLst>
                                      </p:cBhvr>
                                    </p:animMotion>
                                  </p:childTnLst>
                                </p:cTn>
                              </p:par>
                            </p:childTnLst>
                          </p:cTn>
                        </p:par>
                        <p:par>
                          <p:cTn id="113" fill="hold">
                            <p:stCondLst>
                              <p:cond delay="32000"/>
                            </p:stCondLst>
                            <p:childTnLst>
                              <p:par>
                                <p:cTn id="114" presetID="1" presetClass="exit" presetSubtype="0" fill="hold" grpId="2" nodeType="afterEffect">
                                  <p:stCondLst>
                                    <p:cond delay="2000"/>
                                  </p:stCondLst>
                                  <p:childTnLst>
                                    <p:set>
                                      <p:cBhvr>
                                        <p:cTn id="115" dur="1" fill="hold">
                                          <p:stCondLst>
                                            <p:cond delay="0"/>
                                          </p:stCondLst>
                                        </p:cTn>
                                        <p:tgtEl>
                                          <p:spTgt spid="149"/>
                                        </p:tgtEl>
                                        <p:attrNameLst>
                                          <p:attrName>style.visibility</p:attrName>
                                        </p:attrNameLst>
                                      </p:cBhvr>
                                      <p:to>
                                        <p:strVal val="hidden"/>
                                      </p:to>
                                    </p:set>
                                  </p:childTnLst>
                                </p:cTn>
                              </p:par>
                              <p:par>
                                <p:cTn id="116" presetID="1" presetClass="exit" presetSubtype="0" fill="hold" grpId="2" nodeType="withEffect">
                                  <p:stCondLst>
                                    <p:cond delay="2000"/>
                                  </p:stCondLst>
                                  <p:childTnLst>
                                    <p:set>
                                      <p:cBhvr>
                                        <p:cTn id="117" dur="1" fill="hold">
                                          <p:stCondLst>
                                            <p:cond delay="0"/>
                                          </p:stCondLst>
                                        </p:cTn>
                                        <p:tgtEl>
                                          <p:spTgt spid="148"/>
                                        </p:tgtEl>
                                        <p:attrNameLst>
                                          <p:attrName>style.visibility</p:attrName>
                                        </p:attrNameLst>
                                      </p:cBhvr>
                                      <p:to>
                                        <p:strVal val="hidden"/>
                                      </p:to>
                                    </p:set>
                                  </p:childTnLst>
                                </p:cTn>
                              </p:par>
                              <p:par>
                                <p:cTn id="118" presetID="1" presetClass="exit" presetSubtype="0" fill="hold" grpId="2" nodeType="withEffect">
                                  <p:stCondLst>
                                    <p:cond delay="2000"/>
                                  </p:stCondLst>
                                  <p:childTnLst>
                                    <p:set>
                                      <p:cBhvr>
                                        <p:cTn id="119" dur="1" fill="hold">
                                          <p:stCondLst>
                                            <p:cond delay="0"/>
                                          </p:stCondLst>
                                        </p:cTn>
                                        <p:tgtEl>
                                          <p:spTgt spid="147"/>
                                        </p:tgtEl>
                                        <p:attrNameLst>
                                          <p:attrName>style.visibility</p:attrName>
                                        </p:attrNameLst>
                                      </p:cBhvr>
                                      <p:to>
                                        <p:strVal val="hidden"/>
                                      </p:to>
                                    </p:set>
                                  </p:childTnLst>
                                </p:cTn>
                              </p:par>
                              <p:par>
                                <p:cTn id="120" presetID="1" presetClass="exit" presetSubtype="0" fill="hold" grpId="2" nodeType="withEffect">
                                  <p:stCondLst>
                                    <p:cond delay="2000"/>
                                  </p:stCondLst>
                                  <p:childTnLst>
                                    <p:set>
                                      <p:cBhvr>
                                        <p:cTn id="121" dur="1" fill="hold">
                                          <p:stCondLst>
                                            <p:cond delay="0"/>
                                          </p:stCondLst>
                                        </p:cTn>
                                        <p:tgtEl>
                                          <p:spTgt spid="152"/>
                                        </p:tgtEl>
                                        <p:attrNameLst>
                                          <p:attrName>style.visibility</p:attrName>
                                        </p:attrNameLst>
                                      </p:cBhvr>
                                      <p:to>
                                        <p:strVal val="hidden"/>
                                      </p:to>
                                    </p:set>
                                  </p:childTnLst>
                                </p:cTn>
                              </p:par>
                              <p:par>
                                <p:cTn id="122" presetID="1" presetClass="exit" presetSubtype="0" fill="hold" grpId="2" nodeType="withEffect">
                                  <p:stCondLst>
                                    <p:cond delay="2000"/>
                                  </p:stCondLst>
                                  <p:childTnLst>
                                    <p:set>
                                      <p:cBhvr>
                                        <p:cTn id="123" dur="1" fill="hold">
                                          <p:stCondLst>
                                            <p:cond delay="0"/>
                                          </p:stCondLst>
                                        </p:cTn>
                                        <p:tgtEl>
                                          <p:spTgt spid="155"/>
                                        </p:tgtEl>
                                        <p:attrNameLst>
                                          <p:attrName>style.visibility</p:attrName>
                                        </p:attrNameLst>
                                      </p:cBhvr>
                                      <p:to>
                                        <p:strVal val="hidden"/>
                                      </p:to>
                                    </p:set>
                                  </p:childTnLst>
                                </p:cTn>
                              </p:par>
                              <p:par>
                                <p:cTn id="124" presetID="1" presetClass="exit" presetSubtype="0" fill="hold" grpId="2" nodeType="withEffect">
                                  <p:stCondLst>
                                    <p:cond delay="2000"/>
                                  </p:stCondLst>
                                  <p:childTnLst>
                                    <p:set>
                                      <p:cBhvr>
                                        <p:cTn id="125" dur="1" fill="hold">
                                          <p:stCondLst>
                                            <p:cond delay="0"/>
                                          </p:stCondLst>
                                        </p:cTn>
                                        <p:tgtEl>
                                          <p:spTgt spid="138"/>
                                        </p:tgtEl>
                                        <p:attrNameLst>
                                          <p:attrName>style.visibility</p:attrName>
                                        </p:attrNameLst>
                                      </p:cBhvr>
                                      <p:to>
                                        <p:strVal val="hidden"/>
                                      </p:to>
                                    </p:set>
                                  </p:childTnLst>
                                </p:cTn>
                              </p:par>
                              <p:par>
                                <p:cTn id="126" presetID="1" presetClass="exit" presetSubtype="0" fill="hold" grpId="2" nodeType="withEffect">
                                  <p:stCondLst>
                                    <p:cond delay="2000"/>
                                  </p:stCondLst>
                                  <p:childTnLst>
                                    <p:set>
                                      <p:cBhvr>
                                        <p:cTn id="127" dur="1" fill="hold">
                                          <p:stCondLst>
                                            <p:cond delay="0"/>
                                          </p:stCondLst>
                                        </p:cTn>
                                        <p:tgtEl>
                                          <p:spTgt spid="141"/>
                                        </p:tgtEl>
                                        <p:attrNameLst>
                                          <p:attrName>style.visibility</p:attrName>
                                        </p:attrNameLst>
                                      </p:cBhvr>
                                      <p:to>
                                        <p:strVal val="hidden"/>
                                      </p:to>
                                    </p:set>
                                  </p:childTnLst>
                                </p:cTn>
                              </p:par>
                              <p:par>
                                <p:cTn id="128" presetID="1" presetClass="exit" presetSubtype="0" fill="hold" grpId="2" nodeType="withEffect">
                                  <p:stCondLst>
                                    <p:cond delay="2000"/>
                                  </p:stCondLst>
                                  <p:childTnLst>
                                    <p:set>
                                      <p:cBhvr>
                                        <p:cTn id="129" dur="1" fill="hold">
                                          <p:stCondLst>
                                            <p:cond delay="0"/>
                                          </p:stCondLst>
                                        </p:cTn>
                                        <p:tgtEl>
                                          <p:spTgt spid="154"/>
                                        </p:tgtEl>
                                        <p:attrNameLst>
                                          <p:attrName>style.visibility</p:attrName>
                                        </p:attrNameLst>
                                      </p:cBhvr>
                                      <p:to>
                                        <p:strVal val="hidden"/>
                                      </p:to>
                                    </p:set>
                                  </p:childTnLst>
                                </p:cTn>
                              </p:par>
                              <p:par>
                                <p:cTn id="130" presetID="1" presetClass="exit" presetSubtype="0" fill="hold" grpId="2" nodeType="withEffect">
                                  <p:stCondLst>
                                    <p:cond delay="2000"/>
                                  </p:stCondLst>
                                  <p:childTnLst>
                                    <p:set>
                                      <p:cBhvr>
                                        <p:cTn id="131" dur="1" fill="hold">
                                          <p:stCondLst>
                                            <p:cond delay="0"/>
                                          </p:stCondLst>
                                        </p:cTn>
                                        <p:tgtEl>
                                          <p:spTgt spid="151"/>
                                        </p:tgtEl>
                                        <p:attrNameLst>
                                          <p:attrName>style.visibility</p:attrName>
                                        </p:attrNameLst>
                                      </p:cBhvr>
                                      <p:to>
                                        <p:strVal val="hidden"/>
                                      </p:to>
                                    </p:set>
                                  </p:childTnLst>
                                </p:cTn>
                              </p:par>
                              <p:par>
                                <p:cTn id="132" presetID="1" presetClass="exit" presetSubtype="0" fill="hold" grpId="2" nodeType="withEffect">
                                  <p:stCondLst>
                                    <p:cond delay="2000"/>
                                  </p:stCondLst>
                                  <p:childTnLst>
                                    <p:set>
                                      <p:cBhvr>
                                        <p:cTn id="133" dur="1" fill="hold">
                                          <p:stCondLst>
                                            <p:cond delay="0"/>
                                          </p:stCondLst>
                                        </p:cTn>
                                        <p:tgtEl>
                                          <p:spTgt spid="150"/>
                                        </p:tgtEl>
                                        <p:attrNameLst>
                                          <p:attrName>style.visibility</p:attrName>
                                        </p:attrNameLst>
                                      </p:cBhvr>
                                      <p:to>
                                        <p:strVal val="hidden"/>
                                      </p:to>
                                    </p:set>
                                  </p:childTnLst>
                                </p:cTn>
                              </p:par>
                              <p:par>
                                <p:cTn id="134" presetID="1" presetClass="exit" presetSubtype="0" fill="hold" grpId="2" nodeType="withEffect">
                                  <p:stCondLst>
                                    <p:cond delay="2000"/>
                                  </p:stCondLst>
                                  <p:childTnLst>
                                    <p:set>
                                      <p:cBhvr>
                                        <p:cTn id="135" dur="1" fill="hold">
                                          <p:stCondLst>
                                            <p:cond delay="0"/>
                                          </p:stCondLst>
                                        </p:cTn>
                                        <p:tgtEl>
                                          <p:spTgt spid="153"/>
                                        </p:tgtEl>
                                        <p:attrNameLst>
                                          <p:attrName>style.visibility</p:attrName>
                                        </p:attrNameLst>
                                      </p:cBhvr>
                                      <p:to>
                                        <p:strVal val="hidden"/>
                                      </p:to>
                                    </p:set>
                                  </p:childTnLst>
                                </p:cTn>
                              </p:par>
                              <p:par>
                                <p:cTn id="136" presetID="1" presetClass="exit" presetSubtype="0" fill="hold" grpId="2" nodeType="withEffect">
                                  <p:stCondLst>
                                    <p:cond delay="2000"/>
                                  </p:stCondLst>
                                  <p:childTnLst>
                                    <p:set>
                                      <p:cBhvr>
                                        <p:cTn id="137" dur="1" fill="hold">
                                          <p:stCondLst>
                                            <p:cond delay="0"/>
                                          </p:stCondLst>
                                        </p:cTn>
                                        <p:tgtEl>
                                          <p:spTgt spid="140"/>
                                        </p:tgtEl>
                                        <p:attrNameLst>
                                          <p:attrName>style.visibility</p:attrName>
                                        </p:attrNameLst>
                                      </p:cBhvr>
                                      <p:to>
                                        <p:strVal val="hidden"/>
                                      </p:to>
                                    </p:set>
                                  </p:childTnLst>
                                </p:cTn>
                              </p:par>
                              <p:par>
                                <p:cTn id="138" presetID="1" presetClass="exit" presetSubtype="0" fill="hold" grpId="2" nodeType="withEffect">
                                  <p:stCondLst>
                                    <p:cond delay="2000"/>
                                  </p:stCondLst>
                                  <p:childTnLst>
                                    <p:set>
                                      <p:cBhvr>
                                        <p:cTn id="139" dur="1" fill="hold">
                                          <p:stCondLst>
                                            <p:cond delay="0"/>
                                          </p:stCondLst>
                                        </p:cTn>
                                        <p:tgtEl>
                                          <p:spTgt spid="146"/>
                                        </p:tgtEl>
                                        <p:attrNameLst>
                                          <p:attrName>style.visibility</p:attrName>
                                        </p:attrNameLst>
                                      </p:cBhvr>
                                      <p:to>
                                        <p:strVal val="hidden"/>
                                      </p:to>
                                    </p:set>
                                  </p:childTnLst>
                                </p:cTn>
                              </p:par>
                              <p:par>
                                <p:cTn id="140" presetID="1" presetClass="exit" presetSubtype="0" fill="hold" grpId="2" nodeType="withEffect">
                                  <p:stCondLst>
                                    <p:cond delay="2000"/>
                                  </p:stCondLst>
                                  <p:childTnLst>
                                    <p:set>
                                      <p:cBhvr>
                                        <p:cTn id="141" dur="1" fill="hold">
                                          <p:stCondLst>
                                            <p:cond delay="0"/>
                                          </p:stCondLst>
                                        </p:cTn>
                                        <p:tgtEl>
                                          <p:spTgt spid="145"/>
                                        </p:tgtEl>
                                        <p:attrNameLst>
                                          <p:attrName>style.visibility</p:attrName>
                                        </p:attrNameLst>
                                      </p:cBhvr>
                                      <p:to>
                                        <p:strVal val="hidden"/>
                                      </p:to>
                                    </p:set>
                                  </p:childTnLst>
                                </p:cTn>
                              </p:par>
                              <p:par>
                                <p:cTn id="142" presetID="1" presetClass="exit" presetSubtype="0" fill="hold" grpId="2" nodeType="withEffect">
                                  <p:stCondLst>
                                    <p:cond delay="2000"/>
                                  </p:stCondLst>
                                  <p:childTnLst>
                                    <p:set>
                                      <p:cBhvr>
                                        <p:cTn id="143" dur="1" fill="hold">
                                          <p:stCondLst>
                                            <p:cond delay="0"/>
                                          </p:stCondLst>
                                        </p:cTn>
                                        <p:tgtEl>
                                          <p:spTgt spid="144"/>
                                        </p:tgtEl>
                                        <p:attrNameLst>
                                          <p:attrName>style.visibility</p:attrName>
                                        </p:attrNameLst>
                                      </p:cBhvr>
                                      <p:to>
                                        <p:strVal val="hidden"/>
                                      </p:to>
                                    </p:set>
                                  </p:childTnLst>
                                </p:cTn>
                              </p:par>
                            </p:childTnLst>
                          </p:cTn>
                        </p:par>
                        <p:par>
                          <p:cTn id="144" fill="hold">
                            <p:stCondLst>
                              <p:cond delay="34000"/>
                            </p:stCondLst>
                            <p:childTnLst>
                              <p:par>
                                <p:cTn id="145" presetID="1" presetClass="entr" presetSubtype="0" fill="hold" grpId="0" nodeType="afterEffect">
                                  <p:stCondLst>
                                    <p:cond delay="500"/>
                                  </p:stCondLst>
                                  <p:childTnLst>
                                    <p:set>
                                      <p:cBhvr>
                                        <p:cTn id="146" dur="1" fill="hold">
                                          <p:stCondLst>
                                            <p:cond delay="0"/>
                                          </p:stCondLst>
                                        </p:cTn>
                                        <p:tgtEl>
                                          <p:spTgt spid="16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6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6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5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5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5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6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6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6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43"/>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6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4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39"/>
                                        </p:tgtEl>
                                        <p:attrNameLst>
                                          <p:attrName>style.visibility</p:attrName>
                                        </p:attrNameLst>
                                      </p:cBhvr>
                                      <p:to>
                                        <p:strVal val="visible"/>
                                      </p:to>
                                    </p:set>
                                  </p:childTnLst>
                                </p:cTn>
                              </p:par>
                            </p:childTnLst>
                          </p:cTn>
                        </p:par>
                        <p:par>
                          <p:cTn id="171" fill="hold">
                            <p:stCondLst>
                              <p:cond delay="34500"/>
                            </p:stCondLst>
                            <p:childTnLst>
                              <p:par>
                                <p:cTn id="172" presetID="0" presetClass="path" presetSubtype="0" accel="50000" decel="50000" fill="hold" grpId="1" nodeType="afterEffect">
                                  <p:stCondLst>
                                    <p:cond delay="1500"/>
                                  </p:stCondLst>
                                  <p:childTnLst>
                                    <p:animMotion origin="layout" path="M 0 0 C -0.00191 0.0037 -0.00243 0.0081 -0.0033 0.0125 C -0.00313 0.01991 -0.00313 0.02731 -0.00261 0.03472 C -0.00209 0.0412 -0.00295 0.04097 -0.0007 0.04097 " pathEditMode="relative" ptsTypes="fffA">
                                      <p:cBhvr>
                                        <p:cTn id="173" dur="5000" fill="hold"/>
                                        <p:tgtEl>
                                          <p:spTgt spid="139"/>
                                        </p:tgtEl>
                                        <p:attrNameLst>
                                          <p:attrName>ppt_x</p:attrName>
                                          <p:attrName>ppt_y</p:attrName>
                                        </p:attrNameLst>
                                      </p:cBhvr>
                                    </p:animMotion>
                                  </p:childTnLst>
                                </p:cTn>
                              </p:par>
                              <p:par>
                                <p:cTn id="174" presetID="0" presetClass="path" presetSubtype="0" accel="50000" decel="50000" fill="hold" grpId="1" nodeType="withEffect">
                                  <p:stCondLst>
                                    <p:cond delay="0"/>
                                  </p:stCondLst>
                                  <p:childTnLst>
                                    <p:animMotion origin="layout" path="M 0 0 C -0.03125 -0.00185 -0.06267 0.00092 -0.09392 0.00092 " pathEditMode="relative" ptsTypes="fA">
                                      <p:cBhvr>
                                        <p:cTn id="175" dur="5000" fill="hold"/>
                                        <p:tgtEl>
                                          <p:spTgt spid="142"/>
                                        </p:tgtEl>
                                        <p:attrNameLst>
                                          <p:attrName>ppt_x</p:attrName>
                                          <p:attrName>ppt_y</p:attrName>
                                        </p:attrNameLst>
                                      </p:cBhvr>
                                    </p:animMotion>
                                  </p:childTnLst>
                                </p:cTn>
                              </p:par>
                              <p:par>
                                <p:cTn id="176" presetID="0" presetClass="path" presetSubtype="0" accel="50000" decel="50000" fill="hold" grpId="1" nodeType="withEffect">
                                  <p:stCondLst>
                                    <p:cond delay="0"/>
                                  </p:stCondLst>
                                  <p:childTnLst>
                                    <p:animMotion origin="layout" path="M 0 0 C 0.00434 -0.02176 0.00312 -0.04606 0.00399 -0.06852 C 0.00364 -0.08564 0.0033 -0.10069 0.00139 -0.11736 C 0.00156 -0.12268 0.00173 -0.12801 0.00208 -0.13333 C 0.00226 -0.13703 0.00399 -0.14398 0.00399 -0.14398 C 0.00434 -0.15139 0.00451 -0.16319 0.00538 -0.17152 C 0.00625 -0.17893 0.00937 -0.18518 0.00937 -0.19282 " pathEditMode="relative" ptsTypes="ffffffA">
                                      <p:cBhvr>
                                        <p:cTn id="177" dur="5000" fill="hold"/>
                                        <p:tgtEl>
                                          <p:spTgt spid="160"/>
                                        </p:tgtEl>
                                        <p:attrNameLst>
                                          <p:attrName>ppt_x</p:attrName>
                                          <p:attrName>ppt_y</p:attrName>
                                        </p:attrNameLst>
                                      </p:cBhvr>
                                    </p:animMotion>
                                  </p:childTnLst>
                                </p:cTn>
                              </p:par>
                              <p:par>
                                <p:cTn id="178" presetID="0" presetClass="path" presetSubtype="0" accel="50000" decel="50000" fill="hold" grpId="1" nodeType="withEffect">
                                  <p:stCondLst>
                                    <p:cond delay="0"/>
                                  </p:stCondLst>
                                  <p:childTnLst>
                                    <p:animMotion origin="layout" path="M 0 0 C 0.00434 -0.02176 0.00312 -0.04606 0.00399 -0.06852 C 0.00364 -0.08564 0.0033 -0.10069 0.00139 -0.11736 C 0.00156 -0.12268 0.00173 -0.12801 0.00208 -0.13333 C 0.00226 -0.13703 0.00399 -0.14398 0.00399 -0.14398 C 0.00434 -0.15139 0.00451 -0.16319 0.00538 -0.17152 C 0.00625 -0.17893 0.00937 -0.18518 0.00937 -0.19282 " pathEditMode="relative" ptsTypes="ffffffA">
                                      <p:cBhvr>
                                        <p:cTn id="179" dur="5000" fill="hold"/>
                                        <p:tgtEl>
                                          <p:spTgt spid="162"/>
                                        </p:tgtEl>
                                        <p:attrNameLst>
                                          <p:attrName>ppt_x</p:attrName>
                                          <p:attrName>ppt_y</p:attrName>
                                        </p:attrNameLst>
                                      </p:cBhvr>
                                    </p:animMotion>
                                  </p:childTnLst>
                                </p:cTn>
                              </p:par>
                              <p:par>
                                <p:cTn id="180" presetID="0" presetClass="path" presetSubtype="0" accel="50000" decel="50000" fill="hold" grpId="1" nodeType="withEffect">
                                  <p:stCondLst>
                                    <p:cond delay="0"/>
                                  </p:stCondLst>
                                  <p:childTnLst>
                                    <p:animMotion origin="layout" path="M 0 0 C 0.00434 -0.02176 0.00312 -0.04606 0.00399 -0.06852 C 0.00364 -0.08564 0.0033 -0.10069 0.00139 -0.11736 C 0.00156 -0.12268 0.00173 -0.12801 0.00208 -0.13333 C 0.00226 -0.13703 0.00399 -0.14398 0.00399 -0.14398 C 0.00434 -0.15139 0.00451 -0.16319 0.00538 -0.17152 C 0.00625 -0.17893 0.00937 -0.18518 0.00937 -0.19282 " pathEditMode="relative" ptsTypes="ffffffA">
                                      <p:cBhvr>
                                        <p:cTn id="181" dur="5000" fill="hold"/>
                                        <p:tgtEl>
                                          <p:spTgt spid="163"/>
                                        </p:tgtEl>
                                        <p:attrNameLst>
                                          <p:attrName>ppt_x</p:attrName>
                                          <p:attrName>ppt_y</p:attrName>
                                        </p:attrNameLst>
                                      </p:cBhvr>
                                    </p:animMotion>
                                  </p:childTnLst>
                                </p:cTn>
                              </p:par>
                              <p:par>
                                <p:cTn id="182" presetID="0" presetClass="path" presetSubtype="0" accel="50000" decel="50000" fill="hold" grpId="1" nodeType="withEffect">
                                  <p:stCondLst>
                                    <p:cond delay="0"/>
                                  </p:stCondLst>
                                  <p:childTnLst>
                                    <p:animMotion origin="layout" path="M 0 0 C 0.00434 -0.02176 0.00312 -0.04606 0.00399 -0.06852 C 0.00364 -0.08564 0.0033 -0.10069 0.00139 -0.11736 C 0.00156 -0.12268 0.00173 -0.12801 0.00208 -0.13333 C 0.00226 -0.13703 0.00399 -0.14398 0.00399 -0.14398 C 0.00434 -0.15139 0.00451 -0.16319 0.00538 -0.17152 C 0.00625 -0.17893 0.00937 -0.18518 0.00937 -0.19282 " pathEditMode="relative" ptsTypes="ffffffA">
                                      <p:cBhvr>
                                        <p:cTn id="183" dur="5000" fill="hold"/>
                                        <p:tgtEl>
                                          <p:spTgt spid="164"/>
                                        </p:tgtEl>
                                        <p:attrNameLst>
                                          <p:attrName>ppt_x</p:attrName>
                                          <p:attrName>ppt_y</p:attrName>
                                        </p:attrNameLst>
                                      </p:cBhvr>
                                    </p:animMotion>
                                  </p:childTnLst>
                                </p:cTn>
                              </p:par>
                              <p:par>
                                <p:cTn id="184" presetID="0" presetClass="path" presetSubtype="0" accel="50000" decel="50000" fill="hold" grpId="1" nodeType="withEffect">
                                  <p:stCondLst>
                                    <p:cond delay="0"/>
                                  </p:stCondLst>
                                  <p:childTnLst>
                                    <p:animMotion origin="layout" path="M 0 0 C 0.00434 -0.02176 0.00312 -0.04606 0.00399 -0.06852 C 0.00364 -0.08564 0.0033 -0.10069 0.00139 -0.11736 C 0.00156 -0.12268 0.00173 -0.12801 0.00208 -0.13333 C 0.00226 -0.13703 0.00399 -0.14398 0.00399 -0.14398 C 0.00434 -0.15139 0.00451 -0.16319 0.00538 -0.17152 C 0.00625 -0.17893 0.00937 -0.18518 0.00937 -0.19282 " pathEditMode="relative" ptsTypes="ffffffA">
                                      <p:cBhvr>
                                        <p:cTn id="185" dur="5000" fill="hold"/>
                                        <p:tgtEl>
                                          <p:spTgt spid="165"/>
                                        </p:tgtEl>
                                        <p:attrNameLst>
                                          <p:attrName>ppt_x</p:attrName>
                                          <p:attrName>ppt_y</p:attrName>
                                        </p:attrNameLst>
                                      </p:cBhvr>
                                    </p:animMotion>
                                  </p:childTnLst>
                                </p:cTn>
                              </p:par>
                              <p:par>
                                <p:cTn id="186" presetID="0" presetClass="path" presetSubtype="0" accel="50000" decel="50000" fill="hold" grpId="1" nodeType="withEffect">
                                  <p:stCondLst>
                                    <p:cond delay="0"/>
                                  </p:stCondLst>
                                  <p:childTnLst>
                                    <p:animMotion origin="layout" path="M 0 0 C 0.00434 -0.02176 0.00312 -0.04606 0.00399 -0.06852 C 0.00364 -0.08564 0.0033 -0.10069 0.00139 -0.11736 C 0.00156 -0.12268 0.00173 -0.12801 0.00208 -0.13333 C 0.00226 -0.13703 0.00399 -0.14398 0.00399 -0.14398 C 0.00434 -0.15139 0.00451 -0.16319 0.00538 -0.17152 C 0.00625 -0.17893 0.00937 -0.18518 0.00937 -0.19282 " pathEditMode="relative" ptsTypes="ffffffA">
                                      <p:cBhvr>
                                        <p:cTn id="187" dur="5000" fill="hold"/>
                                        <p:tgtEl>
                                          <p:spTgt spid="159"/>
                                        </p:tgtEl>
                                        <p:attrNameLst>
                                          <p:attrName>ppt_x</p:attrName>
                                          <p:attrName>ppt_y</p:attrName>
                                        </p:attrNameLst>
                                      </p:cBhvr>
                                    </p:animMotion>
                                  </p:childTnLst>
                                </p:cTn>
                              </p:par>
                              <p:par>
                                <p:cTn id="188" presetID="0" presetClass="path" presetSubtype="0" accel="50000" decel="50000" fill="hold" grpId="1" nodeType="withEffect">
                                  <p:stCondLst>
                                    <p:cond delay="500"/>
                                  </p:stCondLst>
                                  <p:childTnLst>
                                    <p:animMotion origin="layout" path="M 3.05556E-6 4.07407E-6 C 0.00607 -0.00417 0.01354 -0.00602 0.02014 -0.00857 C 0.02343 -0.00996 0.02187 -0.00926 0.02604 -0.0125 C 0.02673 -0.0132 0.02812 -0.01412 0.02812 -0.01389 C 0.03264 -0.02223 0.02569 -0.01019 0.03142 -0.01806 C 0.03455 -0.02199 0.03767 -0.02801 0.0401 -0.03287 C 0.04027 -0.03311 0.0434 -0.03866 0.04409 -0.03982 C 0.04462 -0.04074 0.04548 -0.04213 0.04548 -0.0419 C 0.04635 -0.04699 0.04774 -0.05139 0.04948 -0.05602 C 0.05017 -0.06389 0.05156 -0.0713 0.05277 -0.07894 C 0.0526 -0.08449 0.05625 -0.12593 0.04479 -0.13565 C 0.04271 -0.14213 0.03802 -0.14746 0.03402 -0.15209 C 0.03107 -0.15556 0.02621 -0.15649 0.02343 -0.15973 " pathEditMode="relative" rAng="0" ptsTypes="ffffffffffffA">
                                      <p:cBhvr>
                                        <p:cTn id="189" dur="5000" fill="hold"/>
                                        <p:tgtEl>
                                          <p:spTgt spid="161"/>
                                        </p:tgtEl>
                                        <p:attrNameLst>
                                          <p:attrName>ppt_x</p:attrName>
                                          <p:attrName>ppt_y</p:attrName>
                                        </p:attrNameLst>
                                      </p:cBhvr>
                                      <p:rCtr x="28" y="-80"/>
                                    </p:animMotion>
                                  </p:childTnLst>
                                </p:cTn>
                              </p:par>
                              <p:par>
                                <p:cTn id="190" presetID="0" presetClass="path" presetSubtype="0" accel="50000" decel="50000" fill="hold" grpId="1" nodeType="withEffect">
                                  <p:stCondLst>
                                    <p:cond delay="500"/>
                                  </p:stCondLst>
                                  <p:childTnLst>
                                    <p:animMotion origin="layout" path="M 3.05556E-6 -2.59259E-6 C 0.00607 -0.0044 0.01354 -0.00671 0.02014 -0.00926 C 0.02343 -0.01111 0.02187 -0.01018 0.02604 -0.01342 C 0.02673 -0.01435 0.02812 -0.01528 0.02812 -0.01528 C 0.03264 -0.02384 0.02569 -0.01134 0.03142 -0.01921 C 0.03455 -0.02361 0.03767 -0.03032 0.0401 -0.03495 C 0.04027 -0.03518 0.0434 -0.04143 0.04409 -0.04259 C 0.04462 -0.04352 0.04548 -0.04514 0.04548 -0.0449 C 0.04635 -0.05 0.04774 -0.05486 0.04948 -0.05995 C 0.05017 -0.06805 0.05156 -0.07592 0.05277 -0.08403 C 0.0526 -0.09028 0.05625 -0.13426 0.04479 -0.14444 C 0.04271 -0.15115 0.03802 -0.15717 0.03402 -0.16227 C 0.03107 -0.16597 0.02621 -0.16666 0.02343 -0.1699 " pathEditMode="relative" rAng="0" ptsTypes="ffffffffffffA">
                                      <p:cBhvr>
                                        <p:cTn id="191" dur="5000" fill="hold"/>
                                        <p:tgtEl>
                                          <p:spTgt spid="143"/>
                                        </p:tgtEl>
                                        <p:attrNameLst>
                                          <p:attrName>ppt_x</p:attrName>
                                          <p:attrName>ppt_y</p:attrName>
                                        </p:attrNameLst>
                                      </p:cBhvr>
                                      <p:rCtr x="28" y="-85"/>
                                    </p:animMotion>
                                  </p:childTnLst>
                                </p:cTn>
                              </p:par>
                              <p:par>
                                <p:cTn id="192" presetID="0" presetClass="path" presetSubtype="0" accel="50000" decel="50000" fill="hold" grpId="1" nodeType="withEffect">
                                  <p:stCondLst>
                                    <p:cond delay="500"/>
                                  </p:stCondLst>
                                  <p:childTnLst>
                                    <p:animMotion origin="layout" path="M -0.01615 7.40741E-7 C -0.01771 -0.0044 -0.01997 -0.00695 -0.02205 -0.00903 C -0.02257 -0.00995 -0.02327 -0.01134 -0.02379 -0.01227 C -0.02413 -0.01273 -0.02483 -0.01366 -0.02483 -0.01366 C -0.0257 -0.02107 -0.02761 -0.02778 -0.0283 -0.03565 C -0.029 -0.04514 -0.02969 -0.0544 -0.03004 -0.06366 C -0.03004 -0.07708 -0.03004 -0.09005 -0.02986 -0.10324 C -0.02969 -0.10718 -0.029 -0.11088 -0.02848 -0.11458 C -0.02726 -0.12407 -0.02622 -0.13542 -0.02379 -0.14352 C -0.02309 -0.14931 -0.02118 -0.15625 -0.01945 -0.16065 C -0.01893 -0.16458 -0.01545 -0.16968 -0.01389 -0.17199 C -0.0125 -0.17361 -0.0132 -0.17153 -0.01268 -0.17407 " pathEditMode="relative" rAng="0" ptsTypes="fffffffffffA">
                                      <p:cBhvr>
                                        <p:cTn id="193" dur="5000" fill="hold"/>
                                        <p:tgtEl>
                                          <p:spTgt spid="158"/>
                                        </p:tgtEl>
                                        <p:attrNameLst>
                                          <p:attrName>ppt_x</p:attrName>
                                          <p:attrName>ppt_y</p:attrName>
                                        </p:attrNameLst>
                                      </p:cBhvr>
                                      <p:rCtr x="-5" y="-87"/>
                                    </p:animMotion>
                                  </p:childTnLst>
                                </p:cTn>
                              </p:par>
                              <p:par>
                                <p:cTn id="194" presetID="0" presetClass="path" presetSubtype="0" accel="50000" decel="50000" fill="hold" grpId="1" nodeType="withEffect">
                                  <p:stCondLst>
                                    <p:cond delay="500"/>
                                  </p:stCondLst>
                                  <p:childTnLst>
                                    <p:animMotion origin="layout" path="M -0.01615 -4.81481E-6 C -0.01771 -0.00439 -0.01997 -0.00717 -0.02205 -0.00902 C -0.02257 -0.01018 -0.02327 -0.01157 -0.02379 -0.0125 C -0.02413 -0.01296 -0.02483 -0.01412 -0.02483 -0.01388 C -0.0257 -0.02152 -0.02761 -0.02847 -0.0283 -0.03634 C -0.029 -0.04606 -0.02969 -0.05555 -0.03004 -0.06504 C -0.03004 -0.0787 -0.03004 -0.09189 -0.02986 -0.10532 C -0.02969 -0.10949 -0.029 -0.11342 -0.02848 -0.11689 C -0.02726 -0.12662 -0.02622 -0.13819 -0.02379 -0.14652 C -0.02309 -0.15231 -0.02118 -0.15972 -0.01945 -0.16388 C -0.01893 -0.16805 -0.01545 -0.17314 -0.01389 -0.17546 C -0.0125 -0.17731 -0.0132 -0.175 -0.01268 -0.17777 " pathEditMode="relative" rAng="0" ptsTypes="fffffffffffA">
                                      <p:cBhvr>
                                        <p:cTn id="195" dur="5000" fill="hold"/>
                                        <p:tgtEl>
                                          <p:spTgt spid="157"/>
                                        </p:tgtEl>
                                        <p:attrNameLst>
                                          <p:attrName>ppt_x</p:attrName>
                                          <p:attrName>ppt_y</p:attrName>
                                        </p:attrNameLst>
                                      </p:cBhvr>
                                      <p:rCtr x="-5" y="-89"/>
                                    </p:animMotion>
                                  </p:childTnLst>
                                </p:cTn>
                              </p:par>
                              <p:par>
                                <p:cTn id="196" presetID="0" presetClass="path" presetSubtype="0" accel="50000" decel="50000" fill="hold" grpId="1" nodeType="withEffect">
                                  <p:stCondLst>
                                    <p:cond delay="500"/>
                                  </p:stCondLst>
                                  <p:childTnLst>
                                    <p:animMotion origin="layout" path="M -4.16667E-6 -7.40741E-7 C 0.00174 -0.01759 -0.00069 -0.03588 -0.00121 -0.05324 C -4.16667E-6 -0.08843 0.00174 -0.12361 0.00296 -0.1588 C 0.00296 -0.16505 0.00296 -0.19861 0.004 -0.21389 C 0.00487 -0.2294 0.00799 -0.24421 0.00799 -0.25995 " pathEditMode="relative" rAng="0" ptsTypes="ffffA">
                                      <p:cBhvr>
                                        <p:cTn id="197" dur="5000" fill="hold"/>
                                        <p:tgtEl>
                                          <p:spTgt spid="166"/>
                                        </p:tgtEl>
                                        <p:attrNameLst>
                                          <p:attrName>ppt_x</p:attrName>
                                          <p:attrName>ppt_y</p:attrName>
                                        </p:attrNameLst>
                                      </p:cBhvr>
                                      <p:rCtr x="3" y="-130"/>
                                    </p:animMotion>
                                  </p:childTnLst>
                                </p:cTn>
                              </p:par>
                            </p:childTnLst>
                          </p:cTn>
                        </p:par>
                        <p:par>
                          <p:cTn id="198" fill="hold">
                            <p:stCondLst>
                              <p:cond delay="41000"/>
                            </p:stCondLst>
                            <p:childTnLst>
                              <p:par>
                                <p:cTn id="199" presetID="2" presetClass="exit" presetSubtype="4" fill="hold" grpId="0" nodeType="afterEffect">
                                  <p:stCondLst>
                                    <p:cond delay="2000"/>
                                  </p:stCondLst>
                                  <p:childTnLst>
                                    <p:anim calcmode="lin" valueType="num">
                                      <p:cBhvr additive="base">
                                        <p:cTn id="200" dur="2000"/>
                                        <p:tgtEl>
                                          <p:spTgt spid="167"/>
                                        </p:tgtEl>
                                        <p:attrNameLst>
                                          <p:attrName>ppt_x</p:attrName>
                                        </p:attrNameLst>
                                      </p:cBhvr>
                                      <p:tavLst>
                                        <p:tav tm="0">
                                          <p:val>
                                            <p:strVal val="ppt_x"/>
                                          </p:val>
                                        </p:tav>
                                        <p:tav tm="100000">
                                          <p:val>
                                            <p:strVal val="ppt_x"/>
                                          </p:val>
                                        </p:tav>
                                      </p:tavLst>
                                    </p:anim>
                                    <p:anim calcmode="lin" valueType="num">
                                      <p:cBhvr additive="base">
                                        <p:cTn id="201" dur="2000"/>
                                        <p:tgtEl>
                                          <p:spTgt spid="167"/>
                                        </p:tgtEl>
                                        <p:attrNameLst>
                                          <p:attrName>ppt_y</p:attrName>
                                        </p:attrNameLst>
                                      </p:cBhvr>
                                      <p:tavLst>
                                        <p:tav tm="0">
                                          <p:val>
                                            <p:strVal val="ppt_y"/>
                                          </p:val>
                                        </p:tav>
                                        <p:tav tm="100000">
                                          <p:val>
                                            <p:strVal val="1+ppt_h/2"/>
                                          </p:val>
                                        </p:tav>
                                      </p:tavLst>
                                    </p:anim>
                                    <p:set>
                                      <p:cBhvr>
                                        <p:cTn id="202" dur="1" fill="hold">
                                          <p:stCondLst>
                                            <p:cond delay="1999"/>
                                          </p:stCondLst>
                                        </p:cTn>
                                        <p:tgtEl>
                                          <p:spTgt spid="167"/>
                                        </p:tgtEl>
                                        <p:attrNameLst>
                                          <p:attrName>style.visibility</p:attrName>
                                        </p:attrNameLst>
                                      </p:cBhvr>
                                      <p:to>
                                        <p:strVal val="hidden"/>
                                      </p:to>
                                    </p:set>
                                  </p:childTnLst>
                                </p:cTn>
                              </p:par>
                            </p:childTnLst>
                          </p:cTn>
                        </p:par>
                        <p:par>
                          <p:cTn id="203" fill="hold">
                            <p:stCondLst>
                              <p:cond delay="45000"/>
                            </p:stCondLst>
                            <p:childTnLst>
                              <p:par>
                                <p:cTn id="204" presetID="2" presetClass="entr" presetSubtype="4" fill="hold" grpId="0" nodeType="afterEffect">
                                  <p:stCondLst>
                                    <p:cond delay="500"/>
                                  </p:stCondLst>
                                  <p:childTnLst>
                                    <p:set>
                                      <p:cBhvr>
                                        <p:cTn id="205" dur="1" fill="hold">
                                          <p:stCondLst>
                                            <p:cond delay="0"/>
                                          </p:stCondLst>
                                        </p:cTn>
                                        <p:tgtEl>
                                          <p:spTgt spid="168"/>
                                        </p:tgtEl>
                                        <p:attrNameLst>
                                          <p:attrName>style.visibility</p:attrName>
                                        </p:attrNameLst>
                                      </p:cBhvr>
                                      <p:to>
                                        <p:strVal val="visible"/>
                                      </p:to>
                                    </p:set>
                                    <p:anim calcmode="lin" valueType="num">
                                      <p:cBhvr additive="base">
                                        <p:cTn id="206" dur="2000" fill="hold"/>
                                        <p:tgtEl>
                                          <p:spTgt spid="168"/>
                                        </p:tgtEl>
                                        <p:attrNameLst>
                                          <p:attrName>ppt_x</p:attrName>
                                        </p:attrNameLst>
                                      </p:cBhvr>
                                      <p:tavLst>
                                        <p:tav tm="0">
                                          <p:val>
                                            <p:strVal val="#ppt_x"/>
                                          </p:val>
                                        </p:tav>
                                        <p:tav tm="100000">
                                          <p:val>
                                            <p:strVal val="#ppt_x"/>
                                          </p:val>
                                        </p:tav>
                                      </p:tavLst>
                                    </p:anim>
                                    <p:anim calcmode="lin" valueType="num">
                                      <p:cBhvr additive="base">
                                        <p:cTn id="207" dur="2000" fill="hold"/>
                                        <p:tgtEl>
                                          <p:spTgt spid="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8" grpId="0" animBg="1"/>
      <p:bldP spid="138" grpId="1" animBg="1"/>
      <p:bldP spid="138" grpId="2" animBg="1"/>
      <p:bldP spid="140" grpId="0" animBg="1"/>
      <p:bldP spid="140" grpId="1" animBg="1"/>
      <p:bldP spid="140" grpId="2" animBg="1"/>
      <p:bldP spid="141" grpId="0" animBg="1"/>
      <p:bldP spid="141" grpId="1" animBg="1"/>
      <p:bldP spid="141" grpId="2" animBg="1"/>
      <p:bldP spid="144" grpId="0" animBg="1"/>
      <p:bldP spid="144" grpId="1" animBg="1"/>
      <p:bldP spid="144" grpId="2" animBg="1"/>
      <p:bldP spid="145" grpId="0" animBg="1"/>
      <p:bldP spid="145" grpId="1" animBg="1"/>
      <p:bldP spid="145" grpId="2" animBg="1"/>
      <p:bldP spid="146" grpId="0" animBg="1"/>
      <p:bldP spid="146" grpId="1" animBg="1"/>
      <p:bldP spid="146" grpId="2" animBg="1"/>
      <p:bldP spid="147" grpId="0" animBg="1"/>
      <p:bldP spid="147" grpId="1" animBg="1"/>
      <p:bldP spid="147" grpId="2" animBg="1"/>
      <p:bldP spid="148" grpId="0" animBg="1"/>
      <p:bldP spid="148" grpId="1" animBg="1"/>
      <p:bldP spid="148" grpId="2" animBg="1"/>
      <p:bldP spid="149" grpId="0" animBg="1"/>
      <p:bldP spid="149" grpId="1" animBg="1"/>
      <p:bldP spid="149" grpId="2" animBg="1"/>
      <p:bldP spid="150" grpId="0" animBg="1"/>
      <p:bldP spid="150" grpId="1" animBg="1"/>
      <p:bldP spid="150" grpId="2" animBg="1"/>
      <p:bldP spid="151" grpId="0" animBg="1"/>
      <p:bldP spid="151" grpId="1" animBg="1"/>
      <p:bldP spid="151" grpId="2" animBg="1"/>
      <p:bldP spid="152" grpId="0" animBg="1"/>
      <p:bldP spid="152" grpId="1" animBg="1"/>
      <p:bldP spid="152" grpId="2" animBg="1"/>
      <p:bldP spid="153" grpId="0" animBg="1"/>
      <p:bldP spid="153" grpId="1" animBg="1"/>
      <p:bldP spid="153" grpId="2" animBg="1"/>
      <p:bldP spid="154" grpId="0" animBg="1"/>
      <p:bldP spid="154" grpId="1" animBg="1"/>
      <p:bldP spid="154" grpId="2" animBg="1"/>
      <p:bldP spid="155" grpId="0" animBg="1"/>
      <p:bldP spid="155" grpId="1" animBg="1"/>
      <p:bldP spid="155" grpId="2" animBg="1"/>
      <p:bldP spid="139" grpId="0" animBg="1"/>
      <p:bldP spid="139" grpId="1" animBg="1"/>
      <p:bldP spid="142" grpId="0" animBg="1"/>
      <p:bldP spid="142" grpId="1" animBg="1"/>
      <p:bldP spid="143" grpId="0" animBg="1"/>
      <p:bldP spid="143" grpId="1" animBg="1"/>
      <p:bldP spid="157" grpId="0" animBg="1"/>
      <p:bldP spid="157" grpId="1" animBg="1"/>
      <p:bldP spid="158" grpId="0" animBg="1"/>
      <p:bldP spid="158" grpId="1" animBg="1"/>
      <p:bldP spid="159" grpId="0" animBg="1"/>
      <p:bldP spid="159" grpId="1" animBg="1"/>
      <p:bldP spid="160" grpId="0" animBg="1"/>
      <p:bldP spid="160" grpId="1" animBg="1"/>
      <p:bldP spid="161" grpId="0" animBg="1"/>
      <p:bldP spid="161" grpId="1" animBg="1"/>
      <p:bldP spid="162" grpId="0" animBg="1"/>
      <p:bldP spid="162" grpId="1" animBg="1"/>
      <p:bldP spid="163" grpId="0" animBg="1"/>
      <p:bldP spid="163" grpId="1" animBg="1"/>
      <p:bldP spid="164" grpId="0" animBg="1"/>
      <p:bldP spid="164" grpId="1" animBg="1"/>
      <p:bldP spid="165" grpId="0" animBg="1"/>
      <p:bldP spid="165" grpId="1" animBg="1"/>
      <p:bldP spid="166" grpId="0" animBg="1"/>
      <p:bldP spid="166" grpId="1" animBg="1"/>
      <p:bldP spid="167" grpId="0"/>
      <p:bldP spid="1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00042"/>
            <a:ext cx="8229600" cy="5626121"/>
          </a:xfrm>
        </p:spPr>
        <p:txBody>
          <a:bodyPr>
            <a:normAutofit fontScale="77500" lnSpcReduction="20000"/>
          </a:bodyPr>
          <a:lstStyle/>
          <a:p>
            <a:r>
              <a:rPr lang="sk-SK" dirty="0" smtClean="0"/>
              <a:t>Stále častejšie sú vyhľadávanejšie </a:t>
            </a:r>
            <a:r>
              <a:rPr lang="sk-SK" dirty="0" err="1" smtClean="0"/>
              <a:t>airsoftové</a:t>
            </a:r>
            <a:r>
              <a:rPr lang="sk-SK" dirty="0" smtClean="0"/>
              <a:t> akcie v zastavanej oblasti. Je to hlavne kvôli dynamike hry, hrateľnosti  a väčším možnostiam či atraktivite prostredia. </a:t>
            </a:r>
          </a:p>
          <a:p>
            <a:r>
              <a:rPr lang="sk-SK" dirty="0" smtClean="0"/>
              <a:t>Na druhej strane je nutné si priznať, že nie vždy všetci vedia ako sa v takom prostredí majú správať a bojovať z hľadiska taktiky či postupnosti boja.</a:t>
            </a:r>
          </a:p>
          <a:p>
            <a:r>
              <a:rPr lang="sk-SK" dirty="0" smtClean="0"/>
              <a:t>Mylná predstava o použití policajnej taktiky či techník v otvorenom </a:t>
            </a:r>
            <a:r>
              <a:rPr lang="sk-SK" dirty="0" smtClean="0"/>
              <a:t>teréne, </a:t>
            </a:r>
            <a:r>
              <a:rPr lang="sk-SK" dirty="0" smtClean="0"/>
              <a:t>medzi budovami a pri priblížení sa k </a:t>
            </a:r>
            <a:r>
              <a:rPr lang="sk-SK" dirty="0" smtClean="0"/>
              <a:t>budovám, </a:t>
            </a:r>
            <a:r>
              <a:rPr lang="sk-SK" dirty="0" smtClean="0"/>
              <a:t>má často za následok vysoké „ straty“ v jednotlivých tímoch. </a:t>
            </a:r>
          </a:p>
          <a:p>
            <a:r>
              <a:rPr lang="sk-SK" dirty="0" smtClean="0"/>
              <a:t>Keďže </a:t>
            </a:r>
            <a:r>
              <a:rPr lang="sk-SK" dirty="0" smtClean="0"/>
              <a:t>som zažil na </a:t>
            </a:r>
            <a:r>
              <a:rPr lang="sk-SK" dirty="0" err="1" smtClean="0"/>
              <a:t>akciach</a:t>
            </a:r>
            <a:r>
              <a:rPr lang="sk-SK" dirty="0" smtClean="0"/>
              <a:t> </a:t>
            </a:r>
            <a:r>
              <a:rPr lang="sk-SK" dirty="0" smtClean="0"/>
              <a:t>niekoľko sklamaných hráčov, pripravil som pre nich a aj pre všetkých nadšencov taktiky, rozbor boja v zastavanej oblasti. Možno to niekomu pomôže k lepšej zábave a pochopeniu. Samozrejme sú to lem moje názory a pohľady.</a:t>
            </a:r>
          </a:p>
          <a:p>
            <a:r>
              <a:rPr lang="sk-SK" dirty="0" smtClean="0"/>
              <a:t>Celá taktika je prispôsobená pre </a:t>
            </a:r>
            <a:r>
              <a:rPr lang="sk-SK" dirty="0" err="1" smtClean="0"/>
              <a:t>airsoft</a:t>
            </a:r>
            <a:r>
              <a:rPr lang="sk-SK" dirty="0" smtClean="0"/>
              <a:t> a používanie </a:t>
            </a:r>
            <a:r>
              <a:rPr lang="sk-SK" dirty="0" err="1" smtClean="0"/>
              <a:t>airsoft</a:t>
            </a:r>
            <a:r>
              <a:rPr lang="sk-SK" dirty="0" smtClean="0"/>
              <a:t> zbraní s obmedzeným dostrelom (do cca.50m). </a:t>
            </a:r>
          </a:p>
          <a:p>
            <a:endParaRPr lang="sk-SK"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00042"/>
            <a:ext cx="8229600" cy="6072230"/>
          </a:xfrm>
        </p:spPr>
        <p:txBody>
          <a:bodyPr>
            <a:normAutofit fontScale="70000" lnSpcReduction="20000"/>
          </a:bodyPr>
          <a:lstStyle/>
          <a:p>
            <a:r>
              <a:rPr lang="sk-SK" dirty="0" smtClean="0"/>
              <a:t>Činnosť oboch klamných skupín musí byť presvedčivá, teda všetci ich členovia sa musia hýbať a robiť čo najväčšie presuny a vytvárať pohyb, aby obrancovia nevedeli koľko útočníkov sa v ich smere nachádza. Samozrejme paľbou vytvárajú zdanie útoku, i keď sa stále pohybujú v jednej rovine na hranici dostrelu zbraní. Pokračujú v činnosti do odvolania.</a:t>
            </a:r>
          </a:p>
          <a:p>
            <a:r>
              <a:rPr lang="sk-SK" dirty="0" smtClean="0"/>
              <a:t>Útočná skupina musí byť čo najagresívnejšia. Dvojice sa striedajú v krytí a pohybe. Každá dvojica ma presne určené miesto alebo priestor streľby (okno, otvor, dvere..) tak aby počas svojej krycej paľby znemožnili obrancom efektívnu streľbu na útočníkov. Krátkymi šprintmi po častiach sa dostavajú do priestoru pri budove. </a:t>
            </a:r>
          </a:p>
          <a:p>
            <a:r>
              <a:rPr lang="sk-SK" dirty="0" smtClean="0"/>
              <a:t>Útočná skupina sa delí na tri časti, dve krajné kryjú boky budovy a  strednú časť skupiny, ktorá vniká všetkými možnými otvormi do budovy, tam sa delí na menšie časti (dvojice, trojice), ktoré zaplavujú postupne všetky miestnosti v budove a čistia ju od obrancov. </a:t>
            </a:r>
          </a:p>
          <a:p>
            <a:r>
              <a:rPr lang="sk-SK" dirty="0" smtClean="0"/>
              <a:t>Po vyčistení celého poschodia alebo budovy, určení strelci útočnej skupiny okamžite zaujímajú miesta pri oknách alebo dverách a vedu paľbu z budovy tak, aby zabránili obrancom prísun posíl, alebo urobiť protiútok z ostatných budov, či smerov...</a:t>
            </a:r>
            <a:endParaRPr lang="sk-SK"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2514600" y="38862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 name="Obdĺžnik 11"/>
          <p:cNvSpPr/>
          <p:nvPr/>
        </p:nvSpPr>
        <p:spPr>
          <a:xfrm>
            <a:off x="4648200" y="28956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 name="Obdĺžnik 15"/>
          <p:cNvSpPr/>
          <p:nvPr/>
        </p:nvSpPr>
        <p:spPr>
          <a:xfrm>
            <a:off x="2514600" y="18288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6" name="plant"/>
          <p:cNvSpPr>
            <a:spLocks noEditPoints="1" noChangeArrowheads="1"/>
          </p:cNvSpPr>
          <p:nvPr/>
        </p:nvSpPr>
        <p:spPr bwMode="auto">
          <a:xfrm>
            <a:off x="4114800" y="5105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1027" name="Cloud"/>
          <p:cNvSpPr>
            <a:spLocks noChangeAspect="1" noEditPoints="1" noChangeArrowheads="1"/>
          </p:cNvSpPr>
          <p:nvPr/>
        </p:nvSpPr>
        <p:spPr bwMode="auto">
          <a:xfrm>
            <a:off x="4495800" y="-587243"/>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1" name="Cloud"/>
          <p:cNvSpPr>
            <a:spLocks noChangeAspect="1" noEditPoints="1" noChangeArrowheads="1"/>
          </p:cNvSpPr>
          <p:nvPr/>
        </p:nvSpPr>
        <p:spPr bwMode="auto">
          <a:xfrm>
            <a:off x="3200400" y="-6858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2" name="Cloud"/>
          <p:cNvSpPr>
            <a:spLocks noChangeAspect="1" noEditPoints="1" noChangeArrowheads="1"/>
          </p:cNvSpPr>
          <p:nvPr/>
        </p:nvSpPr>
        <p:spPr bwMode="auto">
          <a:xfrm>
            <a:off x="-457200" y="59436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4" name="Cloud"/>
          <p:cNvSpPr>
            <a:spLocks noChangeAspect="1" noEditPoints="1" noChangeArrowheads="1"/>
          </p:cNvSpPr>
          <p:nvPr/>
        </p:nvSpPr>
        <p:spPr bwMode="auto">
          <a:xfrm>
            <a:off x="1905000" y="-4572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5" name="Cloud"/>
          <p:cNvSpPr>
            <a:spLocks noChangeAspect="1" noEditPoints="1" noChangeArrowheads="1"/>
          </p:cNvSpPr>
          <p:nvPr/>
        </p:nvSpPr>
        <p:spPr bwMode="auto">
          <a:xfrm rot="2735142">
            <a:off x="7245137" y="-362603"/>
            <a:ext cx="2534194" cy="18462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6" name="Cloud"/>
          <p:cNvSpPr>
            <a:spLocks noChangeAspect="1" noEditPoints="1" noChangeArrowheads="1"/>
          </p:cNvSpPr>
          <p:nvPr/>
        </p:nvSpPr>
        <p:spPr bwMode="auto">
          <a:xfrm>
            <a:off x="-381000" y="56388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7" name="plant"/>
          <p:cNvSpPr>
            <a:spLocks noEditPoints="1" noChangeArrowheads="1"/>
          </p:cNvSpPr>
          <p:nvPr/>
        </p:nvSpPr>
        <p:spPr bwMode="auto">
          <a:xfrm>
            <a:off x="3657600" y="4648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8" name="plant"/>
          <p:cNvSpPr>
            <a:spLocks noEditPoints="1" noChangeArrowheads="1"/>
          </p:cNvSpPr>
          <p:nvPr/>
        </p:nvSpPr>
        <p:spPr bwMode="auto">
          <a:xfrm>
            <a:off x="990600" y="914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9" name="plant"/>
          <p:cNvSpPr>
            <a:spLocks noEditPoints="1" noChangeArrowheads="1"/>
          </p:cNvSpPr>
          <p:nvPr/>
        </p:nvSpPr>
        <p:spPr bwMode="auto">
          <a:xfrm>
            <a:off x="3962400" y="2362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0" name="Cloud"/>
          <p:cNvSpPr>
            <a:spLocks noChangeAspect="1" noEditPoints="1" noChangeArrowheads="1"/>
          </p:cNvSpPr>
          <p:nvPr/>
        </p:nvSpPr>
        <p:spPr bwMode="auto">
          <a:xfrm>
            <a:off x="838200" y="6248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1" name="Cloud"/>
          <p:cNvSpPr>
            <a:spLocks noChangeAspect="1" noEditPoints="1" noChangeArrowheads="1"/>
          </p:cNvSpPr>
          <p:nvPr/>
        </p:nvSpPr>
        <p:spPr bwMode="auto">
          <a:xfrm rot="4205860">
            <a:off x="-402388" y="2876225"/>
            <a:ext cx="1451546" cy="9727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2" name="Cloud"/>
          <p:cNvSpPr>
            <a:spLocks noChangeAspect="1" noEditPoints="1" noChangeArrowheads="1"/>
          </p:cNvSpPr>
          <p:nvPr/>
        </p:nvSpPr>
        <p:spPr bwMode="auto">
          <a:xfrm>
            <a:off x="-381000" y="-152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3" name="Cloud"/>
          <p:cNvSpPr>
            <a:spLocks noChangeAspect="1" noEditPoints="1" noChangeArrowheads="1"/>
          </p:cNvSpPr>
          <p:nvPr/>
        </p:nvSpPr>
        <p:spPr bwMode="auto">
          <a:xfrm rot="7836363">
            <a:off x="6361877" y="4519547"/>
            <a:ext cx="4581528" cy="24059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3" name="Cloud"/>
          <p:cNvSpPr>
            <a:spLocks noChangeAspect="1" noEditPoints="1" noChangeArrowheads="1"/>
          </p:cNvSpPr>
          <p:nvPr/>
        </p:nvSpPr>
        <p:spPr bwMode="auto">
          <a:xfrm>
            <a:off x="5029200" y="6092032"/>
            <a:ext cx="1905000" cy="7659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4" name="plant"/>
          <p:cNvSpPr>
            <a:spLocks noEditPoints="1" noChangeArrowheads="1"/>
          </p:cNvSpPr>
          <p:nvPr/>
        </p:nvSpPr>
        <p:spPr bwMode="auto">
          <a:xfrm>
            <a:off x="6934200" y="2362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5" name="plant"/>
          <p:cNvSpPr>
            <a:spLocks noEditPoints="1" noChangeArrowheads="1"/>
          </p:cNvSpPr>
          <p:nvPr/>
        </p:nvSpPr>
        <p:spPr bwMode="auto">
          <a:xfrm>
            <a:off x="7391400" y="22098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6" name="plant"/>
          <p:cNvSpPr>
            <a:spLocks noEditPoints="1" noChangeArrowheads="1"/>
          </p:cNvSpPr>
          <p:nvPr/>
        </p:nvSpPr>
        <p:spPr bwMode="auto">
          <a:xfrm>
            <a:off x="7696200" y="25146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grpSp>
        <p:nvGrpSpPr>
          <p:cNvPr id="2" name="Skupina 46"/>
          <p:cNvGrpSpPr/>
          <p:nvPr/>
        </p:nvGrpSpPr>
        <p:grpSpPr>
          <a:xfrm>
            <a:off x="5638800" y="2209800"/>
            <a:ext cx="2514600" cy="2362200"/>
            <a:chOff x="5638800" y="2209800"/>
            <a:chExt cx="1524000" cy="2362200"/>
          </a:xfrm>
        </p:grpSpPr>
        <p:cxnSp>
          <p:nvCxnSpPr>
            <p:cNvPr id="39" name="Rovná spojnica 38"/>
            <p:cNvCxnSpPr>
              <a:endCxn id="44"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 name="Rovná spojnica 39"/>
            <p:cNvCxnSpPr>
              <a:endCxn id="44"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4" name="Oblúk 43"/>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3" name="Skupina 47"/>
          <p:cNvGrpSpPr/>
          <p:nvPr/>
        </p:nvGrpSpPr>
        <p:grpSpPr>
          <a:xfrm>
            <a:off x="3429000" y="1143000"/>
            <a:ext cx="2514600" cy="2362200"/>
            <a:chOff x="5638800" y="2209800"/>
            <a:chExt cx="1524000" cy="2362200"/>
          </a:xfrm>
        </p:grpSpPr>
        <p:cxnSp>
          <p:nvCxnSpPr>
            <p:cNvPr id="49" name="Rovná spojnica 48"/>
            <p:cNvCxnSpPr>
              <a:endCxn id="5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0" name="Rovná spojnica 49"/>
            <p:cNvCxnSpPr>
              <a:endCxn id="5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Oblúk 5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4" name="Skupina 51"/>
          <p:cNvGrpSpPr/>
          <p:nvPr/>
        </p:nvGrpSpPr>
        <p:grpSpPr>
          <a:xfrm>
            <a:off x="3505200" y="3200400"/>
            <a:ext cx="2514600" cy="2362200"/>
            <a:chOff x="5638800" y="2209800"/>
            <a:chExt cx="1524000" cy="2362200"/>
          </a:xfrm>
        </p:grpSpPr>
        <p:cxnSp>
          <p:nvCxnSpPr>
            <p:cNvPr id="53" name="Rovná spojnica 52"/>
            <p:cNvCxnSpPr>
              <a:endCxn id="5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4" name="Rovná spojnica 53"/>
            <p:cNvCxnSpPr>
              <a:endCxn id="5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5" name="Oblúk 5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5" name="Skupina 55"/>
          <p:cNvGrpSpPr/>
          <p:nvPr/>
        </p:nvGrpSpPr>
        <p:grpSpPr>
          <a:xfrm rot="16200000">
            <a:off x="1828800" y="-457200"/>
            <a:ext cx="2514600" cy="2362200"/>
            <a:chOff x="5638800" y="2209800"/>
            <a:chExt cx="1524000" cy="2362200"/>
          </a:xfrm>
        </p:grpSpPr>
        <p:cxnSp>
          <p:nvCxnSpPr>
            <p:cNvPr id="57" name="Rovná spojnica 56"/>
            <p:cNvCxnSpPr>
              <a:endCxn id="5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8" name="Rovná spojnica 57"/>
            <p:cNvCxnSpPr>
              <a:endCxn id="5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9" name="Oblúk 5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7" name="Skupina 59"/>
          <p:cNvGrpSpPr/>
          <p:nvPr/>
        </p:nvGrpSpPr>
        <p:grpSpPr>
          <a:xfrm rot="16200000">
            <a:off x="1828800" y="1524000"/>
            <a:ext cx="2514600" cy="2362200"/>
            <a:chOff x="5638800" y="2209800"/>
            <a:chExt cx="1524000" cy="2362200"/>
          </a:xfrm>
        </p:grpSpPr>
        <p:cxnSp>
          <p:nvCxnSpPr>
            <p:cNvPr id="61" name="Rovná spojnica 60"/>
            <p:cNvCxnSpPr>
              <a:endCxn id="63"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2" name="Rovná spojnica 61"/>
            <p:cNvCxnSpPr>
              <a:endCxn id="63"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3" name="Oblúk 62"/>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8" name="Skupina 63"/>
          <p:cNvGrpSpPr/>
          <p:nvPr/>
        </p:nvGrpSpPr>
        <p:grpSpPr>
          <a:xfrm rot="16200000">
            <a:off x="3962400" y="609600"/>
            <a:ext cx="2514600" cy="2362200"/>
            <a:chOff x="5638800" y="2209800"/>
            <a:chExt cx="1524000" cy="2362200"/>
          </a:xfrm>
        </p:grpSpPr>
        <p:cxnSp>
          <p:nvCxnSpPr>
            <p:cNvPr id="65" name="Rovná spojnica 64"/>
            <p:cNvCxnSpPr>
              <a:endCxn id="6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6" name="Rovná spojnica 65"/>
            <p:cNvCxnSpPr>
              <a:endCxn id="6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7" name="Oblúk 6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9" name="Skupina 67"/>
          <p:cNvGrpSpPr/>
          <p:nvPr/>
        </p:nvGrpSpPr>
        <p:grpSpPr>
          <a:xfrm rot="5400000">
            <a:off x="3886200" y="3733800"/>
            <a:ext cx="2514600" cy="2362200"/>
            <a:chOff x="5638800" y="2209800"/>
            <a:chExt cx="1524000" cy="2362200"/>
          </a:xfrm>
        </p:grpSpPr>
        <p:cxnSp>
          <p:nvCxnSpPr>
            <p:cNvPr id="69" name="Rovná spojnica 68"/>
            <p:cNvCxnSpPr>
              <a:endCxn id="7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0" name="Rovná spojnica 69"/>
            <p:cNvCxnSpPr>
              <a:endCxn id="7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1" name="Oblúk 7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0" name="Skupina 71"/>
          <p:cNvGrpSpPr/>
          <p:nvPr/>
        </p:nvGrpSpPr>
        <p:grpSpPr>
          <a:xfrm rot="5400000">
            <a:off x="1752600" y="4724400"/>
            <a:ext cx="2514600" cy="2362200"/>
            <a:chOff x="5638800" y="2209800"/>
            <a:chExt cx="1524000" cy="2362200"/>
          </a:xfrm>
        </p:grpSpPr>
        <p:cxnSp>
          <p:nvCxnSpPr>
            <p:cNvPr id="73" name="Rovná spojnica 72"/>
            <p:cNvCxnSpPr>
              <a:endCxn id="7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4" name="Rovná spojnica 73"/>
            <p:cNvCxnSpPr>
              <a:endCxn id="7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5" name="Oblúk 7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1" name="Skupina 75"/>
          <p:cNvGrpSpPr/>
          <p:nvPr/>
        </p:nvGrpSpPr>
        <p:grpSpPr>
          <a:xfrm rot="10800000">
            <a:off x="228600" y="3124200"/>
            <a:ext cx="2514600" cy="2362200"/>
            <a:chOff x="5638800" y="2209800"/>
            <a:chExt cx="1524000" cy="2362200"/>
          </a:xfrm>
        </p:grpSpPr>
        <p:cxnSp>
          <p:nvCxnSpPr>
            <p:cNvPr id="77" name="Rovná spojnica 76"/>
            <p:cNvCxnSpPr>
              <a:endCxn id="7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8" name="Rovná spojnica 77"/>
            <p:cNvCxnSpPr>
              <a:endCxn id="7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9" name="Oblúk 7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3" name="Skupina 83"/>
          <p:cNvGrpSpPr/>
          <p:nvPr/>
        </p:nvGrpSpPr>
        <p:grpSpPr>
          <a:xfrm rot="10800000">
            <a:off x="152400" y="1066800"/>
            <a:ext cx="2514600" cy="2362200"/>
            <a:chOff x="5638800" y="2209800"/>
            <a:chExt cx="1524000" cy="2362200"/>
          </a:xfrm>
        </p:grpSpPr>
        <p:cxnSp>
          <p:nvCxnSpPr>
            <p:cNvPr id="85" name="Rovná spojnica 84"/>
            <p:cNvCxnSpPr>
              <a:endCxn id="8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6" name="Rovná spojnica 85"/>
            <p:cNvCxnSpPr>
              <a:endCxn id="8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87" name="Oblúk 8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4" name="Skupina 87"/>
          <p:cNvGrpSpPr/>
          <p:nvPr/>
        </p:nvGrpSpPr>
        <p:grpSpPr>
          <a:xfrm rot="10800000">
            <a:off x="2362200" y="2133600"/>
            <a:ext cx="2514600" cy="2362200"/>
            <a:chOff x="5638800" y="2209800"/>
            <a:chExt cx="1524000" cy="2362200"/>
          </a:xfrm>
        </p:grpSpPr>
        <p:cxnSp>
          <p:nvCxnSpPr>
            <p:cNvPr id="89" name="Rovná spojnica 88"/>
            <p:cNvCxnSpPr>
              <a:endCxn id="9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0" name="Rovná spojnica 89"/>
            <p:cNvCxnSpPr>
              <a:endCxn id="9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1" name="Oblúk 9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5" name="Skupina 91"/>
          <p:cNvGrpSpPr/>
          <p:nvPr/>
        </p:nvGrpSpPr>
        <p:grpSpPr>
          <a:xfrm rot="5400000">
            <a:off x="1752600" y="2743200"/>
            <a:ext cx="2514600" cy="2362200"/>
            <a:chOff x="5638800" y="2209800"/>
            <a:chExt cx="1524000" cy="2362200"/>
          </a:xfrm>
        </p:grpSpPr>
        <p:cxnSp>
          <p:nvCxnSpPr>
            <p:cNvPr id="93" name="Rovná spojnica 92"/>
            <p:cNvCxnSpPr>
              <a:endCxn id="9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4" name="Rovná spojnica 93"/>
            <p:cNvCxnSpPr>
              <a:endCxn id="9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5" name="Oblúk 9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sp>
        <p:nvSpPr>
          <p:cNvPr id="96" name="Ovál 95"/>
          <p:cNvSpPr/>
          <p:nvPr/>
        </p:nvSpPr>
        <p:spPr>
          <a:xfrm>
            <a:off x="4953000" y="32004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3</a:t>
            </a:r>
            <a:endParaRPr lang="sk-SK" dirty="0">
              <a:solidFill>
                <a:schemeClr val="tx1"/>
              </a:solidFill>
            </a:endParaRPr>
          </a:p>
        </p:txBody>
      </p:sp>
      <p:sp>
        <p:nvSpPr>
          <p:cNvPr id="97" name="Ovál 96"/>
          <p:cNvSpPr/>
          <p:nvPr/>
        </p:nvSpPr>
        <p:spPr>
          <a:xfrm>
            <a:off x="2895600" y="41148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1</a:t>
            </a:r>
            <a:endParaRPr lang="sk-SK" dirty="0">
              <a:solidFill>
                <a:schemeClr val="tx1"/>
              </a:solidFill>
            </a:endParaRPr>
          </a:p>
        </p:txBody>
      </p:sp>
      <p:sp>
        <p:nvSpPr>
          <p:cNvPr id="98" name="Ovál 97"/>
          <p:cNvSpPr/>
          <p:nvPr/>
        </p:nvSpPr>
        <p:spPr>
          <a:xfrm>
            <a:off x="2819400" y="21336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2</a:t>
            </a:r>
            <a:endParaRPr lang="sk-SK" dirty="0">
              <a:solidFill>
                <a:schemeClr val="tx1"/>
              </a:solidFill>
            </a:endParaRPr>
          </a:p>
        </p:txBody>
      </p:sp>
      <p:sp>
        <p:nvSpPr>
          <p:cNvPr id="80" name="Ovál 79"/>
          <p:cNvSpPr/>
          <p:nvPr/>
        </p:nvSpPr>
        <p:spPr>
          <a:xfrm>
            <a:off x="1752600" y="2667000"/>
            <a:ext cx="2667000" cy="12954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1" name="Ovál 80"/>
          <p:cNvSpPr/>
          <p:nvPr/>
        </p:nvSpPr>
        <p:spPr>
          <a:xfrm>
            <a:off x="3657600" y="3733800"/>
            <a:ext cx="2667000" cy="20574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2" name="Ovál 81"/>
          <p:cNvSpPr/>
          <p:nvPr/>
        </p:nvSpPr>
        <p:spPr>
          <a:xfrm>
            <a:off x="3581400" y="1066800"/>
            <a:ext cx="2667000" cy="19050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3" name="Ovál 82"/>
          <p:cNvSpPr/>
          <p:nvPr/>
        </p:nvSpPr>
        <p:spPr>
          <a:xfrm rot="1684349">
            <a:off x="3557143" y="2589218"/>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9" name="Ovál 98"/>
          <p:cNvSpPr/>
          <p:nvPr/>
        </p:nvSpPr>
        <p:spPr>
          <a:xfrm rot="19657013">
            <a:off x="3619757" y="3621937"/>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0" name="Ovál 99"/>
          <p:cNvSpPr/>
          <p:nvPr/>
        </p:nvSpPr>
        <p:spPr>
          <a:xfrm>
            <a:off x="738094" y="2809548"/>
            <a:ext cx="1143000" cy="924252"/>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1" name="Ovál 100"/>
          <p:cNvSpPr/>
          <p:nvPr/>
        </p:nvSpPr>
        <p:spPr>
          <a:xfrm rot="16200000">
            <a:off x="1781735" y="4067735"/>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 name="Ovál 101"/>
          <p:cNvSpPr/>
          <p:nvPr/>
        </p:nvSpPr>
        <p:spPr>
          <a:xfrm rot="5400000">
            <a:off x="1781735" y="2162735"/>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3" name="Ovál 102"/>
          <p:cNvSpPr/>
          <p:nvPr/>
        </p:nvSpPr>
        <p:spPr>
          <a:xfrm rot="19067162">
            <a:off x="1317793" y="5094953"/>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8" name="Ovál 107"/>
          <p:cNvSpPr/>
          <p:nvPr/>
        </p:nvSpPr>
        <p:spPr>
          <a:xfrm rot="18728104">
            <a:off x="3337093" y="941722"/>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0" name="Ovál 109"/>
          <p:cNvSpPr/>
          <p:nvPr/>
        </p:nvSpPr>
        <p:spPr>
          <a:xfrm rot="19067162">
            <a:off x="5504202" y="2199353"/>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2" name="Ovál 111"/>
          <p:cNvSpPr/>
          <p:nvPr/>
        </p:nvSpPr>
        <p:spPr>
          <a:xfrm rot="3593572">
            <a:off x="3220496" y="5264076"/>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7" name="Ovál 116"/>
          <p:cNvSpPr/>
          <p:nvPr/>
        </p:nvSpPr>
        <p:spPr>
          <a:xfrm rot="3189979">
            <a:off x="1355338" y="1048529"/>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8" name="Ovál 117"/>
          <p:cNvSpPr/>
          <p:nvPr/>
        </p:nvSpPr>
        <p:spPr>
          <a:xfrm rot="2963811">
            <a:off x="5448859" y="4136641"/>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2" name="Ovál 121"/>
          <p:cNvSpPr/>
          <p:nvPr/>
        </p:nvSpPr>
        <p:spPr>
          <a:xfrm>
            <a:off x="2571736" y="185736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3" name="Ovál 122"/>
          <p:cNvSpPr/>
          <p:nvPr/>
        </p:nvSpPr>
        <p:spPr>
          <a:xfrm>
            <a:off x="3286116" y="185736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4" name="Ovál 123"/>
          <p:cNvSpPr/>
          <p:nvPr/>
        </p:nvSpPr>
        <p:spPr>
          <a:xfrm>
            <a:off x="2571736" y="242886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5" name="Ovál 124"/>
          <p:cNvSpPr/>
          <p:nvPr/>
        </p:nvSpPr>
        <p:spPr>
          <a:xfrm>
            <a:off x="4786314" y="3000372"/>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6" name="Ovál 125"/>
          <p:cNvSpPr/>
          <p:nvPr/>
        </p:nvSpPr>
        <p:spPr>
          <a:xfrm>
            <a:off x="5429256" y="3000372"/>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7" name="Ovál 126"/>
          <p:cNvSpPr/>
          <p:nvPr/>
        </p:nvSpPr>
        <p:spPr>
          <a:xfrm>
            <a:off x="5429256" y="350043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8" name="Ovál 127"/>
          <p:cNvSpPr/>
          <p:nvPr/>
        </p:nvSpPr>
        <p:spPr>
          <a:xfrm>
            <a:off x="4786314" y="350043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9" name="Ovál 128"/>
          <p:cNvSpPr/>
          <p:nvPr/>
        </p:nvSpPr>
        <p:spPr>
          <a:xfrm>
            <a:off x="3214678" y="4500570"/>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0" name="Ovál 129"/>
          <p:cNvSpPr/>
          <p:nvPr/>
        </p:nvSpPr>
        <p:spPr>
          <a:xfrm>
            <a:off x="3286116" y="400050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1" name="Ovál 130"/>
          <p:cNvSpPr/>
          <p:nvPr/>
        </p:nvSpPr>
        <p:spPr>
          <a:xfrm>
            <a:off x="2643174" y="400050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2" name="Ovál 131"/>
          <p:cNvSpPr/>
          <p:nvPr/>
        </p:nvSpPr>
        <p:spPr>
          <a:xfrm>
            <a:off x="2643174" y="4500570"/>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3" name="Ovál 132"/>
          <p:cNvSpPr/>
          <p:nvPr/>
        </p:nvSpPr>
        <p:spPr>
          <a:xfrm>
            <a:off x="3286116" y="242886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4" name="Ovál 133"/>
          <p:cNvSpPr/>
          <p:nvPr/>
        </p:nvSpPr>
        <p:spPr>
          <a:xfrm>
            <a:off x="3857620" y="278605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5" name="Ovál 134"/>
          <p:cNvSpPr/>
          <p:nvPr/>
        </p:nvSpPr>
        <p:spPr>
          <a:xfrm>
            <a:off x="3786182" y="350043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6" name="Ovál 135"/>
          <p:cNvSpPr/>
          <p:nvPr/>
        </p:nvSpPr>
        <p:spPr>
          <a:xfrm>
            <a:off x="2214546" y="3214686"/>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6" name="BlokTextu 155"/>
          <p:cNvSpPr txBox="1"/>
          <p:nvPr/>
        </p:nvSpPr>
        <p:spPr>
          <a:xfrm>
            <a:off x="7286644" y="-45748"/>
            <a:ext cx="1864100" cy="369332"/>
          </a:xfrm>
          <a:prstGeom prst="rect">
            <a:avLst/>
          </a:prstGeom>
          <a:solidFill>
            <a:schemeClr val="bg1">
              <a:lumMod val="95000"/>
            </a:schemeClr>
          </a:solidFill>
        </p:spPr>
        <p:txBody>
          <a:bodyPr wrap="none" rtlCol="0">
            <a:spAutoFit/>
          </a:bodyPr>
          <a:lstStyle/>
          <a:p>
            <a:r>
              <a:rPr lang="sk-SK" dirty="0" smtClean="0"/>
              <a:t>     Dvojica hráčov </a:t>
            </a:r>
          </a:p>
        </p:txBody>
      </p:sp>
      <p:sp>
        <p:nvSpPr>
          <p:cNvPr id="137" name="Ovál 136"/>
          <p:cNvSpPr/>
          <p:nvPr/>
        </p:nvSpPr>
        <p:spPr>
          <a:xfrm>
            <a:off x="7358082" y="37546"/>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9" name="Obdĺžnik 138"/>
          <p:cNvSpPr/>
          <p:nvPr/>
        </p:nvSpPr>
        <p:spPr>
          <a:xfrm>
            <a:off x="2714612" y="571480"/>
            <a:ext cx="714380" cy="714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2" name="Obdĺžnik 141"/>
          <p:cNvSpPr/>
          <p:nvPr/>
        </p:nvSpPr>
        <p:spPr>
          <a:xfrm rot="5400000">
            <a:off x="8251057" y="3321843"/>
            <a:ext cx="714380" cy="714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3" name="Ovál 142"/>
          <p:cNvSpPr/>
          <p:nvPr/>
        </p:nvSpPr>
        <p:spPr>
          <a:xfrm>
            <a:off x="3428992" y="478632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7" name="Ovál 156"/>
          <p:cNvSpPr/>
          <p:nvPr/>
        </p:nvSpPr>
        <p:spPr>
          <a:xfrm>
            <a:off x="3357554" y="500063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8" name="Ovál 157"/>
          <p:cNvSpPr/>
          <p:nvPr/>
        </p:nvSpPr>
        <p:spPr>
          <a:xfrm>
            <a:off x="2745092" y="485776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9" name="Ovál 158"/>
          <p:cNvSpPr/>
          <p:nvPr/>
        </p:nvSpPr>
        <p:spPr>
          <a:xfrm>
            <a:off x="3143240" y="4883478"/>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0" name="Ovál 159"/>
          <p:cNvSpPr/>
          <p:nvPr/>
        </p:nvSpPr>
        <p:spPr>
          <a:xfrm>
            <a:off x="2500298" y="500063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1" name="Ovál 160"/>
          <p:cNvSpPr/>
          <p:nvPr/>
        </p:nvSpPr>
        <p:spPr>
          <a:xfrm>
            <a:off x="2428860" y="478632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2" name="Ovál 161"/>
          <p:cNvSpPr/>
          <p:nvPr/>
        </p:nvSpPr>
        <p:spPr>
          <a:xfrm>
            <a:off x="2643174" y="478632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3" name="Ovál 162"/>
          <p:cNvSpPr/>
          <p:nvPr/>
        </p:nvSpPr>
        <p:spPr>
          <a:xfrm>
            <a:off x="2857488" y="478632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4" name="Ovál 163"/>
          <p:cNvSpPr/>
          <p:nvPr/>
        </p:nvSpPr>
        <p:spPr>
          <a:xfrm>
            <a:off x="3071802" y="478632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5" name="Ovál 164"/>
          <p:cNvSpPr/>
          <p:nvPr/>
        </p:nvSpPr>
        <p:spPr>
          <a:xfrm>
            <a:off x="3214678" y="478632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6" name="Ovál 165"/>
          <p:cNvSpPr/>
          <p:nvPr/>
        </p:nvSpPr>
        <p:spPr>
          <a:xfrm>
            <a:off x="2949564" y="486347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9" name="BlokTextu 118"/>
          <p:cNvSpPr txBox="1"/>
          <p:nvPr/>
        </p:nvSpPr>
        <p:spPr>
          <a:xfrm>
            <a:off x="0" y="142852"/>
            <a:ext cx="2115387" cy="369332"/>
          </a:xfrm>
          <a:prstGeom prst="rect">
            <a:avLst/>
          </a:prstGeom>
          <a:noFill/>
        </p:spPr>
        <p:txBody>
          <a:bodyPr wrap="none" rtlCol="0">
            <a:spAutoFit/>
          </a:bodyPr>
          <a:lstStyle/>
          <a:p>
            <a:r>
              <a:rPr lang="sk-SK" dirty="0" smtClean="0">
                <a:solidFill>
                  <a:srgbClr val="FF0000"/>
                </a:solidFill>
              </a:rPr>
              <a:t>Kliknite pre začiatok.</a:t>
            </a:r>
            <a:endParaRPr lang="sk-SK" dirty="0">
              <a:solidFill>
                <a:srgbClr val="FF0000"/>
              </a:solidFill>
            </a:endParaRPr>
          </a:p>
        </p:txBody>
      </p:sp>
      <p:sp>
        <p:nvSpPr>
          <p:cNvPr id="120" name="BlokTextu 119"/>
          <p:cNvSpPr txBox="1"/>
          <p:nvPr/>
        </p:nvSpPr>
        <p:spPr>
          <a:xfrm>
            <a:off x="0" y="500042"/>
            <a:ext cx="2551724" cy="369332"/>
          </a:xfrm>
          <a:prstGeom prst="rect">
            <a:avLst/>
          </a:prstGeom>
          <a:noFill/>
        </p:spPr>
        <p:txBody>
          <a:bodyPr wrap="none" rtlCol="0">
            <a:spAutoFit/>
          </a:bodyPr>
          <a:lstStyle/>
          <a:p>
            <a:r>
              <a:rPr lang="sk-SK" dirty="0" smtClean="0">
                <a:solidFill>
                  <a:srgbClr val="FF0000"/>
                </a:solidFill>
              </a:rPr>
              <a:t>Kliknite pre pokračovanie</a:t>
            </a:r>
            <a:endParaRPr lang="sk-SK"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892 -0.02686 C -0.01927 -0.04375 -0.02013 -0.06042 -0.02013 -0.07732 C -0.02013 -0.08241 -0.02118 -0.09283 -0.01614 -0.09491 C -0.01493 -0.09699 -0.01527 -0.09584 -0.01458 -0.09792 " pathEditMode="relative" rAng="0" ptsTypes="fffA">
                                      <p:cBhvr>
                                        <p:cTn id="6" dur="5000" fill="hold"/>
                                        <p:tgtEl>
                                          <p:spTgt spid="162"/>
                                        </p:tgtEl>
                                        <p:attrNameLst>
                                          <p:attrName>ppt_x</p:attrName>
                                          <p:attrName>ppt_y</p:attrName>
                                        </p:attrNameLst>
                                      </p:cBhvr>
                                      <p:rCtr x="1" y="-36"/>
                                    </p:animMotion>
                                  </p:childTnLst>
                                </p:cTn>
                              </p:par>
                              <p:par>
                                <p:cTn id="7" presetID="0" presetClass="path" presetSubtype="0" accel="50000" decel="50000" fill="hold" grpId="0" nodeType="withEffect">
                                  <p:stCondLst>
                                    <p:cond delay="0"/>
                                  </p:stCondLst>
                                  <p:childTnLst>
                                    <p:animMotion origin="layout" path="M -0.0217 -0.0162 C -0.02205 -0.03078 -0.02309 -0.0449 -0.02309 -0.05949 C -0.02309 -0.06365 -0.0243 -0.07268 -0.01823 -0.0743 C -0.01684 -0.07615 -0.01719 -0.07523 -0.01632 -0.07685 " pathEditMode="relative" rAng="0" ptsTypes="fffA">
                                      <p:cBhvr>
                                        <p:cTn id="8" dur="5000" fill="hold"/>
                                        <p:tgtEl>
                                          <p:spTgt spid="158"/>
                                        </p:tgtEl>
                                        <p:attrNameLst>
                                          <p:attrName>ppt_x</p:attrName>
                                          <p:attrName>ppt_y</p:attrName>
                                        </p:attrNameLst>
                                      </p:cBhvr>
                                      <p:rCtr x="1" y="-30"/>
                                    </p:animMotion>
                                  </p:childTnLst>
                                </p:cTn>
                              </p:par>
                              <p:par>
                                <p:cTn id="9" presetID="0" presetClass="path" presetSubtype="0" accel="50000" decel="50000" fill="hold" grpId="0" nodeType="withEffect">
                                  <p:stCondLst>
                                    <p:cond delay="0"/>
                                  </p:stCondLst>
                                  <p:childTnLst>
                                    <p:animMotion origin="layout" path="M 0.01077 4.07407E-6 C 0.01198 -0.00255 0.0125 -0.00348 0.01459 -0.0044 C 0.01632 -0.00602 0.01737 -0.00811 0.0191 -0.00973 C 0.02014 -0.01181 0.02136 -0.01297 0.02188 -0.01551 C 0.02223 -0.0169 0.02292 -0.01991 0.02292 -0.01968 C 0.02396 -0.04422 0.02483 -0.05116 0.02344 -0.07408 C 0.02327 -0.07662 0.02205 -0.08056 0.02066 -0.08218 C 0.01997 -0.08496 0.02066 -0.08403 0.0191 -0.08519 " pathEditMode="relative" rAng="0" ptsTypes="fffffffA">
                                      <p:cBhvr>
                                        <p:cTn id="10" dur="5000" fill="hold"/>
                                        <p:tgtEl>
                                          <p:spTgt spid="165"/>
                                        </p:tgtEl>
                                        <p:attrNameLst>
                                          <p:attrName>ppt_x</p:attrName>
                                          <p:attrName>ppt_y</p:attrName>
                                        </p:attrNameLst>
                                      </p:cBhvr>
                                      <p:rCtr x="7" y="-43"/>
                                    </p:animMotion>
                                  </p:childTnLst>
                                </p:cTn>
                              </p:par>
                              <p:par>
                                <p:cTn id="11" presetID="0" presetClass="path" presetSubtype="0" accel="50000" decel="50000" fill="hold" grpId="0" nodeType="withEffect">
                                  <p:stCondLst>
                                    <p:cond delay="0"/>
                                  </p:stCondLst>
                                  <p:childTnLst>
                                    <p:animMotion origin="layout" path="M 0.0125 3.7037E-6 C 0.01372 -0.00255 0.01424 -0.00348 0.01632 -0.0044 C 0.01806 -0.00602 0.0191 -0.00811 0.02084 -0.00973 C 0.02188 -0.01181 0.02309 -0.01297 0.02361 -0.01551 C 0.02396 -0.0169 0.02465 -0.01991 0.02465 -0.01968 C 0.0257 -0.04422 0.02656 -0.05116 0.02518 -0.07408 C 0.025 -0.07662 0.02379 -0.08056 0.0224 -0.08218 C 0.0217 -0.08496 0.0224 -0.08403 0.02084 -0.08519 " pathEditMode="relative" rAng="0" ptsTypes="fffffffA">
                                      <p:cBhvr>
                                        <p:cTn id="12" dur="5000" fill="hold"/>
                                        <p:tgtEl>
                                          <p:spTgt spid="159"/>
                                        </p:tgtEl>
                                        <p:attrNameLst>
                                          <p:attrName>ppt_x</p:attrName>
                                          <p:attrName>ppt_y</p:attrName>
                                        </p:attrNameLst>
                                      </p:cBhvr>
                                      <p:rCtr x="7" y="-43"/>
                                    </p:animMotion>
                                  </p:childTnLst>
                                </p:cTn>
                              </p:par>
                              <p:par>
                                <p:cTn id="13" presetID="0" presetClass="path" presetSubtype="0" accel="50000" decel="50000" fill="hold" grpId="0" nodeType="withEffect">
                                  <p:stCondLst>
                                    <p:cond delay="0"/>
                                  </p:stCondLst>
                                  <p:childTnLst>
                                    <p:animMotion origin="layout" path="M -1.38889E-6 -0.03287 C 0.00122 -0.03796 0.00243 -0.04352 0.00399 -0.04838 C 0.00382 -0.05 0.00226 -0.05486 0.00226 -0.05671 " pathEditMode="relative" rAng="0" ptsTypes="ffA">
                                      <p:cBhvr>
                                        <p:cTn id="14" dur="5000" fill="hold"/>
                                        <p:tgtEl>
                                          <p:spTgt spid="166"/>
                                        </p:tgtEl>
                                        <p:attrNameLst>
                                          <p:attrName>ppt_x</p:attrName>
                                          <p:attrName>ppt_y</p:attrName>
                                        </p:attrNameLst>
                                      </p:cBhvr>
                                      <p:rCtr x="2" y="-12"/>
                                    </p:animMotion>
                                  </p:childTnLst>
                                </p:cTn>
                              </p:par>
                              <p:par>
                                <p:cTn id="15" presetID="0" presetClass="path" presetSubtype="0" accel="50000" decel="50000" fill="hold" grpId="0" nodeType="withEffect">
                                  <p:stCondLst>
                                    <p:cond delay="0"/>
                                  </p:stCondLst>
                                  <p:childTnLst>
                                    <p:animMotion origin="layout" path="M -3.61111E-6 2.96296E-6 C 0.00226 -0.00903 0.00469 -0.01898 0.00782 -0.02755 C 0.00747 -0.03033 0.00434 -0.03889 0.00434 -0.04213 " pathEditMode="relative" rAng="0" ptsTypes="ffA">
                                      <p:cBhvr>
                                        <p:cTn id="16" dur="5000" fill="hold"/>
                                        <p:tgtEl>
                                          <p:spTgt spid="163"/>
                                        </p:tgtEl>
                                        <p:attrNameLst>
                                          <p:attrName>ppt_x</p:attrName>
                                          <p:attrName>ppt_y</p:attrName>
                                        </p:attrNameLst>
                                      </p:cBhvr>
                                      <p:rCtr x="4" y="-21"/>
                                    </p:animMotion>
                                  </p:childTnLst>
                                </p:cTn>
                              </p:par>
                              <p:par>
                                <p:cTn id="17" presetID="0" presetClass="path" presetSubtype="0" accel="50000" decel="50000" fill="hold" grpId="0" nodeType="withEffect">
                                  <p:stCondLst>
                                    <p:cond delay="0"/>
                                  </p:stCondLst>
                                  <p:childTnLst>
                                    <p:animMotion origin="layout" path="M 5.55556E-7 -0.02153 C 0.00121 -0.02662 0.00243 -0.03218 0.00399 -0.03704 C 0.00382 -0.03866 0.00226 -0.04352 0.00226 -0.04537 " pathEditMode="relative" rAng="0" ptsTypes="ffA">
                                      <p:cBhvr>
                                        <p:cTn id="18" dur="5000" fill="hold"/>
                                        <p:tgtEl>
                                          <p:spTgt spid="164"/>
                                        </p:tgtEl>
                                        <p:attrNameLst>
                                          <p:attrName>ppt_x</p:attrName>
                                          <p:attrName>ppt_y</p:attrName>
                                        </p:attrNameLst>
                                      </p:cBhvr>
                                      <p:rCtr x="2" y="-12"/>
                                    </p:animMotion>
                                  </p:childTnLst>
                                </p:cTn>
                              </p:par>
                              <p:par>
                                <p:cTn id="19" presetID="1" presetClass="exit" presetSubtype="0" fill="hold" grpId="0" nodeType="withEffect">
                                  <p:stCondLst>
                                    <p:cond delay="1500"/>
                                  </p:stCondLst>
                                  <p:childTnLst>
                                    <p:set>
                                      <p:cBhvr>
                                        <p:cTn id="20" dur="1" fill="hold">
                                          <p:stCondLst>
                                            <p:cond delay="0"/>
                                          </p:stCondLst>
                                        </p:cTn>
                                        <p:tgtEl>
                                          <p:spTgt spid="132"/>
                                        </p:tgtEl>
                                        <p:attrNameLst>
                                          <p:attrName>style.visibility</p:attrName>
                                        </p:attrNameLst>
                                      </p:cBhvr>
                                      <p:to>
                                        <p:strVal val="hidden"/>
                                      </p:to>
                                    </p:set>
                                  </p:childTnLst>
                                </p:cTn>
                              </p:par>
                              <p:par>
                                <p:cTn id="21" presetID="1" presetClass="exit" presetSubtype="0" fill="hold" grpId="0" nodeType="withEffect">
                                  <p:stCondLst>
                                    <p:cond delay="1500"/>
                                  </p:stCondLst>
                                  <p:childTnLst>
                                    <p:set>
                                      <p:cBhvr>
                                        <p:cTn id="22" dur="1" fill="hold">
                                          <p:stCondLst>
                                            <p:cond delay="0"/>
                                          </p:stCondLst>
                                        </p:cTn>
                                        <p:tgtEl>
                                          <p:spTgt spid="131"/>
                                        </p:tgtEl>
                                        <p:attrNameLst>
                                          <p:attrName>style.visibility</p:attrName>
                                        </p:attrNameLst>
                                      </p:cBhvr>
                                      <p:to>
                                        <p:strVal val="hidden"/>
                                      </p:to>
                                    </p:set>
                                  </p:childTnLst>
                                </p:cTn>
                              </p:par>
                              <p:par>
                                <p:cTn id="23" presetID="1" presetClass="exit" presetSubtype="0" fill="hold" grpId="0" nodeType="withEffect">
                                  <p:stCondLst>
                                    <p:cond delay="1500"/>
                                  </p:stCondLst>
                                  <p:childTnLst>
                                    <p:set>
                                      <p:cBhvr>
                                        <p:cTn id="24" dur="1" fill="hold">
                                          <p:stCondLst>
                                            <p:cond delay="0"/>
                                          </p:stCondLst>
                                        </p:cTn>
                                        <p:tgtEl>
                                          <p:spTgt spid="130"/>
                                        </p:tgtEl>
                                        <p:attrNameLst>
                                          <p:attrName>style.visibility</p:attrName>
                                        </p:attrNameLst>
                                      </p:cBhvr>
                                      <p:to>
                                        <p:strVal val="hidden"/>
                                      </p:to>
                                    </p:set>
                                  </p:childTnLst>
                                </p:cTn>
                              </p:par>
                              <p:par>
                                <p:cTn id="25" presetID="1" presetClass="exit" presetSubtype="0" fill="hold" grpId="0" nodeType="withEffect">
                                  <p:stCondLst>
                                    <p:cond delay="1500"/>
                                  </p:stCondLst>
                                  <p:childTnLst>
                                    <p:set>
                                      <p:cBhvr>
                                        <p:cTn id="26" dur="1" fill="hold">
                                          <p:stCondLst>
                                            <p:cond delay="0"/>
                                          </p:stCondLst>
                                        </p:cTn>
                                        <p:tgtEl>
                                          <p:spTgt spid="129"/>
                                        </p:tgtEl>
                                        <p:attrNameLst>
                                          <p:attrName>style.visibility</p:attrName>
                                        </p:attrNameLst>
                                      </p:cBhvr>
                                      <p:to>
                                        <p:strVal val="hidden"/>
                                      </p:to>
                                    </p:set>
                                  </p:childTnLst>
                                </p:cTn>
                              </p:par>
                            </p:childTnLst>
                          </p:cTn>
                        </p:par>
                        <p:par>
                          <p:cTn id="27" fill="hold">
                            <p:stCondLst>
                              <p:cond delay="5000"/>
                            </p:stCondLst>
                            <p:childTnLst>
                              <p:par>
                                <p:cTn id="28" presetID="0" presetClass="path" presetSubtype="0" accel="50000" decel="50000" fill="hold" grpId="1" nodeType="afterEffect">
                                  <p:stCondLst>
                                    <p:cond delay="1000"/>
                                  </p:stCondLst>
                                  <p:childTnLst>
                                    <p:animMotion origin="layout" path="M 0.01268 -0.08264 C 0.01077 -0.08473 0.01025 -0.08774 0.00816 -0.09005 C 0.00764 -0.0926 0.00678 -0.09422 0.00539 -0.09607 C 0.00469 -0.09908 0.004 -0.10209 0.00313 -0.10487 C 0.0033 -0.10973 0.0033 -0.11482 0.00382 -0.11968 C 0.004 -0.12223 0.00539 -0.12199 0.0066 -0.12338 C 0.00955 -0.12686 0.01459 -0.1294 0.01875 -0.1294 " pathEditMode="relative" rAng="0" ptsTypes="ffffffA">
                                      <p:cBhvr>
                                        <p:cTn id="29" dur="5000" fill="hold"/>
                                        <p:tgtEl>
                                          <p:spTgt spid="165"/>
                                        </p:tgtEl>
                                        <p:attrNameLst>
                                          <p:attrName>ppt_x</p:attrName>
                                          <p:attrName>ppt_y</p:attrName>
                                        </p:attrNameLst>
                                      </p:cBhvr>
                                      <p:rCtr x="-2" y="-23"/>
                                    </p:animMotion>
                                  </p:childTnLst>
                                </p:cTn>
                              </p:par>
                              <p:par>
                                <p:cTn id="30" presetID="0" presetClass="path" presetSubtype="0" accel="50000" decel="50000" fill="hold" grpId="1" nodeType="withEffect">
                                  <p:stCondLst>
                                    <p:cond delay="0"/>
                                  </p:stCondLst>
                                  <p:childTnLst>
                                    <p:animMotion origin="layout" path="M -0.01632 -0.07685 C -0.01025 -0.07731 -0.01077 -0.07708 -0.00678 -0.08078 C -0.00591 -0.08449 -0.00712 -0.08009 -0.00504 -0.08403 C -0.00417 -0.08541 -0.00434 -0.0875 -0.00348 -0.08912 C -0.00243 -0.09328 -0.00157 -0.09745 -0.00087 -0.10185 C -0.00157 -0.11227 -0.00434 -0.12268 -0.00886 -0.13125 C -0.01059 -0.13449 -0.01546 -0.13588 -0.01806 -0.1368 C -0.02118 -0.13981 -0.02639 -0.13958 -0.03004 -0.13958 " pathEditMode="relative" rAng="0" ptsTypes="fffffffA">
                                      <p:cBhvr>
                                        <p:cTn id="31" dur="5000" fill="hold"/>
                                        <p:tgtEl>
                                          <p:spTgt spid="158"/>
                                        </p:tgtEl>
                                        <p:attrNameLst>
                                          <p:attrName>ppt_x</p:attrName>
                                          <p:attrName>ppt_y</p:attrName>
                                        </p:attrNameLst>
                                      </p:cBhvr>
                                      <p:rCtr x="1" y="-31"/>
                                    </p:animMotion>
                                  </p:childTnLst>
                                </p:cTn>
                              </p:par>
                              <p:par>
                                <p:cTn id="32" presetID="0" presetClass="path" presetSubtype="0" accel="50000" decel="50000" fill="hold" grpId="1" nodeType="withEffect">
                                  <p:stCondLst>
                                    <p:cond delay="0"/>
                                  </p:stCondLst>
                                  <p:childTnLst>
                                    <p:animMotion origin="layout" path="M 0.00035 -0.06736 C 0.00087 -0.07246 0.00226 -0.07431 0.00347 -0.07894 C 0.00608 -0.09699 0.00799 -0.11621 0.00243 -0.13403 C 0.00226 -0.13611 0.00191 -0.13843 0.00191 -0.14051 C 0.00191 -0.14259 0.00243 -0.14676 0.00243 -0.14653 " pathEditMode="relative" rAng="0" ptsTypes="ffffA">
                                      <p:cBhvr>
                                        <p:cTn id="33" dur="5000" fill="hold"/>
                                        <p:tgtEl>
                                          <p:spTgt spid="166"/>
                                        </p:tgtEl>
                                        <p:attrNameLst>
                                          <p:attrName>ppt_x</p:attrName>
                                          <p:attrName>ppt_y</p:attrName>
                                        </p:attrNameLst>
                                      </p:cBhvr>
                                      <p:rCtr x="4" y="-40"/>
                                    </p:animMotion>
                                  </p:childTnLst>
                                </p:cTn>
                              </p:par>
                            </p:childTnLst>
                          </p:cTn>
                        </p:par>
                        <p:par>
                          <p:cTn id="34" fill="hold">
                            <p:stCondLst>
                              <p:cond delay="11000"/>
                            </p:stCondLst>
                            <p:childTnLst>
                              <p:par>
                                <p:cTn id="35" presetID="1" presetClass="exit" presetSubtype="0" fill="hold" grpId="0" nodeType="afterEffect">
                                  <p:stCondLst>
                                    <p:cond delay="1000"/>
                                  </p:stCondLst>
                                  <p:childTnLst>
                                    <p:set>
                                      <p:cBhvr>
                                        <p:cTn id="36" dur="1" fill="hold">
                                          <p:stCondLst>
                                            <p:cond delay="0"/>
                                          </p:stCondLst>
                                        </p:cTn>
                                        <p:tgtEl>
                                          <p:spTgt spid="135"/>
                                        </p:tgtEl>
                                        <p:attrNameLst>
                                          <p:attrName>style.visibility</p:attrName>
                                        </p:attrNameLst>
                                      </p:cBhvr>
                                      <p:to>
                                        <p:strVal val="hidden"/>
                                      </p:to>
                                    </p:set>
                                  </p:childTnLst>
                                </p:cTn>
                              </p:par>
                            </p:childTnLst>
                          </p:cTn>
                        </p:par>
                        <p:par>
                          <p:cTn id="37" fill="hold">
                            <p:stCondLst>
                              <p:cond delay="12000"/>
                            </p:stCondLst>
                            <p:childTnLst>
                              <p:par>
                                <p:cTn id="38" presetID="1" presetClass="exit" presetSubtype="0" fill="hold" grpId="0" nodeType="afterEffect">
                                  <p:stCondLst>
                                    <p:cond delay="1000"/>
                                  </p:stCondLst>
                                  <p:childTnLst>
                                    <p:set>
                                      <p:cBhvr>
                                        <p:cTn id="39" dur="1" fill="hold">
                                          <p:stCondLst>
                                            <p:cond delay="0"/>
                                          </p:stCondLst>
                                        </p:cTn>
                                        <p:tgtEl>
                                          <p:spTgt spid="136"/>
                                        </p:tgtEl>
                                        <p:attrNameLst>
                                          <p:attrName>style.visibility</p:attrName>
                                        </p:attrNameLst>
                                      </p:cBhvr>
                                      <p:to>
                                        <p:strVal val="hidden"/>
                                      </p:to>
                                    </p:set>
                                  </p:childTnLst>
                                </p:cTn>
                              </p:par>
                            </p:childTnLst>
                          </p:cTn>
                        </p:par>
                        <p:par>
                          <p:cTn id="40" fill="hold">
                            <p:stCondLst>
                              <p:cond delay="13000"/>
                            </p:stCondLst>
                            <p:childTnLst>
                              <p:par>
                                <p:cTn id="41" presetID="0" presetClass="path" presetSubtype="0" accel="50000" decel="50000" fill="hold" grpId="0" nodeType="afterEffect">
                                  <p:stCondLst>
                                    <p:cond delay="1000"/>
                                  </p:stCondLst>
                                  <p:childTnLst>
                                    <p:animMotion origin="layout" path="M -4.16667E-6 -4.07407E-6 C 0.00539 -0.00439 0.01077 -0.00532 0.0165 -0.00717 C 0.02223 -0.00902 0.02761 -0.01296 0.03316 -0.01435 C 0.04046 -0.0162 0.04636 -0.0162 0.05434 -0.01666 C 0.05782 -0.01643 0.06129 -0.01643 0.06493 -0.01551 C 0.06511 -0.01551 0.07101 -0.01157 0.07101 -0.00972 " pathEditMode="relative" rAng="0" ptsTypes="fffffA">
                                      <p:cBhvr>
                                        <p:cTn id="42" dur="5000" fill="hold"/>
                                        <p:tgtEl>
                                          <p:spTgt spid="134"/>
                                        </p:tgtEl>
                                        <p:attrNameLst>
                                          <p:attrName>ppt_x</p:attrName>
                                          <p:attrName>ppt_y</p:attrName>
                                        </p:attrNameLst>
                                      </p:cBhvr>
                                      <p:rCtr x="35" y="-8"/>
                                    </p:animMotion>
                                  </p:childTnLst>
                                </p:cTn>
                              </p:par>
                            </p:childTnLst>
                          </p:cTn>
                        </p:par>
                        <p:par>
                          <p:cTn id="43" fill="hold">
                            <p:stCondLst>
                              <p:cond delay="19000"/>
                            </p:stCondLst>
                            <p:childTnLst>
                              <p:par>
                                <p:cTn id="44" presetID="1" presetClass="exit" presetSubtype="0" fill="hold" grpId="0" nodeType="afterEffect">
                                  <p:stCondLst>
                                    <p:cond delay="1500"/>
                                  </p:stCondLst>
                                  <p:childTnLst>
                                    <p:set>
                                      <p:cBhvr>
                                        <p:cTn id="45" dur="1" fill="hold">
                                          <p:stCondLst>
                                            <p:cond delay="0"/>
                                          </p:stCondLst>
                                        </p:cTn>
                                        <p:tgtEl>
                                          <p:spTgt spid="103"/>
                                        </p:tgtEl>
                                        <p:attrNameLst>
                                          <p:attrName>style.visibility</p:attrName>
                                        </p:attrNameLst>
                                      </p:cBhvr>
                                      <p:to>
                                        <p:strVal val="hidden"/>
                                      </p:to>
                                    </p:set>
                                  </p:childTnLst>
                                </p:cTn>
                              </p:par>
                            </p:childTnLst>
                          </p:cTn>
                        </p:par>
                        <p:par>
                          <p:cTn id="46" fill="hold">
                            <p:stCondLst>
                              <p:cond delay="20500"/>
                            </p:stCondLst>
                            <p:childTnLst>
                              <p:par>
                                <p:cTn id="47" presetID="1" presetClass="exit" presetSubtype="0" fill="hold" grpId="0" nodeType="afterEffect">
                                  <p:stCondLst>
                                    <p:cond delay="1000"/>
                                  </p:stCondLst>
                                  <p:childTnLst>
                                    <p:set>
                                      <p:cBhvr>
                                        <p:cTn id="48" dur="1" fill="hold">
                                          <p:stCondLst>
                                            <p:cond delay="0"/>
                                          </p:stCondLst>
                                        </p:cTn>
                                        <p:tgtEl>
                                          <p:spTgt spid="112"/>
                                        </p:tgtEl>
                                        <p:attrNameLst>
                                          <p:attrName>style.visibility</p:attrName>
                                        </p:attrNameLst>
                                      </p:cBhvr>
                                      <p:to>
                                        <p:strVal val="hidden"/>
                                      </p:to>
                                    </p:set>
                                  </p:childTnLst>
                                </p:cTn>
                              </p:par>
                            </p:childTnLst>
                          </p:cTn>
                        </p:par>
                        <p:par>
                          <p:cTn id="49" fill="hold">
                            <p:stCondLst>
                              <p:cond delay="21500"/>
                            </p:stCondLst>
                            <p:childTnLst>
                              <p:par>
                                <p:cTn id="50" presetID="1" presetClass="exit" presetSubtype="0" fill="hold" grpId="0" nodeType="afterEffect">
                                  <p:stCondLst>
                                    <p:cond delay="1000"/>
                                  </p:stCondLst>
                                  <p:childTnLst>
                                    <p:set>
                                      <p:cBhvr>
                                        <p:cTn id="51" dur="1" fill="hold">
                                          <p:stCondLst>
                                            <p:cond delay="0"/>
                                          </p:stCondLst>
                                        </p:cTn>
                                        <p:tgtEl>
                                          <p:spTgt spid="101"/>
                                        </p:tgtEl>
                                        <p:attrNameLst>
                                          <p:attrName>style.visibility</p:attrName>
                                        </p:attrNameLst>
                                      </p:cBhvr>
                                      <p:to>
                                        <p:strVal val="hidden"/>
                                      </p:to>
                                    </p:set>
                                  </p:childTnLst>
                                </p:cTn>
                              </p:par>
                            </p:childTnLst>
                          </p:cTn>
                        </p:par>
                        <p:par>
                          <p:cTn id="52" fill="hold">
                            <p:stCondLst>
                              <p:cond delay="22500"/>
                            </p:stCondLst>
                            <p:childTnLst>
                              <p:par>
                                <p:cTn id="53" presetID="1" presetClass="exit" presetSubtype="0" fill="hold" grpId="0" nodeType="afterEffect">
                                  <p:stCondLst>
                                    <p:cond delay="1000"/>
                                  </p:stCondLst>
                                  <p:childTnLst>
                                    <p:set>
                                      <p:cBhvr>
                                        <p:cTn id="54" dur="1" fill="hold">
                                          <p:stCondLst>
                                            <p:cond delay="0"/>
                                          </p:stCondLst>
                                        </p:cTn>
                                        <p:tgtEl>
                                          <p:spTgt spid="81"/>
                                        </p:tgtEl>
                                        <p:attrNameLst>
                                          <p:attrName>style.visibility</p:attrName>
                                        </p:attrNameLst>
                                      </p:cBhvr>
                                      <p:to>
                                        <p:strVal val="hidden"/>
                                      </p:to>
                                    </p:set>
                                  </p:childTnLst>
                                </p:cTn>
                              </p:par>
                            </p:childTnLst>
                          </p:cTn>
                        </p:par>
                        <p:par>
                          <p:cTn id="55" fill="hold">
                            <p:stCondLst>
                              <p:cond delay="23500"/>
                            </p:stCondLst>
                            <p:childTnLst>
                              <p:par>
                                <p:cTn id="56" presetID="1" presetClass="exit" presetSubtype="0" fill="hold" grpId="0" nodeType="afterEffect">
                                  <p:stCondLst>
                                    <p:cond delay="1000"/>
                                  </p:stCondLst>
                                  <p:childTnLst>
                                    <p:set>
                                      <p:cBhvr>
                                        <p:cTn id="57" dur="1" fill="hold">
                                          <p:stCondLst>
                                            <p:cond delay="0"/>
                                          </p:stCondLst>
                                        </p:cTn>
                                        <p:tgtEl>
                                          <p:spTgt spid="100"/>
                                        </p:tgtEl>
                                        <p:attrNameLst>
                                          <p:attrName>style.visibility</p:attrName>
                                        </p:attrNameLst>
                                      </p:cBhvr>
                                      <p:to>
                                        <p:strVal val="hidden"/>
                                      </p:to>
                                    </p:set>
                                  </p:childTnLst>
                                </p:cTn>
                              </p:par>
                            </p:childTnLst>
                          </p:cTn>
                        </p:par>
                        <p:par>
                          <p:cTn id="58" fill="hold">
                            <p:stCondLst>
                              <p:cond delay="24500"/>
                            </p:stCondLst>
                            <p:childTnLst>
                              <p:par>
                                <p:cTn id="59" presetID="1" presetClass="exit" presetSubtype="0" fill="hold" grpId="0" nodeType="afterEffect">
                                  <p:stCondLst>
                                    <p:cond delay="1000"/>
                                  </p:stCondLst>
                                  <p:childTnLst>
                                    <p:set>
                                      <p:cBhvr>
                                        <p:cTn id="60" dur="1" fill="hold">
                                          <p:stCondLst>
                                            <p:cond delay="0"/>
                                          </p:stCondLst>
                                        </p:cTn>
                                        <p:tgtEl>
                                          <p:spTgt spid="102"/>
                                        </p:tgtEl>
                                        <p:attrNameLst>
                                          <p:attrName>style.visibility</p:attrName>
                                        </p:attrNameLst>
                                      </p:cBhvr>
                                      <p:to>
                                        <p:strVal val="hidden"/>
                                      </p:to>
                                    </p:set>
                                  </p:childTnLst>
                                </p:cTn>
                              </p:par>
                            </p:childTnLst>
                          </p:cTn>
                        </p:par>
                        <p:par>
                          <p:cTn id="61" fill="hold">
                            <p:stCondLst>
                              <p:cond delay="25500"/>
                            </p:stCondLst>
                            <p:childTnLst>
                              <p:par>
                                <p:cTn id="62" presetID="2" presetClass="exit" presetSubtype="4" fill="hold" grpId="0" nodeType="afterEffect">
                                  <p:stCondLst>
                                    <p:cond delay="2000"/>
                                  </p:stCondLst>
                                  <p:childTnLst>
                                    <p:anim calcmode="lin" valueType="num">
                                      <p:cBhvr additive="base">
                                        <p:cTn id="63" dur="2000"/>
                                        <p:tgtEl>
                                          <p:spTgt spid="119"/>
                                        </p:tgtEl>
                                        <p:attrNameLst>
                                          <p:attrName>ppt_x</p:attrName>
                                        </p:attrNameLst>
                                      </p:cBhvr>
                                      <p:tavLst>
                                        <p:tav tm="0">
                                          <p:val>
                                            <p:strVal val="ppt_x"/>
                                          </p:val>
                                        </p:tav>
                                        <p:tav tm="100000">
                                          <p:val>
                                            <p:strVal val="ppt_x"/>
                                          </p:val>
                                        </p:tav>
                                      </p:tavLst>
                                    </p:anim>
                                    <p:anim calcmode="lin" valueType="num">
                                      <p:cBhvr additive="base">
                                        <p:cTn id="64" dur="2000"/>
                                        <p:tgtEl>
                                          <p:spTgt spid="119"/>
                                        </p:tgtEl>
                                        <p:attrNameLst>
                                          <p:attrName>ppt_y</p:attrName>
                                        </p:attrNameLst>
                                      </p:cBhvr>
                                      <p:tavLst>
                                        <p:tav tm="0">
                                          <p:val>
                                            <p:strVal val="ppt_y"/>
                                          </p:val>
                                        </p:tav>
                                        <p:tav tm="100000">
                                          <p:val>
                                            <p:strVal val="1+ppt_h/2"/>
                                          </p:val>
                                        </p:tav>
                                      </p:tavLst>
                                    </p:anim>
                                    <p:set>
                                      <p:cBhvr>
                                        <p:cTn id="65" dur="1" fill="hold">
                                          <p:stCondLst>
                                            <p:cond delay="1999"/>
                                          </p:stCondLst>
                                        </p:cTn>
                                        <p:tgtEl>
                                          <p:spTgt spid="119"/>
                                        </p:tgtEl>
                                        <p:attrNameLst>
                                          <p:attrName>style.visibility</p:attrName>
                                        </p:attrNameLst>
                                      </p:cBhvr>
                                      <p:to>
                                        <p:strVal val="hidden"/>
                                      </p:to>
                                    </p:set>
                                  </p:childTnLst>
                                </p:cTn>
                              </p:par>
                            </p:childTnLst>
                          </p:cTn>
                        </p:par>
                        <p:par>
                          <p:cTn id="66" fill="hold">
                            <p:stCondLst>
                              <p:cond delay="29500"/>
                            </p:stCondLst>
                            <p:childTnLst>
                              <p:par>
                                <p:cTn id="67" presetID="2" presetClass="entr" presetSubtype="4" fill="hold" grpId="0" nodeType="afterEffect">
                                  <p:stCondLst>
                                    <p:cond delay="500"/>
                                  </p:stCondLst>
                                  <p:childTnLst>
                                    <p:set>
                                      <p:cBhvr>
                                        <p:cTn id="68" dur="1" fill="hold">
                                          <p:stCondLst>
                                            <p:cond delay="0"/>
                                          </p:stCondLst>
                                        </p:cTn>
                                        <p:tgtEl>
                                          <p:spTgt spid="120"/>
                                        </p:tgtEl>
                                        <p:attrNameLst>
                                          <p:attrName>style.visibility</p:attrName>
                                        </p:attrNameLst>
                                      </p:cBhvr>
                                      <p:to>
                                        <p:strVal val="visible"/>
                                      </p:to>
                                    </p:set>
                                    <p:anim calcmode="lin" valueType="num">
                                      <p:cBhvr additive="base">
                                        <p:cTn id="69" dur="2000" fill="hold"/>
                                        <p:tgtEl>
                                          <p:spTgt spid="120"/>
                                        </p:tgtEl>
                                        <p:attrNameLst>
                                          <p:attrName>ppt_x</p:attrName>
                                        </p:attrNameLst>
                                      </p:cBhvr>
                                      <p:tavLst>
                                        <p:tav tm="0">
                                          <p:val>
                                            <p:strVal val="#ppt_x"/>
                                          </p:val>
                                        </p:tav>
                                        <p:tav tm="100000">
                                          <p:val>
                                            <p:strVal val="#ppt_x"/>
                                          </p:val>
                                        </p:tav>
                                      </p:tavLst>
                                    </p:anim>
                                    <p:anim calcmode="lin" valueType="num">
                                      <p:cBhvr additive="base">
                                        <p:cTn id="70" dur="20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100" grpId="0" animBg="1"/>
      <p:bldP spid="101" grpId="0" animBg="1"/>
      <p:bldP spid="102" grpId="0" animBg="1"/>
      <p:bldP spid="103" grpId="0" animBg="1"/>
      <p:bldP spid="112" grpId="0" animBg="1"/>
      <p:bldP spid="129" grpId="0" animBg="1"/>
      <p:bldP spid="130" grpId="0" animBg="1"/>
      <p:bldP spid="131" grpId="0" animBg="1"/>
      <p:bldP spid="132" grpId="0" animBg="1"/>
      <p:bldP spid="134" grpId="0" animBg="1"/>
      <p:bldP spid="135" grpId="0" animBg="1"/>
      <p:bldP spid="136" grpId="0" animBg="1"/>
      <p:bldP spid="158" grpId="0" animBg="1"/>
      <p:bldP spid="158" grpId="1" animBg="1"/>
      <p:bldP spid="159" grpId="0" animBg="1"/>
      <p:bldP spid="162" grpId="0" animBg="1"/>
      <p:bldP spid="163" grpId="0" animBg="1"/>
      <p:bldP spid="164" grpId="0" animBg="1"/>
      <p:bldP spid="165" grpId="0" animBg="1"/>
      <p:bldP spid="165" grpId="1" animBg="1"/>
      <p:bldP spid="166" grpId="0" animBg="1"/>
      <p:bldP spid="166" grpId="1" animBg="1"/>
      <p:bldP spid="119" grpId="0"/>
      <p:bldP spid="1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obsahu 3"/>
          <p:cNvSpPr>
            <a:spLocks noGrp="1"/>
          </p:cNvSpPr>
          <p:nvPr>
            <p:ph idx="1"/>
          </p:nvPr>
        </p:nvSpPr>
        <p:spPr>
          <a:xfrm>
            <a:off x="457200" y="1000108"/>
            <a:ext cx="8229600" cy="5572164"/>
          </a:xfrm>
        </p:spPr>
        <p:txBody>
          <a:bodyPr>
            <a:normAutofit fontScale="77500" lnSpcReduction="20000"/>
          </a:bodyPr>
          <a:lstStyle/>
          <a:p>
            <a:r>
              <a:rPr lang="sk-SK" dirty="0" smtClean="0"/>
              <a:t>Zaistením jednej z budov sa nám automaticky otvárajú možnosti pre ďalší postup, nakoľko niekoľko smrtiacich priestorov bolo zrušených a trvá tam hrozba už len streľby z jedného identifikovateľného smeru alebo strany.   </a:t>
            </a:r>
          </a:p>
          <a:p>
            <a:r>
              <a:rPr lang="sk-SK" dirty="0" smtClean="0"/>
              <a:t>Útočná skupina teraz musí rozumne rozdeliť svoje sily. Jedna jej časť musí naďalej zaisťovať získaný  priestor, podporovať streľbou postup zvyšku skupiny a zároveň istiť priestor pred možným obchvatom obrancov a ich útokom z tyla alebo bokov.</a:t>
            </a:r>
          </a:p>
          <a:p>
            <a:r>
              <a:rPr lang="sk-SK" dirty="0" smtClean="0"/>
              <a:t>Preskupenie hlavnej útočnej skupiny teraz nastáva za budovou, ktorá bola dobitá a pre útok na ďalšiu budovu sa znásobia sily a účinnosť nariadením reálneho (zrušenie klamného) útoku aj jednou z pomocných skupín.</a:t>
            </a:r>
          </a:p>
          <a:p>
            <a:r>
              <a:rPr lang="sk-SK" dirty="0" smtClean="0"/>
              <a:t>Úlohou útočnej skupiny je teda získať a obsadiť ďalšiu bodovú v poradí v spolupráci s jednou z klamných skupín, následne zaistenie priestoru a okien ako to bolo v prvom prípade... </a:t>
            </a:r>
          </a:p>
          <a:p>
            <a:endParaRPr lang="sk-SK" dirty="0"/>
          </a:p>
        </p:txBody>
      </p:sp>
      <p:sp>
        <p:nvSpPr>
          <p:cNvPr id="5" name="Nadpis 1"/>
          <p:cNvSpPr>
            <a:spLocks noGrp="1"/>
          </p:cNvSpPr>
          <p:nvPr>
            <p:ph type="title"/>
          </p:nvPr>
        </p:nvSpPr>
        <p:spPr>
          <a:xfrm>
            <a:off x="428596" y="71414"/>
            <a:ext cx="8229600" cy="1143000"/>
          </a:xfrm>
        </p:spPr>
        <p:txBody>
          <a:bodyPr/>
          <a:lstStyle/>
          <a:p>
            <a:r>
              <a:rPr lang="sk-SK" dirty="0" smtClean="0"/>
              <a:t>2. etapa</a:t>
            </a:r>
            <a:endParaRPr lang="sk-SK"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2514600" y="38862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 name="Obdĺžnik 11"/>
          <p:cNvSpPr/>
          <p:nvPr/>
        </p:nvSpPr>
        <p:spPr>
          <a:xfrm>
            <a:off x="4648200" y="28956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 name="Obdĺžnik 15"/>
          <p:cNvSpPr/>
          <p:nvPr/>
        </p:nvSpPr>
        <p:spPr>
          <a:xfrm>
            <a:off x="2514600" y="18288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6" name="plant"/>
          <p:cNvSpPr>
            <a:spLocks noEditPoints="1" noChangeArrowheads="1"/>
          </p:cNvSpPr>
          <p:nvPr/>
        </p:nvSpPr>
        <p:spPr bwMode="auto">
          <a:xfrm>
            <a:off x="4114800" y="5105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1027" name="Cloud"/>
          <p:cNvSpPr>
            <a:spLocks noChangeAspect="1" noEditPoints="1" noChangeArrowheads="1"/>
          </p:cNvSpPr>
          <p:nvPr/>
        </p:nvSpPr>
        <p:spPr bwMode="auto">
          <a:xfrm>
            <a:off x="4495800" y="-587243"/>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1" name="Cloud"/>
          <p:cNvSpPr>
            <a:spLocks noChangeAspect="1" noEditPoints="1" noChangeArrowheads="1"/>
          </p:cNvSpPr>
          <p:nvPr/>
        </p:nvSpPr>
        <p:spPr bwMode="auto">
          <a:xfrm>
            <a:off x="3200400" y="-6858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2" name="Cloud"/>
          <p:cNvSpPr>
            <a:spLocks noChangeAspect="1" noEditPoints="1" noChangeArrowheads="1"/>
          </p:cNvSpPr>
          <p:nvPr/>
        </p:nvSpPr>
        <p:spPr bwMode="auto">
          <a:xfrm>
            <a:off x="-457200" y="59436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4" name="Cloud"/>
          <p:cNvSpPr>
            <a:spLocks noChangeAspect="1" noEditPoints="1" noChangeArrowheads="1"/>
          </p:cNvSpPr>
          <p:nvPr/>
        </p:nvSpPr>
        <p:spPr bwMode="auto">
          <a:xfrm>
            <a:off x="1905000" y="-4572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5" name="Cloud"/>
          <p:cNvSpPr>
            <a:spLocks noChangeAspect="1" noEditPoints="1" noChangeArrowheads="1"/>
          </p:cNvSpPr>
          <p:nvPr/>
        </p:nvSpPr>
        <p:spPr bwMode="auto">
          <a:xfrm rot="2735142">
            <a:off x="7245137" y="-362603"/>
            <a:ext cx="2534194" cy="18462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6" name="Cloud"/>
          <p:cNvSpPr>
            <a:spLocks noChangeAspect="1" noEditPoints="1" noChangeArrowheads="1"/>
          </p:cNvSpPr>
          <p:nvPr/>
        </p:nvSpPr>
        <p:spPr bwMode="auto">
          <a:xfrm>
            <a:off x="-381000" y="56388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7" name="plant"/>
          <p:cNvSpPr>
            <a:spLocks noEditPoints="1" noChangeArrowheads="1"/>
          </p:cNvSpPr>
          <p:nvPr/>
        </p:nvSpPr>
        <p:spPr bwMode="auto">
          <a:xfrm>
            <a:off x="3657600" y="4648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8" name="plant"/>
          <p:cNvSpPr>
            <a:spLocks noEditPoints="1" noChangeArrowheads="1"/>
          </p:cNvSpPr>
          <p:nvPr/>
        </p:nvSpPr>
        <p:spPr bwMode="auto">
          <a:xfrm>
            <a:off x="990600" y="914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9" name="plant"/>
          <p:cNvSpPr>
            <a:spLocks noEditPoints="1" noChangeArrowheads="1"/>
          </p:cNvSpPr>
          <p:nvPr/>
        </p:nvSpPr>
        <p:spPr bwMode="auto">
          <a:xfrm>
            <a:off x="3962400" y="2362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0" name="Cloud"/>
          <p:cNvSpPr>
            <a:spLocks noChangeAspect="1" noEditPoints="1" noChangeArrowheads="1"/>
          </p:cNvSpPr>
          <p:nvPr/>
        </p:nvSpPr>
        <p:spPr bwMode="auto">
          <a:xfrm>
            <a:off x="838200" y="6248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1" name="Cloud"/>
          <p:cNvSpPr>
            <a:spLocks noChangeAspect="1" noEditPoints="1" noChangeArrowheads="1"/>
          </p:cNvSpPr>
          <p:nvPr/>
        </p:nvSpPr>
        <p:spPr bwMode="auto">
          <a:xfrm rot="4205860">
            <a:off x="-402388" y="2876225"/>
            <a:ext cx="1451546" cy="9727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2" name="Cloud"/>
          <p:cNvSpPr>
            <a:spLocks noChangeAspect="1" noEditPoints="1" noChangeArrowheads="1"/>
          </p:cNvSpPr>
          <p:nvPr/>
        </p:nvSpPr>
        <p:spPr bwMode="auto">
          <a:xfrm>
            <a:off x="-381000" y="-152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3" name="Cloud"/>
          <p:cNvSpPr>
            <a:spLocks noChangeAspect="1" noEditPoints="1" noChangeArrowheads="1"/>
          </p:cNvSpPr>
          <p:nvPr/>
        </p:nvSpPr>
        <p:spPr bwMode="auto">
          <a:xfrm rot="7836363">
            <a:off x="6361877" y="4519547"/>
            <a:ext cx="4581528" cy="24059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3" name="Cloud"/>
          <p:cNvSpPr>
            <a:spLocks noChangeAspect="1" noEditPoints="1" noChangeArrowheads="1"/>
          </p:cNvSpPr>
          <p:nvPr/>
        </p:nvSpPr>
        <p:spPr bwMode="auto">
          <a:xfrm>
            <a:off x="5029200" y="6092032"/>
            <a:ext cx="1905000" cy="7659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4" name="plant"/>
          <p:cNvSpPr>
            <a:spLocks noEditPoints="1" noChangeArrowheads="1"/>
          </p:cNvSpPr>
          <p:nvPr/>
        </p:nvSpPr>
        <p:spPr bwMode="auto">
          <a:xfrm>
            <a:off x="6934200" y="2362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5" name="plant"/>
          <p:cNvSpPr>
            <a:spLocks noEditPoints="1" noChangeArrowheads="1"/>
          </p:cNvSpPr>
          <p:nvPr/>
        </p:nvSpPr>
        <p:spPr bwMode="auto">
          <a:xfrm>
            <a:off x="7391400" y="22098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6" name="plant"/>
          <p:cNvSpPr>
            <a:spLocks noEditPoints="1" noChangeArrowheads="1"/>
          </p:cNvSpPr>
          <p:nvPr/>
        </p:nvSpPr>
        <p:spPr bwMode="auto">
          <a:xfrm>
            <a:off x="7696200" y="25146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grpSp>
        <p:nvGrpSpPr>
          <p:cNvPr id="2" name="Skupina 46"/>
          <p:cNvGrpSpPr/>
          <p:nvPr/>
        </p:nvGrpSpPr>
        <p:grpSpPr>
          <a:xfrm>
            <a:off x="5638800" y="2209800"/>
            <a:ext cx="2514600" cy="2362200"/>
            <a:chOff x="5638800" y="2209800"/>
            <a:chExt cx="1524000" cy="2362200"/>
          </a:xfrm>
        </p:grpSpPr>
        <p:cxnSp>
          <p:nvCxnSpPr>
            <p:cNvPr id="39" name="Rovná spojnica 38"/>
            <p:cNvCxnSpPr>
              <a:endCxn id="44"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 name="Rovná spojnica 39"/>
            <p:cNvCxnSpPr>
              <a:endCxn id="44"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4" name="Oblúk 43"/>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3" name="Skupina 47"/>
          <p:cNvGrpSpPr/>
          <p:nvPr/>
        </p:nvGrpSpPr>
        <p:grpSpPr>
          <a:xfrm>
            <a:off x="3429000" y="1143000"/>
            <a:ext cx="2514600" cy="2362200"/>
            <a:chOff x="5638800" y="2209800"/>
            <a:chExt cx="1524000" cy="2362200"/>
          </a:xfrm>
        </p:grpSpPr>
        <p:cxnSp>
          <p:nvCxnSpPr>
            <p:cNvPr id="49" name="Rovná spojnica 48"/>
            <p:cNvCxnSpPr>
              <a:endCxn id="5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0" name="Rovná spojnica 49"/>
            <p:cNvCxnSpPr>
              <a:endCxn id="5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Oblúk 5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4" name="Skupina 51"/>
          <p:cNvGrpSpPr/>
          <p:nvPr/>
        </p:nvGrpSpPr>
        <p:grpSpPr>
          <a:xfrm>
            <a:off x="3505200" y="3200400"/>
            <a:ext cx="2514600" cy="2362200"/>
            <a:chOff x="5638800" y="2209800"/>
            <a:chExt cx="1524000" cy="2362200"/>
          </a:xfrm>
        </p:grpSpPr>
        <p:cxnSp>
          <p:nvCxnSpPr>
            <p:cNvPr id="53" name="Rovná spojnica 52"/>
            <p:cNvCxnSpPr>
              <a:endCxn id="5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4" name="Rovná spojnica 53"/>
            <p:cNvCxnSpPr>
              <a:endCxn id="5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5" name="Oblúk 5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5" name="Skupina 55"/>
          <p:cNvGrpSpPr/>
          <p:nvPr/>
        </p:nvGrpSpPr>
        <p:grpSpPr>
          <a:xfrm rot="16200000">
            <a:off x="1828800" y="-457200"/>
            <a:ext cx="2514600" cy="2362200"/>
            <a:chOff x="5638800" y="2209800"/>
            <a:chExt cx="1524000" cy="2362200"/>
          </a:xfrm>
        </p:grpSpPr>
        <p:cxnSp>
          <p:nvCxnSpPr>
            <p:cNvPr id="57" name="Rovná spojnica 56"/>
            <p:cNvCxnSpPr>
              <a:endCxn id="5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8" name="Rovná spojnica 57"/>
            <p:cNvCxnSpPr>
              <a:endCxn id="5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9" name="Oblúk 5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7" name="Skupina 59"/>
          <p:cNvGrpSpPr/>
          <p:nvPr/>
        </p:nvGrpSpPr>
        <p:grpSpPr>
          <a:xfrm rot="16200000">
            <a:off x="1828800" y="1524000"/>
            <a:ext cx="2514600" cy="2362200"/>
            <a:chOff x="5638800" y="2209800"/>
            <a:chExt cx="1524000" cy="2362200"/>
          </a:xfrm>
        </p:grpSpPr>
        <p:cxnSp>
          <p:nvCxnSpPr>
            <p:cNvPr id="61" name="Rovná spojnica 60"/>
            <p:cNvCxnSpPr>
              <a:endCxn id="63"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2" name="Rovná spojnica 61"/>
            <p:cNvCxnSpPr>
              <a:endCxn id="63"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3" name="Oblúk 62"/>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8" name="Skupina 63"/>
          <p:cNvGrpSpPr/>
          <p:nvPr/>
        </p:nvGrpSpPr>
        <p:grpSpPr>
          <a:xfrm rot="16200000">
            <a:off x="3962400" y="609600"/>
            <a:ext cx="2514600" cy="2362200"/>
            <a:chOff x="5638800" y="2209800"/>
            <a:chExt cx="1524000" cy="2362200"/>
          </a:xfrm>
        </p:grpSpPr>
        <p:cxnSp>
          <p:nvCxnSpPr>
            <p:cNvPr id="65" name="Rovná spojnica 64"/>
            <p:cNvCxnSpPr>
              <a:endCxn id="6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6" name="Rovná spojnica 65"/>
            <p:cNvCxnSpPr>
              <a:endCxn id="6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7" name="Oblúk 6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9" name="Skupina 67"/>
          <p:cNvGrpSpPr/>
          <p:nvPr/>
        </p:nvGrpSpPr>
        <p:grpSpPr>
          <a:xfrm rot="5400000">
            <a:off x="3886200" y="3733800"/>
            <a:ext cx="2514600" cy="2362200"/>
            <a:chOff x="5638800" y="2209800"/>
            <a:chExt cx="1524000" cy="2362200"/>
          </a:xfrm>
        </p:grpSpPr>
        <p:cxnSp>
          <p:nvCxnSpPr>
            <p:cNvPr id="69" name="Rovná spojnica 68"/>
            <p:cNvCxnSpPr>
              <a:endCxn id="7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0" name="Rovná spojnica 69"/>
            <p:cNvCxnSpPr>
              <a:endCxn id="7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1" name="Oblúk 7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0" name="Skupina 71"/>
          <p:cNvGrpSpPr/>
          <p:nvPr/>
        </p:nvGrpSpPr>
        <p:grpSpPr>
          <a:xfrm rot="5400000">
            <a:off x="1752600" y="4724400"/>
            <a:ext cx="2514600" cy="2362200"/>
            <a:chOff x="5638800" y="2209800"/>
            <a:chExt cx="1524000" cy="2362200"/>
          </a:xfrm>
        </p:grpSpPr>
        <p:cxnSp>
          <p:nvCxnSpPr>
            <p:cNvPr id="73" name="Rovná spojnica 72"/>
            <p:cNvCxnSpPr>
              <a:endCxn id="7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4" name="Rovná spojnica 73"/>
            <p:cNvCxnSpPr>
              <a:endCxn id="7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5" name="Oblúk 7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1" name="Skupina 75"/>
          <p:cNvGrpSpPr/>
          <p:nvPr/>
        </p:nvGrpSpPr>
        <p:grpSpPr>
          <a:xfrm rot="10800000">
            <a:off x="228600" y="3124200"/>
            <a:ext cx="2514600" cy="2362200"/>
            <a:chOff x="5638800" y="2209800"/>
            <a:chExt cx="1524000" cy="2362200"/>
          </a:xfrm>
        </p:grpSpPr>
        <p:cxnSp>
          <p:nvCxnSpPr>
            <p:cNvPr id="77" name="Rovná spojnica 76"/>
            <p:cNvCxnSpPr>
              <a:endCxn id="7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8" name="Rovná spojnica 77"/>
            <p:cNvCxnSpPr>
              <a:endCxn id="7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9" name="Oblúk 7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3" name="Skupina 83"/>
          <p:cNvGrpSpPr/>
          <p:nvPr/>
        </p:nvGrpSpPr>
        <p:grpSpPr>
          <a:xfrm rot="10800000">
            <a:off x="152400" y="1066800"/>
            <a:ext cx="2514600" cy="2362200"/>
            <a:chOff x="5638800" y="2209800"/>
            <a:chExt cx="1524000" cy="2362200"/>
          </a:xfrm>
        </p:grpSpPr>
        <p:cxnSp>
          <p:nvCxnSpPr>
            <p:cNvPr id="85" name="Rovná spojnica 84"/>
            <p:cNvCxnSpPr>
              <a:endCxn id="8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6" name="Rovná spojnica 85"/>
            <p:cNvCxnSpPr>
              <a:endCxn id="8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87" name="Oblúk 8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4" name="Skupina 87"/>
          <p:cNvGrpSpPr/>
          <p:nvPr/>
        </p:nvGrpSpPr>
        <p:grpSpPr>
          <a:xfrm rot="10800000">
            <a:off x="2362200" y="2133600"/>
            <a:ext cx="2514600" cy="2362200"/>
            <a:chOff x="5638800" y="2209800"/>
            <a:chExt cx="1524000" cy="2362200"/>
          </a:xfrm>
        </p:grpSpPr>
        <p:cxnSp>
          <p:nvCxnSpPr>
            <p:cNvPr id="89" name="Rovná spojnica 88"/>
            <p:cNvCxnSpPr>
              <a:endCxn id="9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0" name="Rovná spojnica 89"/>
            <p:cNvCxnSpPr>
              <a:endCxn id="9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1" name="Oblúk 9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5" name="Skupina 91"/>
          <p:cNvGrpSpPr/>
          <p:nvPr/>
        </p:nvGrpSpPr>
        <p:grpSpPr>
          <a:xfrm rot="5400000">
            <a:off x="1752600" y="2743200"/>
            <a:ext cx="2514600" cy="2362200"/>
            <a:chOff x="5638800" y="2209800"/>
            <a:chExt cx="1524000" cy="2362200"/>
          </a:xfrm>
        </p:grpSpPr>
        <p:cxnSp>
          <p:nvCxnSpPr>
            <p:cNvPr id="93" name="Rovná spojnica 92"/>
            <p:cNvCxnSpPr>
              <a:endCxn id="9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4" name="Rovná spojnica 93"/>
            <p:cNvCxnSpPr>
              <a:endCxn id="9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5" name="Oblúk 9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sp>
        <p:nvSpPr>
          <p:cNvPr id="96" name="Ovál 95"/>
          <p:cNvSpPr/>
          <p:nvPr/>
        </p:nvSpPr>
        <p:spPr>
          <a:xfrm>
            <a:off x="4953000" y="32004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3</a:t>
            </a:r>
            <a:endParaRPr lang="sk-SK" dirty="0">
              <a:solidFill>
                <a:schemeClr val="tx1"/>
              </a:solidFill>
            </a:endParaRPr>
          </a:p>
        </p:txBody>
      </p:sp>
      <p:sp>
        <p:nvSpPr>
          <p:cNvPr id="97" name="Ovál 96"/>
          <p:cNvSpPr/>
          <p:nvPr/>
        </p:nvSpPr>
        <p:spPr>
          <a:xfrm>
            <a:off x="2895600" y="41148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1</a:t>
            </a:r>
            <a:endParaRPr lang="sk-SK" dirty="0">
              <a:solidFill>
                <a:schemeClr val="tx1"/>
              </a:solidFill>
            </a:endParaRPr>
          </a:p>
        </p:txBody>
      </p:sp>
      <p:sp>
        <p:nvSpPr>
          <p:cNvPr id="98" name="Ovál 97"/>
          <p:cNvSpPr/>
          <p:nvPr/>
        </p:nvSpPr>
        <p:spPr>
          <a:xfrm>
            <a:off x="2819400" y="21336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2</a:t>
            </a:r>
            <a:endParaRPr lang="sk-SK" dirty="0">
              <a:solidFill>
                <a:schemeClr val="tx1"/>
              </a:solidFill>
            </a:endParaRPr>
          </a:p>
        </p:txBody>
      </p:sp>
      <p:sp>
        <p:nvSpPr>
          <p:cNvPr id="80" name="Ovál 79"/>
          <p:cNvSpPr/>
          <p:nvPr/>
        </p:nvSpPr>
        <p:spPr>
          <a:xfrm>
            <a:off x="1752600" y="2667000"/>
            <a:ext cx="2667000" cy="12954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2" name="Ovál 81"/>
          <p:cNvSpPr/>
          <p:nvPr/>
        </p:nvSpPr>
        <p:spPr>
          <a:xfrm>
            <a:off x="3581400" y="1066800"/>
            <a:ext cx="2667000" cy="190500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3" name="Ovál 82"/>
          <p:cNvSpPr/>
          <p:nvPr/>
        </p:nvSpPr>
        <p:spPr>
          <a:xfrm rot="1684349">
            <a:off x="3557143" y="2589218"/>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9" name="Ovál 98"/>
          <p:cNvSpPr/>
          <p:nvPr/>
        </p:nvSpPr>
        <p:spPr>
          <a:xfrm rot="19657013">
            <a:off x="3619757" y="3621937"/>
            <a:ext cx="1143000" cy="4751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8" name="Ovál 107"/>
          <p:cNvSpPr/>
          <p:nvPr/>
        </p:nvSpPr>
        <p:spPr>
          <a:xfrm rot="18728104">
            <a:off x="3337093" y="941722"/>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0" name="Ovál 109"/>
          <p:cNvSpPr/>
          <p:nvPr/>
        </p:nvSpPr>
        <p:spPr>
          <a:xfrm rot="19067162">
            <a:off x="5504202" y="2199353"/>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7" name="Ovál 116"/>
          <p:cNvSpPr/>
          <p:nvPr/>
        </p:nvSpPr>
        <p:spPr>
          <a:xfrm rot="3189979">
            <a:off x="1355338" y="1048529"/>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8" name="Ovál 117"/>
          <p:cNvSpPr/>
          <p:nvPr/>
        </p:nvSpPr>
        <p:spPr>
          <a:xfrm rot="2963811">
            <a:off x="5448859" y="4136641"/>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2" name="Ovál 121"/>
          <p:cNvSpPr/>
          <p:nvPr/>
        </p:nvSpPr>
        <p:spPr>
          <a:xfrm>
            <a:off x="2571736" y="185736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3" name="Ovál 122"/>
          <p:cNvSpPr/>
          <p:nvPr/>
        </p:nvSpPr>
        <p:spPr>
          <a:xfrm>
            <a:off x="3286116" y="185736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4" name="Ovál 123"/>
          <p:cNvSpPr/>
          <p:nvPr/>
        </p:nvSpPr>
        <p:spPr>
          <a:xfrm>
            <a:off x="2571736" y="242886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5" name="Ovál 124"/>
          <p:cNvSpPr/>
          <p:nvPr/>
        </p:nvSpPr>
        <p:spPr>
          <a:xfrm>
            <a:off x="4786314" y="3000372"/>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6" name="Ovál 125"/>
          <p:cNvSpPr/>
          <p:nvPr/>
        </p:nvSpPr>
        <p:spPr>
          <a:xfrm>
            <a:off x="5429256" y="3000372"/>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7" name="Ovál 126"/>
          <p:cNvSpPr/>
          <p:nvPr/>
        </p:nvSpPr>
        <p:spPr>
          <a:xfrm>
            <a:off x="5429256" y="350043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8" name="Ovál 127"/>
          <p:cNvSpPr/>
          <p:nvPr/>
        </p:nvSpPr>
        <p:spPr>
          <a:xfrm>
            <a:off x="4786314" y="350043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3" name="Ovál 132"/>
          <p:cNvSpPr/>
          <p:nvPr/>
        </p:nvSpPr>
        <p:spPr>
          <a:xfrm>
            <a:off x="3286116" y="242886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4" name="Ovál 133"/>
          <p:cNvSpPr/>
          <p:nvPr/>
        </p:nvSpPr>
        <p:spPr>
          <a:xfrm>
            <a:off x="4643438" y="2643182"/>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6" name="BlokTextu 155"/>
          <p:cNvSpPr txBox="1"/>
          <p:nvPr/>
        </p:nvSpPr>
        <p:spPr>
          <a:xfrm>
            <a:off x="7286644" y="-45748"/>
            <a:ext cx="1864100" cy="369332"/>
          </a:xfrm>
          <a:prstGeom prst="rect">
            <a:avLst/>
          </a:prstGeom>
          <a:solidFill>
            <a:schemeClr val="bg1">
              <a:lumMod val="95000"/>
            </a:schemeClr>
          </a:solidFill>
        </p:spPr>
        <p:txBody>
          <a:bodyPr wrap="none" rtlCol="0">
            <a:spAutoFit/>
          </a:bodyPr>
          <a:lstStyle/>
          <a:p>
            <a:r>
              <a:rPr lang="sk-SK" dirty="0" smtClean="0"/>
              <a:t>     Dvojica hráčov </a:t>
            </a:r>
          </a:p>
        </p:txBody>
      </p:sp>
      <p:sp>
        <p:nvSpPr>
          <p:cNvPr id="137" name="Ovál 136"/>
          <p:cNvSpPr/>
          <p:nvPr/>
        </p:nvSpPr>
        <p:spPr>
          <a:xfrm>
            <a:off x="7358082" y="37546"/>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9" name="Obdĺžnik 138"/>
          <p:cNvSpPr/>
          <p:nvPr/>
        </p:nvSpPr>
        <p:spPr>
          <a:xfrm>
            <a:off x="2714612" y="571480"/>
            <a:ext cx="714380" cy="7143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3" name="Ovál 142"/>
          <p:cNvSpPr/>
          <p:nvPr/>
        </p:nvSpPr>
        <p:spPr>
          <a:xfrm>
            <a:off x="3428992" y="478632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7" name="Ovál 156"/>
          <p:cNvSpPr/>
          <p:nvPr/>
        </p:nvSpPr>
        <p:spPr>
          <a:xfrm>
            <a:off x="3357554" y="500063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8" name="Ovál 157"/>
          <p:cNvSpPr/>
          <p:nvPr/>
        </p:nvSpPr>
        <p:spPr>
          <a:xfrm>
            <a:off x="2745092" y="485776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9" name="Ovál 158"/>
          <p:cNvSpPr/>
          <p:nvPr/>
        </p:nvSpPr>
        <p:spPr>
          <a:xfrm>
            <a:off x="3143240" y="4883478"/>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0" name="Ovál 159"/>
          <p:cNvSpPr/>
          <p:nvPr/>
        </p:nvSpPr>
        <p:spPr>
          <a:xfrm>
            <a:off x="2500298" y="500063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1" name="Ovál 160"/>
          <p:cNvSpPr/>
          <p:nvPr/>
        </p:nvSpPr>
        <p:spPr>
          <a:xfrm>
            <a:off x="2428860" y="478632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2" name="Ovál 161"/>
          <p:cNvSpPr/>
          <p:nvPr/>
        </p:nvSpPr>
        <p:spPr>
          <a:xfrm>
            <a:off x="2571736" y="392906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3" name="Ovál 162"/>
          <p:cNvSpPr/>
          <p:nvPr/>
        </p:nvSpPr>
        <p:spPr>
          <a:xfrm>
            <a:off x="2857488" y="478632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4" name="Ovál 163"/>
          <p:cNvSpPr/>
          <p:nvPr/>
        </p:nvSpPr>
        <p:spPr>
          <a:xfrm>
            <a:off x="3071802" y="478632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5" name="Ovál 164"/>
          <p:cNvSpPr/>
          <p:nvPr/>
        </p:nvSpPr>
        <p:spPr>
          <a:xfrm>
            <a:off x="3357554" y="392906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6" name="Ovál 165"/>
          <p:cNvSpPr/>
          <p:nvPr/>
        </p:nvSpPr>
        <p:spPr>
          <a:xfrm>
            <a:off x="3000364" y="392906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9" name="Ovál 168"/>
          <p:cNvSpPr/>
          <p:nvPr/>
        </p:nvSpPr>
        <p:spPr>
          <a:xfrm>
            <a:off x="7572396" y="3000372"/>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70" name="Ovál 169"/>
          <p:cNvSpPr/>
          <p:nvPr/>
        </p:nvSpPr>
        <p:spPr>
          <a:xfrm>
            <a:off x="7572396" y="357187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71" name="Ovál 170"/>
          <p:cNvSpPr/>
          <p:nvPr/>
        </p:nvSpPr>
        <p:spPr>
          <a:xfrm rot="18323868">
            <a:off x="1279165" y="3092580"/>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72" name="Ovál 171"/>
          <p:cNvSpPr/>
          <p:nvPr/>
        </p:nvSpPr>
        <p:spPr>
          <a:xfrm rot="3189979">
            <a:off x="3291503" y="3157098"/>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9" name="BlokTextu 108"/>
          <p:cNvSpPr txBox="1"/>
          <p:nvPr/>
        </p:nvSpPr>
        <p:spPr>
          <a:xfrm>
            <a:off x="214282" y="142852"/>
            <a:ext cx="2115387" cy="369332"/>
          </a:xfrm>
          <a:prstGeom prst="rect">
            <a:avLst/>
          </a:prstGeom>
          <a:noFill/>
        </p:spPr>
        <p:txBody>
          <a:bodyPr wrap="none" rtlCol="0">
            <a:spAutoFit/>
          </a:bodyPr>
          <a:lstStyle/>
          <a:p>
            <a:r>
              <a:rPr lang="sk-SK" dirty="0" smtClean="0">
                <a:solidFill>
                  <a:srgbClr val="FF0000"/>
                </a:solidFill>
              </a:rPr>
              <a:t>Kliknite pre začiatok.</a:t>
            </a:r>
            <a:endParaRPr lang="sk-SK" dirty="0">
              <a:solidFill>
                <a:srgbClr val="FF0000"/>
              </a:solidFill>
            </a:endParaRPr>
          </a:p>
        </p:txBody>
      </p:sp>
      <p:sp>
        <p:nvSpPr>
          <p:cNvPr id="111" name="BlokTextu 110"/>
          <p:cNvSpPr txBox="1"/>
          <p:nvPr/>
        </p:nvSpPr>
        <p:spPr>
          <a:xfrm>
            <a:off x="214282" y="428604"/>
            <a:ext cx="2551724" cy="369332"/>
          </a:xfrm>
          <a:prstGeom prst="rect">
            <a:avLst/>
          </a:prstGeom>
          <a:noFill/>
        </p:spPr>
        <p:txBody>
          <a:bodyPr wrap="none" rtlCol="0">
            <a:spAutoFit/>
          </a:bodyPr>
          <a:lstStyle/>
          <a:p>
            <a:r>
              <a:rPr lang="sk-SK" dirty="0" smtClean="0">
                <a:solidFill>
                  <a:srgbClr val="FF0000"/>
                </a:solidFill>
              </a:rPr>
              <a:t>Kliknite pre pokračovanie</a:t>
            </a:r>
            <a:endParaRPr lang="sk-SK"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719 -0.00047 C -0.05035 -0.00093 -0.06372 0.00069 -0.08993 -0.00672 C -0.09254 -0.00926 -0.09549 -0.01019 -0.09861 -0.01112 C -0.10452 -0.01644 -0.11077 -0.02014 -0.11667 -0.02547 C -0.11893 -0.02755 -0.12066 -0.03172 -0.12257 -0.03426 C -0.12413 -0.04074 -0.12726 -0.04723 -0.12865 -0.05394 C -0.13021 -0.06112 -0.13091 -0.06829 -0.13264 -0.07524 C -0.13438 -0.09283 -0.13473 -0.09144 -0.13334 -0.11436 C -0.13299 -0.11899 -0.13038 -0.12385 -0.12865 -0.12755 C -0.12813 -0.12848 -0.12726 -0.13033 -0.12726 -0.13033 " pathEditMode="relative" ptsTypes="fffffffffA">
                                      <p:cBhvr>
                                        <p:cTn id="6" dur="5000" fill="hold"/>
                                        <p:tgtEl>
                                          <p:spTgt spid="161"/>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1736 0.01134 C 0.02049 0.01041 0.02292 0.0125 0.02569 0.01412 C 0.03038 0.01713 0.03681 0.02037 0.04028 0.02592 C 0.04288 0.02986 0.04358 0.03588 0.04583 0.04027 C 0.04722 0.04907 0.05087 0.05717 0.05243 0.06597 C 0.05312 0.07731 0.05365 0.08657 0.05365 0.09861 " pathEditMode="relative" ptsTypes="fffffA">
                                      <p:cBhvr>
                                        <p:cTn id="8" dur="5000" fill="hold"/>
                                        <p:tgtEl>
                                          <p:spTgt spid="160"/>
                                        </p:tgtEl>
                                        <p:attrNameLst>
                                          <p:attrName>ppt_x</p:attrName>
                                          <p:attrName>ppt_y</p:attrName>
                                        </p:attrNameLst>
                                      </p:cBhvr>
                                    </p:animMotion>
                                  </p:childTnLst>
                                </p:cTn>
                              </p:par>
                            </p:childTnLst>
                          </p:cTn>
                        </p:par>
                        <p:par>
                          <p:cTn id="9" fill="hold">
                            <p:stCondLst>
                              <p:cond delay="5000"/>
                            </p:stCondLst>
                            <p:childTnLst>
                              <p:par>
                                <p:cTn id="10" presetID="0" presetClass="path" presetSubtype="0" accel="50000" decel="50000" fill="hold" grpId="0" nodeType="afterEffect">
                                  <p:stCondLst>
                                    <p:cond delay="1000"/>
                                  </p:stCondLst>
                                  <p:childTnLst>
                                    <p:animMotion origin="layout" path="M 0.01875 0.00046 C 0.02413 0.00231 0.01667 -0.00047 0.02275 0.00301 C 0.02865 0.00648 0.03577 0.00879 0.04202 0.01111 C 0.05903 0.01018 0.05729 0.00995 0.06875 0.00486 C 0.07327 0.00069 0.07118 0.00162 0.07465 0.00046 C 0.07622 -0.00278 0.07761 -0.00394 0.08004 -0.00579 C 0.08021 -0.00625 0.08316 -0.01227 0.08403 -0.01389 C 0.08455 -0.01482 0.08542 -0.01644 0.08542 -0.01644 C 0.08646 -0.02061 0.08733 -0.02477 0.08802 -0.02894 C 0.08872 -0.04468 0.08872 -0.03889 0.08872 -0.04584 " pathEditMode="relative" ptsTypes="fffffffffA">
                                      <p:cBhvr>
                                        <p:cTn id="11" dur="5000" fill="hold"/>
                                        <p:tgtEl>
                                          <p:spTgt spid="143"/>
                                        </p:tgtEl>
                                        <p:attrNameLst>
                                          <p:attrName>ppt_x</p:attrName>
                                          <p:attrName>ppt_y</p:attrName>
                                        </p:attrNameLst>
                                      </p:cBhvr>
                                    </p:animMotion>
                                  </p:childTnLst>
                                </p:cTn>
                              </p:par>
                              <p:par>
                                <p:cTn id="12" presetID="0" presetClass="path" presetSubtype="0" accel="50000" decel="50000" fill="hold" grpId="0" nodeType="withEffect">
                                  <p:stCondLst>
                                    <p:cond delay="0"/>
                                  </p:stCondLst>
                                  <p:childTnLst>
                                    <p:animMotion origin="layout" path="M 0.02118 0.0074 C 0.03281 0.00926 0.04427 0.0118 0.0559 0.01365 C 0.08264 0.01296 0.08802 0.0118 0.1092 0.0074 C 0.11215 0.00601 0.11406 0.00301 0.11719 0.00208 C 0.12153 -0.00209 0.12483 -0.00718 0.12917 -0.01135 C 0.1309 -0.01482 0.13351 -0.01806 0.13576 -0.02107 C 0.13698 -0.02593 0.13976 -0.0301 0.14184 -0.03449 C 0.14306 -0.03681 0.14323 -0.04005 0.14444 -0.04237 C 0.14618 -0.05162 0.1467 -0.06181 0.14913 -0.07084 C 0.14931 -0.07292 0.14983 -0.075 0.14983 -0.07709 C 0.14983 -0.07848 0.14913 -0.08149 0.14913 -0.08149 " pathEditMode="relative" ptsTypes="ffffffffffA">
                                      <p:cBhvr>
                                        <p:cTn id="13" dur="5000" fill="hold"/>
                                        <p:tgtEl>
                                          <p:spTgt spid="157"/>
                                        </p:tgtEl>
                                        <p:attrNameLst>
                                          <p:attrName>ppt_x</p:attrName>
                                          <p:attrName>ppt_y</p:attrName>
                                        </p:attrNameLst>
                                      </p:cBhvr>
                                    </p:animMotion>
                                  </p:childTnLst>
                                </p:cTn>
                              </p:par>
                              <p:par>
                                <p:cTn id="14" presetID="0" presetClass="path" presetSubtype="0" accel="50000" decel="50000" fill="hold" grpId="0" nodeType="withEffect">
                                  <p:stCondLst>
                                    <p:cond delay="0"/>
                                  </p:stCondLst>
                                  <p:childTnLst>
                                    <p:animMotion origin="layout" path="M 0.01771 0.00486 C 0.02135 0.00648 0.02483 0.00902 0.02847 0.01018 C 0.03455 0.01527 0.04288 0.01713 0.04983 0.01898 C 0.05399 0.02013 0.05833 0.02245 0.0625 0.0243 C 0.06545 0.02708 0.0684 0.02731 0.0717 0.0287 C 0.08246 0.03333 0.09444 0.03449 0.10573 0.03588 C 0.11493 0.03541 0.12517 0.03588 0.13437 0.0324 C 0.13733 0.03125 0.1401 0.02986 0.14306 0.0287 C 0.14549 0.02777 0.15035 0.02615 0.15035 0.02615 C 0.15295 0.02384 0.15556 0.02314 0.15851 0.02176 C 0.16128 0.01875 0.1625 0.01828 0.1658 0.01713 C 0.1684 0.01481 0.17465 0.01064 0.17778 0.00926 C 0.18333 0.00393 0.18767 -0.00255 0.19306 -0.00764 C 0.19635 -0.01389 0.19931 -0.02014 0.20243 -0.02639 C 0.20503 -0.03149 0.20521 -0.03797 0.20781 -0.04329 C 0.2092 -0.05047 0.20816 -0.04769 0.21042 -0.05209 C 0.21215 -0.06088 0.2125 -0.06227 0.2125 -0.07246 " pathEditMode="relative" ptsTypes="ffffffffffffffffA">
                                      <p:cBhvr>
                                        <p:cTn id="15" dur="5000" fill="hold"/>
                                        <p:tgtEl>
                                          <p:spTgt spid="164"/>
                                        </p:tgtEl>
                                        <p:attrNameLst>
                                          <p:attrName>ppt_x</p:attrName>
                                          <p:attrName>ppt_y</p:attrName>
                                        </p:attrNameLst>
                                      </p:cBhvr>
                                    </p:animMotion>
                                  </p:childTnLst>
                                </p:cTn>
                              </p:par>
                              <p:par>
                                <p:cTn id="16" presetID="0" presetClass="path" presetSubtype="0" accel="50000" decel="50000" fill="hold" grpId="0" nodeType="withEffect">
                                  <p:stCondLst>
                                    <p:cond delay="0"/>
                                  </p:stCondLst>
                                  <p:childTnLst>
                                    <p:animMotion origin="layout" path="M 0.01511 0.00185 C 0.01875 0.00254 0.02031 0.00555 0.02379 0.00625 C 0.02535 0.0081 0.02518 0.0081 0.02709 0.00902 C 0.02847 0.00972 0.03125 0.01088 0.03125 0.01088 C 0.03368 0.01551 0.04236 0.01666 0.04636 0.01805 C 0.05052 0.02199 0.0592 0.01967 0.06459 0.02014 C 0.06893 0.02129 0.07257 0.02199 0.07709 0.02245 C 0.1007 0.02222 0.11719 0.02199 0.13837 0.01805 C 0.14115 0.01643 0.14393 0.01597 0.1467 0.01458 C 0.14965 0.01319 0.15122 0.01134 0.15417 0.01088 C 0.15521 0.01018 0.15608 0.00879 0.15712 0.0081 C 0.15799 0.0074 0.16007 0.00694 0.16007 0.00694 C 0.16354 0.0037 0.16754 0.00185 0.17136 -0.00139 C 0.17361 -0.00324 0.17639 -0.00764 0.17882 -0.00857 C 0.1809 -0.01181 0.18733 -0.01875 0.19011 -0.01968 C 0.19184 -0.0213 0.19427 -0.02338 0.19584 -0.02524 C 0.19775 -0.02755 0.19948 -0.03218 0.20209 -0.03311 C 0.20347 -0.03565 0.20521 -0.04051 0.20747 -0.04144 C 0.20868 -0.04375 0.20938 -0.04561 0.21129 -0.04746 C 0.2125 -0.05024 0.21424 -0.05417 0.21632 -0.05579 C 0.21875 -0.06111 0.21754 -0.05926 0.21962 -0.06204 C 0.22014 -0.06412 0.22084 -0.06528 0.22205 -0.0669 C 0.22327 -0.07153 0.22535 -0.07848 0.22795 -0.08195 C 0.2283 -0.08403 0.22882 -0.08542 0.22969 -0.08704 C 0.23056 -0.09236 0.23143 -0.09861 0.23299 -0.10371 C 0.23351 -0.10811 0.23403 -0.11274 0.23507 -0.1169 C 0.23525 -0.11829 0.23542 -0.12084 0.23542 -0.12084 " pathEditMode="relative" ptsTypes="ffffffffffffffffffffffffffA">
                                      <p:cBhvr>
                                        <p:cTn id="17" dur="5000" fill="hold"/>
                                        <p:tgtEl>
                                          <p:spTgt spid="159"/>
                                        </p:tgtEl>
                                        <p:attrNameLst>
                                          <p:attrName>ppt_x</p:attrName>
                                          <p:attrName>ppt_y</p:attrName>
                                        </p:attrNameLst>
                                      </p:cBhvr>
                                    </p:animMotion>
                                  </p:childTnLst>
                                </p:cTn>
                              </p:par>
                              <p:par>
                                <p:cTn id="18" presetID="0" presetClass="path" presetSubtype="0" accel="50000" decel="50000" fill="hold" grpId="0" nodeType="withEffect">
                                  <p:stCondLst>
                                    <p:cond delay="0"/>
                                  </p:stCondLst>
                                  <p:childTnLst>
                                    <p:animMotion origin="layout" path="M 0.0158 0.01551 C 0.02136 0.01736 0.02639 0.01875 0.03212 0.01944 C 0.03507 0.02106 0.0382 0.02106 0.04132 0.02152 C 0.04566 0.02407 0.0507 0.02361 0.05538 0.0243 C 0.05868 0.02569 0.0625 0.02662 0.0658 0.02708 C 0.06979 0.02754 0.07795 0.02824 0.07795 0.02824 C 0.08472 0.03009 0.09184 0.03009 0.09879 0.03101 C 0.10174 0.03148 0.10452 0.03171 0.10747 0.03217 C 0.10868 0.0324 0.11094 0.03263 0.11094 0.03263 C 0.12448 0.03148 0.13768 0.02916 0.15122 0.02777 C 0.15504 0.02685 0.15851 0.02476 0.16215 0.02384 C 0.16511 0.02222 0.16823 0.0206 0.17136 0.01944 C 0.17327 0.01759 0.17552 0.0162 0.17795 0.01551 C 0.18021 0.01342 0.18247 0.01088 0.18507 0.00995 C 0.18785 0.00717 0.18438 0.01041 0.18837 0.00833 C 0.19045 0.0074 0.18872 0.00694 0.1908 0.00555 C 0.19427 0.00324 0.19844 0.00208 0.20174 -0.0007 C 0.20365 -0.00232 0.20504 -0.0044 0.20712 -0.0051 C 0.20938 -0.00811 0.21233 -0.01065 0.21511 -0.01297 C 0.2165 -0.01644 0.22066 -0.02315 0.22292 -0.02616 C 0.22361 -0.02848 0.22431 -0.02987 0.22552 -0.03172 C 0.22604 -0.03542 0.22917 -0.0463 0.2309 -0.04954 C 0.23195 -0.0544 0.23108 -0.05232 0.23299 -0.05556 C 0.23368 -0.05973 0.23455 -0.06366 0.23507 -0.06783 C 0.23542 -0.07362 0.23594 -0.0794 0.23629 -0.08519 C 0.23646 -0.09699 0.2375 -0.10857 0.2375 -0.12014 " pathEditMode="relative" ptsTypes="fffffffffffffffffffffffffA">
                                      <p:cBhvr>
                                        <p:cTn id="19" dur="5000" fill="hold"/>
                                        <p:tgtEl>
                                          <p:spTgt spid="163"/>
                                        </p:tgtEl>
                                        <p:attrNameLst>
                                          <p:attrName>ppt_x</p:attrName>
                                          <p:attrName>ppt_y</p:attrName>
                                        </p:attrNameLst>
                                      </p:cBhvr>
                                    </p:animMotion>
                                  </p:childTnLst>
                                </p:cTn>
                              </p:par>
                              <p:par>
                                <p:cTn id="20" presetID="0" presetClass="path" presetSubtype="0" accel="50000" decel="50000" fill="hold" grpId="0" nodeType="withEffect">
                                  <p:stCondLst>
                                    <p:cond delay="0"/>
                                  </p:stCondLst>
                                  <p:childTnLst>
                                    <p:animMotion origin="layout" path="M 0.01493 0.01273 C 0.01788 0.01343 0.02031 0.01505 0.02326 0.01551 C 0.02604 0.01713 0.02899 0.01898 0.03194 0.01945 C 0.0368 0.02222 0.04184 0.02292 0.04687 0.02385 C 0.05572 0.02732 0.06579 0.02778 0.07482 0.02847 C 0.11423 0.02662 0.10052 0.02871 0.11614 0.02616 C 0.121 0.02431 0.12795 0.02084 0.13281 0.02014 C 0.13836 0.0176 0.14392 0.01482 0.14982 0.01343 C 0.15208 0.01227 0.15434 0.01135 0.15659 0.01065 C 0.15868 0.00903 0.16111 0.00834 0.16354 0.00787 C 0.16701 0.00625 0.17013 0.00371 0.17361 0.00232 C 0.17517 -0.00046 0.18038 -0.00532 0.18281 -0.00717 C 0.18402 -0.00949 0.18559 -0.01227 0.18732 -0.01389 C 0.18975 -0.01944 0.1934 -0.02407 0.19652 -0.02893 C 0.19704 -0.03171 0.19947 -0.03727 0.20104 -0.03935 C 0.20208 -0.04236 0.20347 -0.0456 0.20486 -0.04838 C 0.20538 -0.05069 0.20572 -0.05162 0.20694 -0.05324 C 0.20729 -0.05555 0.20763 -0.05694 0.20868 -0.05879 C 0.20954 -0.06296 0.21128 -0.0669 0.21232 -0.07106 C 0.21319 -0.07477 0.21371 -0.0787 0.21493 -0.08217 C 0.21562 -0.0912 0.21753 -0.1 0.21909 -0.10879 C 0.21961 -0.11574 0.22048 -0.12245 0.22118 -0.1294 C 0.22135 -0.13148 0.22239 -0.13333 0.22239 -0.13541 " pathEditMode="relative" ptsTypes="ffffffffffffffffffffffA">
                                      <p:cBhvr>
                                        <p:cTn id="21" dur="5000" fill="hold"/>
                                        <p:tgtEl>
                                          <p:spTgt spid="158"/>
                                        </p:tgtEl>
                                        <p:attrNameLst>
                                          <p:attrName>ppt_x</p:attrName>
                                          <p:attrName>ppt_y</p:attrName>
                                        </p:attrNameLst>
                                      </p:cBhvr>
                                    </p:animMotion>
                                  </p:childTnLst>
                                </p:cTn>
                              </p:par>
                              <p:par>
                                <p:cTn id="22" presetID="0" presetClass="path" presetSubtype="0" accel="50000" decel="50000" fill="hold" grpId="0" nodeType="withEffect">
                                  <p:stCondLst>
                                    <p:cond delay="1000"/>
                                  </p:stCondLst>
                                  <p:childTnLst>
                                    <p:animMotion origin="layout" path="M -0.01441 0.00301 C -0.02743 0.00625 -0.0408 0.00787 -0.054 0.00856 C -0.06945 0.0125 -0.08646 0.0118 -0.10191 0.0125 C -0.13212 0.01389 -0.16198 0.01412 -0.19219 0.01412 " pathEditMode="relative" ptsTypes="fffA">
                                      <p:cBhvr>
                                        <p:cTn id="23" dur="5000" fill="hold"/>
                                        <p:tgtEl>
                                          <p:spTgt spid="169"/>
                                        </p:tgtEl>
                                        <p:attrNameLst>
                                          <p:attrName>ppt_x</p:attrName>
                                          <p:attrName>ppt_y</p:attrName>
                                        </p:attrNameLst>
                                      </p:cBhvr>
                                    </p:animMotion>
                                  </p:childTnLst>
                                </p:cTn>
                              </p:par>
                              <p:par>
                                <p:cTn id="24" presetID="0" presetClass="path" presetSubtype="0" accel="50000" decel="50000" fill="hold" grpId="0" nodeType="withEffect">
                                  <p:stCondLst>
                                    <p:cond delay="0"/>
                                  </p:stCondLst>
                                  <p:childTnLst>
                                    <p:animMotion origin="layout" path="M -0.01563 0.00533 C -0.03368 0.00926 -0.05243 0.00579 -0.07066 0.00486 C -0.07743 0.00394 -0.08386 0.00185 -0.09063 0.00093 C -0.10018 -0.00254 -0.11111 -0.00324 -0.12101 -0.00463 C -0.12431 -0.00578 -0.12761 -0.00648 -0.13108 -0.00694 C -0.13698 -0.00903 -0.13403 -0.00833 -0.13976 -0.00903 C -0.1533 -0.01227 -0.16684 -0.01504 -0.18056 -0.01736 C -0.18438 -0.01805 -0.18802 -0.01921 -0.19184 -0.01921 " pathEditMode="relative" ptsTypes="fffffffA">
                                      <p:cBhvr>
                                        <p:cTn id="25" dur="5000" fill="hold"/>
                                        <p:tgtEl>
                                          <p:spTgt spid="170"/>
                                        </p:tgtEl>
                                        <p:attrNameLst>
                                          <p:attrName>ppt_x</p:attrName>
                                          <p:attrName>ppt_y</p:attrName>
                                        </p:attrNameLst>
                                      </p:cBhvr>
                                    </p:animMotion>
                                  </p:childTnLst>
                                </p:cTn>
                              </p:par>
                            </p:childTnLst>
                          </p:cTn>
                        </p:par>
                        <p:par>
                          <p:cTn id="26" fill="hold">
                            <p:stCondLst>
                              <p:cond delay="11000"/>
                            </p:stCondLst>
                            <p:childTnLst>
                              <p:par>
                                <p:cTn id="27" presetID="0" presetClass="path" presetSubtype="0" accel="50000" decel="50000" fill="hold" grpId="1" nodeType="afterEffect">
                                  <p:stCondLst>
                                    <p:cond delay="1000"/>
                                  </p:stCondLst>
                                  <p:childTnLst>
                                    <p:animMotion origin="layout" path="M -0.19341 0.01551 C -0.19566 0.01458 -0.19792 0.01389 -0.20018 0.01319 C -0.20191 0.01157 -0.20365 0.00972 -0.20469 0.00718 C -0.20538 0.00555 -0.20591 0.00208 -0.20591 0.00231 C -0.20573 -0.00208 -0.20573 -0.00602 -0.20556 -0.01019 C -0.20538 -0.01435 -0.20382 -0.01829 -0.20382 -0.02245 " pathEditMode="relative" rAng="0" ptsTypes="fffffA">
                                      <p:cBhvr>
                                        <p:cTn id="28" dur="5000" fill="hold"/>
                                        <p:tgtEl>
                                          <p:spTgt spid="169"/>
                                        </p:tgtEl>
                                        <p:attrNameLst>
                                          <p:attrName>ppt_x</p:attrName>
                                          <p:attrName>ppt_y</p:attrName>
                                        </p:attrNameLst>
                                      </p:cBhvr>
                                      <p:rCtr x="-6" y="-19"/>
                                    </p:animMotion>
                                  </p:childTnLst>
                                </p:cTn>
                              </p:par>
                              <p:par>
                                <p:cTn id="29" presetID="0" presetClass="path" presetSubtype="0" accel="50000" decel="50000" fill="hold" grpId="1" nodeType="withEffect">
                                  <p:stCondLst>
                                    <p:cond delay="0"/>
                                  </p:stCondLst>
                                  <p:childTnLst>
                                    <p:animMotion origin="layout" path="M -0.19323 -0.01805 C -0.20382 -0.01828 -0.21268 -0.01759 -0.2224 -0.02129 C -0.22379 -0.02384 -0.22483 -0.02639 -0.2257 -0.02916 " pathEditMode="relative" rAng="0" ptsTypes="ffA">
                                      <p:cBhvr>
                                        <p:cTn id="30" dur="5000" fill="hold"/>
                                        <p:tgtEl>
                                          <p:spTgt spid="170"/>
                                        </p:tgtEl>
                                        <p:attrNameLst>
                                          <p:attrName>ppt_x</p:attrName>
                                          <p:attrName>ppt_y</p:attrName>
                                        </p:attrNameLst>
                                      </p:cBhvr>
                                      <p:rCtr x="-16" y="-5"/>
                                    </p:animMotion>
                                  </p:childTnLst>
                                </p:cTn>
                              </p:par>
                              <p:par>
                                <p:cTn id="31" presetID="0" presetClass="path" presetSubtype="0" accel="50000" decel="50000" fill="hold" grpId="1" nodeType="withEffect">
                                  <p:stCondLst>
                                    <p:cond delay="0"/>
                                  </p:stCondLst>
                                  <p:childTnLst>
                                    <p:animMotion origin="layout" path="M 0.15174 -0.09074 C 0.15208 -0.09375 0.15278 -0.09537 0.15417 -0.09792 C 0.15469 -0.09954 0.15469 -0.1 0.15538 -0.10139 C 0.1559 -0.10255 0.15712 -0.10463 0.15712 -0.1044 C 0.15746 -0.10649 0.15833 -0.10787 0.15885 -0.10973 C 0.1592 -0.11297 0.16007 -0.11459 0.16094 -0.11737 C 0.16128 -0.12037 0.16163 -0.12338 0.16215 -0.12639 C 0.16267 -0.13264 0.16354 -0.13889 0.16424 -0.14514 C 0.16389 -0.15463 0.16424 -0.15949 0.1625 -0.16737 C 0.16233 -0.16806 0.16198 -0.17037 0.16163 -0.17084 C 0.15486 -0.17987 0.14479 -0.18125 0.13594 -0.18125 " pathEditMode="relative" rAng="0" ptsTypes="ffffffffffA">
                                      <p:cBhvr>
                                        <p:cTn id="32" dur="5000" fill="hold"/>
                                        <p:tgtEl>
                                          <p:spTgt spid="157"/>
                                        </p:tgtEl>
                                        <p:attrNameLst>
                                          <p:attrName>ppt_x</p:attrName>
                                          <p:attrName>ppt_y</p:attrName>
                                        </p:attrNameLst>
                                      </p:cBhvr>
                                      <p:rCtr x="-2" y="-45"/>
                                    </p:animMotion>
                                  </p:childTnLst>
                                </p:cTn>
                              </p:par>
                              <p:par>
                                <p:cTn id="33" presetID="0" presetClass="path" presetSubtype="0" accel="50000" decel="50000" fill="hold" grpId="1" nodeType="withEffect">
                                  <p:stCondLst>
                                    <p:cond delay="0"/>
                                  </p:stCondLst>
                                  <p:childTnLst>
                                    <p:animMotion origin="layout" path="M 0.08889 -0.05417 C 0.09462 -0.05463 0.1 -0.0551 0.10556 -0.05579 C 0.11354 -0.06112 0.12344 -0.06065 0.13143 -0.06598 C 0.1342 -0.06783 0.13733 -0.06852 0.14011 -0.07037 C 0.14132 -0.0713 0.14393 -0.07246 0.14393 -0.07223 C 0.14514 -0.07362 0.14618 -0.07431 0.14775 -0.07477 C 0.14948 -0.07639 0.15018 -0.07755 0.15226 -0.07871 C 0.15365 -0.08056 0.15469 -0.08079 0.15643 -0.08195 C 0.15781 -0.08473 0.15695 -0.08311 0.15972 -0.08588 C 0.16354 -0.08959 0.16667 -0.10463 0.16719 -0.11042 C 0.16702 -0.11621 0.16702 -0.12176 0.16684 -0.12755 C 0.16667 -0.13218 0.1632 -0.14306 0.16181 -0.14746 C 0.16094 -0.15278 0.16025 -0.15787 0.15972 -0.1632 C 0.15955 -0.16737 0.15938 -0.17593 0.15938 -0.1757 " pathEditMode="relative" rAng="0" ptsTypes="fffffffffffffA">
                                      <p:cBhvr>
                                        <p:cTn id="34" dur="5000" fill="hold"/>
                                        <p:tgtEl>
                                          <p:spTgt spid="143"/>
                                        </p:tgtEl>
                                        <p:attrNameLst>
                                          <p:attrName>ppt_x</p:attrName>
                                          <p:attrName>ppt_y</p:attrName>
                                        </p:attrNameLst>
                                      </p:cBhvr>
                                      <p:rCtr x="39" y="-61"/>
                                    </p:animMotion>
                                  </p:childTnLst>
                                </p:cTn>
                              </p:par>
                              <p:par>
                                <p:cTn id="35" presetID="0" presetClass="path" presetSubtype="0" accel="50000" decel="50000" fill="hold" grpId="1" nodeType="withEffect">
                                  <p:stCondLst>
                                    <p:cond delay="0"/>
                                  </p:stCondLst>
                                  <p:childTnLst>
                                    <p:animMotion origin="layout" path="M 0.23542 -0.1301 C 0.23663 -0.13635 0.23629 -0.14306 0.23542 -0.14931 C 0.23472 -0.16482 0.23542 -0.18056 0.23542 -0.19607 " pathEditMode="relative" rAng="0" ptsTypes="ffA">
                                      <p:cBhvr>
                                        <p:cTn id="36" dur="5000" fill="hold"/>
                                        <p:tgtEl>
                                          <p:spTgt spid="159"/>
                                        </p:tgtEl>
                                        <p:attrNameLst>
                                          <p:attrName>ppt_x</p:attrName>
                                          <p:attrName>ppt_y</p:attrName>
                                        </p:attrNameLst>
                                      </p:cBhvr>
                                      <p:rCtr x="0" y="-33"/>
                                    </p:animMotion>
                                  </p:childTnLst>
                                </p:cTn>
                              </p:par>
                              <p:par>
                                <p:cTn id="37" presetID="0" presetClass="path" presetSubtype="0" accel="50000" decel="50000" fill="hold" grpId="1" nodeType="withEffect">
                                  <p:stCondLst>
                                    <p:cond delay="0"/>
                                  </p:stCondLst>
                                  <p:childTnLst>
                                    <p:animMotion origin="layout" path="M 0.21285 -0.07848 C 0.21476 -0.07894 0.21545 -0.08079 0.21701 -0.08172 C 0.21788 -0.08287 0.21823 -0.08403 0.21944 -0.08473 C 0.22049 -0.08612 0.2217 -0.08704 0.22257 -0.08866 C 0.22274 -0.09005 0.22639 -0.09676 0.2276 -0.09769 C 0.22795 -0.09954 0.22882 -0.10162 0.22951 -0.10324 C 0.22986 -0.10649 0.23177 -0.10903 0.23281 -0.11204 C 0.23351 -0.11412 0.23351 -0.11621 0.23455 -0.11806 C 0.2349 -0.12037 0.23576 -0.12223 0.23646 -0.12431 C 0.23663 -0.12593 0.23681 -0.12639 0.23785 -0.12732 C 0.23837 -0.13056 0.23958 -0.1338 0.24062 -0.13681 C 0.24097 -0.13959 0.24201 -0.14213 0.24288 -0.14468 C 0.24358 -0.14676 0.24375 -0.14954 0.24427 -0.15162 C 0.24479 -0.15695 0.24496 -0.16227 0.24531 -0.1676 C 0.24531 -0.17037 0.24323 -0.17963 0.24705 -0.18056 C 0.24809 -0.18172 0.24861 -0.18264 0.25 -0.18311 C 0.25087 -0.18449 0.25174 -0.18426 0.2526 -0.18542 " pathEditMode="relative" rAng="0" ptsTypes="ffffffffffffffffA">
                                      <p:cBhvr>
                                        <p:cTn id="38" dur="5000" fill="hold"/>
                                        <p:tgtEl>
                                          <p:spTgt spid="164"/>
                                        </p:tgtEl>
                                        <p:attrNameLst>
                                          <p:attrName>ppt_x</p:attrName>
                                          <p:attrName>ppt_y</p:attrName>
                                        </p:attrNameLst>
                                      </p:cBhvr>
                                      <p:rCtr x="20" y="-53"/>
                                    </p:animMotion>
                                  </p:childTnLst>
                                </p:cTn>
                              </p:par>
                              <p:par>
                                <p:cTn id="39" presetID="0" presetClass="path" presetSubtype="0" accel="50000" decel="50000" fill="hold" grpId="1" nodeType="withEffect">
                                  <p:stCondLst>
                                    <p:cond delay="0"/>
                                  </p:stCondLst>
                                  <p:childTnLst>
                                    <p:animMotion origin="layout" path="M 0.23681 -0.12385 C 0.23715 -0.12778 0.23698 -0.13125 0.23559 -0.13496 C 0.23507 -0.1382 0.23264 -0.14375 0.23056 -0.14537 C 0.22952 -0.14746 0.22743 -0.14885 0.22674 -0.15116 C 0.22518 -0.15625 0.22153 -0.16482 0.21702 -0.16598 C 0.21615 -0.16737 0.21476 -0.1676 0.21337 -0.16783 C 0.21129 -0.16899 0.20903 -0.17014 0.20677 -0.17084 C 0.20556 -0.17176 0.20434 -0.17246 0.20313 -0.17269 C 0.20191 -0.17362 0.20035 -0.17477 0.19896 -0.17524 C 0.19757 -0.17778 0.19566 -0.17963 0.19445 -0.18264 C 0.19358 -0.1882 0.1934 -0.19352 0.1934 -0.19931 " pathEditMode="relative" rAng="0" ptsTypes="ffffffffffA">
                                      <p:cBhvr>
                                        <p:cTn id="40" dur="5000" fill="hold"/>
                                        <p:tgtEl>
                                          <p:spTgt spid="163"/>
                                        </p:tgtEl>
                                        <p:attrNameLst>
                                          <p:attrName>ppt_x</p:attrName>
                                          <p:attrName>ppt_y</p:attrName>
                                        </p:attrNameLst>
                                      </p:cBhvr>
                                      <p:rCtr x="-22" y="-38"/>
                                    </p:animMotion>
                                  </p:childTnLst>
                                </p:cTn>
                              </p:par>
                              <p:par>
                                <p:cTn id="41" presetID="0" presetClass="path" presetSubtype="0" accel="50000" decel="50000" fill="hold" grpId="1" nodeType="withEffect">
                                  <p:stCondLst>
                                    <p:cond delay="0"/>
                                  </p:stCondLst>
                                  <p:childTnLst>
                                    <p:animMotion origin="layout" path="M 0.22204 -0.13912 C 0.22222 -0.14097 0.22257 -0.14282 0.22291 -0.14467 C 0.22326 -0.15069 0.22361 -0.15671 0.22534 -0.16227 C 0.225 -0.16528 0.22447 -0.16805 0.22309 -0.1706 C 0.22274 -0.17245 0.22187 -0.17477 0.22083 -0.17615 C 0.22031 -0.17986 0.21822 -0.18264 0.21666 -0.18541 C 0.21562 -0.18727 0.21527 -0.18935 0.21388 -0.19074 C 0.21215 -0.19467 0.20937 -0.19815 0.20781 -0.20254 C 0.20763 -0.2037 0.20694 -0.20578 0.20694 -0.20555 C 0.20642 -0.20949 0.20555 -0.21296 0.20503 -0.21666 C 0.20451 -0.23078 0.20486 -0.21967 0.20486 -0.25023 " pathEditMode="relative" rAng="0" ptsTypes="ffffffffffA">
                                      <p:cBhvr>
                                        <p:cTn id="42" dur="5000" fill="hold"/>
                                        <p:tgtEl>
                                          <p:spTgt spid="158"/>
                                        </p:tgtEl>
                                        <p:attrNameLst>
                                          <p:attrName>ppt_x</p:attrName>
                                          <p:attrName>ppt_y</p:attrName>
                                        </p:attrNameLst>
                                      </p:cBhvr>
                                      <p:rCtr x="-7" y="-56"/>
                                    </p:animMotion>
                                  </p:childTnLst>
                                </p:cTn>
                              </p:par>
                            </p:childTnLst>
                          </p:cTn>
                        </p:par>
                        <p:par>
                          <p:cTn id="43" fill="hold">
                            <p:stCondLst>
                              <p:cond delay="17000"/>
                            </p:stCondLst>
                            <p:childTnLst>
                              <p:par>
                                <p:cTn id="44" presetID="1" presetClass="exit" presetSubtype="0" fill="hold" grpId="0" nodeType="afterEffect">
                                  <p:stCondLst>
                                    <p:cond delay="1000"/>
                                  </p:stCondLst>
                                  <p:childTnLst>
                                    <p:set>
                                      <p:cBhvr>
                                        <p:cTn id="45" dur="1" fill="hold">
                                          <p:stCondLst>
                                            <p:cond delay="0"/>
                                          </p:stCondLst>
                                        </p:cTn>
                                        <p:tgtEl>
                                          <p:spTgt spid="128"/>
                                        </p:tgtEl>
                                        <p:attrNameLst>
                                          <p:attrName>style.visibility</p:attrName>
                                        </p:attrNameLst>
                                      </p:cBhvr>
                                      <p:to>
                                        <p:strVal val="hidden"/>
                                      </p:to>
                                    </p:set>
                                  </p:childTnLst>
                                </p:cTn>
                              </p:par>
                            </p:childTnLst>
                          </p:cTn>
                        </p:par>
                        <p:par>
                          <p:cTn id="46" fill="hold">
                            <p:stCondLst>
                              <p:cond delay="18000"/>
                            </p:stCondLst>
                            <p:childTnLst>
                              <p:par>
                                <p:cTn id="47" presetID="1" presetClass="exit" presetSubtype="0" fill="hold" grpId="0" nodeType="afterEffect">
                                  <p:stCondLst>
                                    <p:cond delay="1000"/>
                                  </p:stCondLst>
                                  <p:childTnLst>
                                    <p:set>
                                      <p:cBhvr>
                                        <p:cTn id="48" dur="1" fill="hold">
                                          <p:stCondLst>
                                            <p:cond delay="0"/>
                                          </p:stCondLst>
                                        </p:cTn>
                                        <p:tgtEl>
                                          <p:spTgt spid="127"/>
                                        </p:tgtEl>
                                        <p:attrNameLst>
                                          <p:attrName>style.visibility</p:attrName>
                                        </p:attrNameLst>
                                      </p:cBhvr>
                                      <p:to>
                                        <p:strVal val="hidden"/>
                                      </p:to>
                                    </p:set>
                                  </p:childTnLst>
                                </p:cTn>
                              </p:par>
                            </p:childTnLst>
                          </p:cTn>
                        </p:par>
                        <p:par>
                          <p:cTn id="49" fill="hold">
                            <p:stCondLst>
                              <p:cond delay="19000"/>
                            </p:stCondLst>
                            <p:childTnLst>
                              <p:par>
                                <p:cTn id="50" presetID="1" presetClass="exit" presetSubtype="0" fill="hold" grpId="0" nodeType="afterEffect">
                                  <p:stCondLst>
                                    <p:cond delay="1000"/>
                                  </p:stCondLst>
                                  <p:childTnLst>
                                    <p:set>
                                      <p:cBhvr>
                                        <p:cTn id="51" dur="1" fill="hold">
                                          <p:stCondLst>
                                            <p:cond delay="0"/>
                                          </p:stCondLst>
                                        </p:cTn>
                                        <p:tgtEl>
                                          <p:spTgt spid="125"/>
                                        </p:tgtEl>
                                        <p:attrNameLst>
                                          <p:attrName>style.visibility</p:attrName>
                                        </p:attrNameLst>
                                      </p:cBhvr>
                                      <p:to>
                                        <p:strVal val="hidden"/>
                                      </p:to>
                                    </p:set>
                                  </p:childTnLst>
                                </p:cTn>
                              </p:par>
                            </p:childTnLst>
                          </p:cTn>
                        </p:par>
                        <p:par>
                          <p:cTn id="52" fill="hold">
                            <p:stCondLst>
                              <p:cond delay="20000"/>
                            </p:stCondLst>
                            <p:childTnLst>
                              <p:par>
                                <p:cTn id="53" presetID="1" presetClass="exit" presetSubtype="0" fill="hold" grpId="0" nodeType="afterEffect">
                                  <p:stCondLst>
                                    <p:cond delay="1000"/>
                                  </p:stCondLst>
                                  <p:childTnLst>
                                    <p:set>
                                      <p:cBhvr>
                                        <p:cTn id="54" dur="1" fill="hold">
                                          <p:stCondLst>
                                            <p:cond delay="0"/>
                                          </p:stCondLst>
                                        </p:cTn>
                                        <p:tgtEl>
                                          <p:spTgt spid="126"/>
                                        </p:tgtEl>
                                        <p:attrNameLst>
                                          <p:attrName>style.visibility</p:attrName>
                                        </p:attrNameLst>
                                      </p:cBhvr>
                                      <p:to>
                                        <p:strVal val="hidden"/>
                                      </p:to>
                                    </p:set>
                                  </p:childTnLst>
                                </p:cTn>
                              </p:par>
                            </p:childTnLst>
                          </p:cTn>
                        </p:par>
                        <p:par>
                          <p:cTn id="55" fill="hold">
                            <p:stCondLst>
                              <p:cond delay="21000"/>
                            </p:stCondLst>
                            <p:childTnLst>
                              <p:par>
                                <p:cTn id="56" presetID="0" presetClass="path" presetSubtype="0" accel="50000" decel="50000" fill="hold" grpId="2" nodeType="afterEffect">
                                  <p:stCondLst>
                                    <p:cond delay="1000"/>
                                  </p:stCondLst>
                                  <p:childTnLst>
                                    <p:animMotion origin="layout" path="M 0.15938 -0.1757 C 0.16077 -0.17987 0.16111 -0.18612 0.16215 -0.19028 C 0.1625 -0.19468 0.16424 -0.2044 0.16563 -0.20787 C 0.16632 -0.21227 0.16702 -0.21737 0.16858 -0.22107 C 0.1691 -0.22408 0.16945 -0.22709 0.17066 -0.22963 C 0.17101 -0.23149 0.17136 -0.23311 0.1717 -0.23519 C 0.17275 -0.24931 0.17639 -0.2625 0.17639 -0.27639 " pathEditMode="relative" rAng="0" ptsTypes="ffffffA">
                                      <p:cBhvr>
                                        <p:cTn id="57" dur="5000" fill="hold"/>
                                        <p:tgtEl>
                                          <p:spTgt spid="143"/>
                                        </p:tgtEl>
                                        <p:attrNameLst>
                                          <p:attrName>ppt_x</p:attrName>
                                          <p:attrName>ppt_y</p:attrName>
                                        </p:attrNameLst>
                                      </p:cBhvr>
                                      <p:rCtr x="9" y="-50"/>
                                    </p:animMotion>
                                  </p:childTnLst>
                                </p:cTn>
                              </p:par>
                            </p:childTnLst>
                          </p:cTn>
                        </p:par>
                        <p:par>
                          <p:cTn id="58" fill="hold">
                            <p:stCondLst>
                              <p:cond delay="27000"/>
                            </p:stCondLst>
                            <p:childTnLst>
                              <p:par>
                                <p:cTn id="59" presetID="1" presetClass="exit" presetSubtype="0" fill="hold" grpId="0" nodeType="afterEffect">
                                  <p:stCondLst>
                                    <p:cond delay="1000"/>
                                  </p:stCondLst>
                                  <p:childTnLst>
                                    <p:set>
                                      <p:cBhvr>
                                        <p:cTn id="60" dur="1" fill="hold">
                                          <p:stCondLst>
                                            <p:cond delay="0"/>
                                          </p:stCondLst>
                                        </p:cTn>
                                        <p:tgtEl>
                                          <p:spTgt spid="134"/>
                                        </p:tgtEl>
                                        <p:attrNameLst>
                                          <p:attrName>style.visibility</p:attrName>
                                        </p:attrNameLst>
                                      </p:cBhvr>
                                      <p:to>
                                        <p:strVal val="hidden"/>
                                      </p:to>
                                    </p:set>
                                  </p:childTnLst>
                                </p:cTn>
                              </p:par>
                            </p:childTnLst>
                          </p:cTn>
                        </p:par>
                        <p:par>
                          <p:cTn id="61" fill="hold">
                            <p:stCondLst>
                              <p:cond delay="28000"/>
                            </p:stCondLst>
                            <p:childTnLst>
                              <p:par>
                                <p:cTn id="62" presetID="1" presetClass="exit" presetSubtype="0" fill="hold" grpId="0" nodeType="afterEffect">
                                  <p:stCondLst>
                                    <p:cond delay="1000"/>
                                  </p:stCondLst>
                                  <p:childTnLst>
                                    <p:set>
                                      <p:cBhvr>
                                        <p:cTn id="63" dur="1" fill="hold">
                                          <p:stCondLst>
                                            <p:cond delay="0"/>
                                          </p:stCondLst>
                                        </p:cTn>
                                        <p:tgtEl>
                                          <p:spTgt spid="99"/>
                                        </p:tgtEl>
                                        <p:attrNameLst>
                                          <p:attrName>style.visibility</p:attrName>
                                        </p:attrNameLst>
                                      </p:cBhvr>
                                      <p:to>
                                        <p:strVal val="hidden"/>
                                      </p:to>
                                    </p:set>
                                  </p:childTnLst>
                                </p:cTn>
                              </p:par>
                            </p:childTnLst>
                          </p:cTn>
                        </p:par>
                        <p:par>
                          <p:cTn id="64" fill="hold">
                            <p:stCondLst>
                              <p:cond delay="29000"/>
                            </p:stCondLst>
                            <p:childTnLst>
                              <p:par>
                                <p:cTn id="65" presetID="1" presetClass="exit" presetSubtype="0" fill="hold" grpId="0" nodeType="afterEffect">
                                  <p:stCondLst>
                                    <p:cond delay="1000"/>
                                  </p:stCondLst>
                                  <p:childTnLst>
                                    <p:set>
                                      <p:cBhvr>
                                        <p:cTn id="66" dur="1" fill="hold">
                                          <p:stCondLst>
                                            <p:cond delay="0"/>
                                          </p:stCondLst>
                                        </p:cTn>
                                        <p:tgtEl>
                                          <p:spTgt spid="118"/>
                                        </p:tgtEl>
                                        <p:attrNameLst>
                                          <p:attrName>style.visibility</p:attrName>
                                        </p:attrNameLst>
                                      </p:cBhvr>
                                      <p:to>
                                        <p:strVal val="hidden"/>
                                      </p:to>
                                    </p:set>
                                  </p:childTnLst>
                                </p:cTn>
                              </p:par>
                            </p:childTnLst>
                          </p:cTn>
                        </p:par>
                        <p:par>
                          <p:cTn id="67" fill="hold">
                            <p:stCondLst>
                              <p:cond delay="30000"/>
                            </p:stCondLst>
                            <p:childTnLst>
                              <p:par>
                                <p:cTn id="68" presetID="1" presetClass="exit" presetSubtype="0" fill="hold" grpId="0" nodeType="afterEffect">
                                  <p:stCondLst>
                                    <p:cond delay="1000"/>
                                  </p:stCondLst>
                                  <p:childTnLst>
                                    <p:set>
                                      <p:cBhvr>
                                        <p:cTn id="69" dur="1" fill="hold">
                                          <p:stCondLst>
                                            <p:cond delay="0"/>
                                          </p:stCondLst>
                                        </p:cTn>
                                        <p:tgtEl>
                                          <p:spTgt spid="110"/>
                                        </p:tgtEl>
                                        <p:attrNameLst>
                                          <p:attrName>style.visibility</p:attrName>
                                        </p:attrNameLst>
                                      </p:cBhvr>
                                      <p:to>
                                        <p:strVal val="hidden"/>
                                      </p:to>
                                    </p:set>
                                  </p:childTnLst>
                                </p:cTn>
                              </p:par>
                            </p:childTnLst>
                          </p:cTn>
                        </p:par>
                        <p:par>
                          <p:cTn id="70" fill="hold">
                            <p:stCondLst>
                              <p:cond delay="31000"/>
                            </p:stCondLst>
                            <p:childTnLst>
                              <p:par>
                                <p:cTn id="71" presetID="1" presetClass="exit" presetSubtype="0" fill="hold" grpId="0" nodeType="afterEffect">
                                  <p:stCondLst>
                                    <p:cond delay="1000"/>
                                  </p:stCondLst>
                                  <p:childTnLst>
                                    <p:set>
                                      <p:cBhvr>
                                        <p:cTn id="72" dur="1" fill="hold">
                                          <p:stCondLst>
                                            <p:cond delay="0"/>
                                          </p:stCondLst>
                                        </p:cTn>
                                        <p:tgtEl>
                                          <p:spTgt spid="82"/>
                                        </p:tgtEl>
                                        <p:attrNameLst>
                                          <p:attrName>style.visibility</p:attrName>
                                        </p:attrNameLst>
                                      </p:cBhvr>
                                      <p:to>
                                        <p:strVal val="hidden"/>
                                      </p:to>
                                    </p:set>
                                  </p:childTnLst>
                                </p:cTn>
                              </p:par>
                            </p:childTnLst>
                          </p:cTn>
                        </p:par>
                        <p:par>
                          <p:cTn id="73" fill="hold">
                            <p:stCondLst>
                              <p:cond delay="32000"/>
                            </p:stCondLst>
                            <p:childTnLst>
                              <p:par>
                                <p:cTn id="74" presetID="1" presetClass="exit" presetSubtype="0" fill="hold" grpId="0" nodeType="afterEffect">
                                  <p:stCondLst>
                                    <p:cond delay="1000"/>
                                  </p:stCondLst>
                                  <p:childTnLst>
                                    <p:set>
                                      <p:cBhvr>
                                        <p:cTn id="75" dur="1" fill="hold">
                                          <p:stCondLst>
                                            <p:cond delay="0"/>
                                          </p:stCondLst>
                                        </p:cTn>
                                        <p:tgtEl>
                                          <p:spTgt spid="80"/>
                                        </p:tgtEl>
                                        <p:attrNameLst>
                                          <p:attrName>style.visibility</p:attrName>
                                        </p:attrNameLst>
                                      </p:cBhvr>
                                      <p:to>
                                        <p:strVal val="hidden"/>
                                      </p:to>
                                    </p:set>
                                  </p:childTnLst>
                                </p:cTn>
                              </p:par>
                            </p:childTnLst>
                          </p:cTn>
                        </p:par>
                        <p:par>
                          <p:cTn id="76" fill="hold">
                            <p:stCondLst>
                              <p:cond delay="33000"/>
                            </p:stCondLst>
                            <p:childTnLst>
                              <p:par>
                                <p:cTn id="77" presetID="1" presetClass="exit" presetSubtype="0" fill="hold" grpId="0" nodeType="afterEffect">
                                  <p:stCondLst>
                                    <p:cond delay="1000"/>
                                  </p:stCondLst>
                                  <p:childTnLst>
                                    <p:set>
                                      <p:cBhvr>
                                        <p:cTn id="78" dur="1" fill="hold">
                                          <p:stCondLst>
                                            <p:cond delay="0"/>
                                          </p:stCondLst>
                                        </p:cTn>
                                        <p:tgtEl>
                                          <p:spTgt spid="83"/>
                                        </p:tgtEl>
                                        <p:attrNameLst>
                                          <p:attrName>style.visibility</p:attrName>
                                        </p:attrNameLst>
                                      </p:cBhvr>
                                      <p:to>
                                        <p:strVal val="hidden"/>
                                      </p:to>
                                    </p:set>
                                  </p:childTnLst>
                                </p:cTn>
                              </p:par>
                            </p:childTnLst>
                          </p:cTn>
                        </p:par>
                        <p:par>
                          <p:cTn id="79" fill="hold">
                            <p:stCondLst>
                              <p:cond delay="34000"/>
                            </p:stCondLst>
                            <p:childTnLst>
                              <p:par>
                                <p:cTn id="80" presetID="2" presetClass="exit" presetSubtype="4" fill="hold" grpId="0" nodeType="afterEffect">
                                  <p:stCondLst>
                                    <p:cond delay="2000"/>
                                  </p:stCondLst>
                                  <p:childTnLst>
                                    <p:anim calcmode="lin" valueType="num">
                                      <p:cBhvr additive="base">
                                        <p:cTn id="81" dur="2000"/>
                                        <p:tgtEl>
                                          <p:spTgt spid="109"/>
                                        </p:tgtEl>
                                        <p:attrNameLst>
                                          <p:attrName>ppt_x</p:attrName>
                                        </p:attrNameLst>
                                      </p:cBhvr>
                                      <p:tavLst>
                                        <p:tav tm="0">
                                          <p:val>
                                            <p:strVal val="ppt_x"/>
                                          </p:val>
                                        </p:tav>
                                        <p:tav tm="100000">
                                          <p:val>
                                            <p:strVal val="ppt_x"/>
                                          </p:val>
                                        </p:tav>
                                      </p:tavLst>
                                    </p:anim>
                                    <p:anim calcmode="lin" valueType="num">
                                      <p:cBhvr additive="base">
                                        <p:cTn id="82" dur="2000"/>
                                        <p:tgtEl>
                                          <p:spTgt spid="109"/>
                                        </p:tgtEl>
                                        <p:attrNameLst>
                                          <p:attrName>ppt_y</p:attrName>
                                        </p:attrNameLst>
                                      </p:cBhvr>
                                      <p:tavLst>
                                        <p:tav tm="0">
                                          <p:val>
                                            <p:strVal val="ppt_y"/>
                                          </p:val>
                                        </p:tav>
                                        <p:tav tm="100000">
                                          <p:val>
                                            <p:strVal val="1+ppt_h/2"/>
                                          </p:val>
                                        </p:tav>
                                      </p:tavLst>
                                    </p:anim>
                                    <p:set>
                                      <p:cBhvr>
                                        <p:cTn id="83" dur="1" fill="hold">
                                          <p:stCondLst>
                                            <p:cond delay="1999"/>
                                          </p:stCondLst>
                                        </p:cTn>
                                        <p:tgtEl>
                                          <p:spTgt spid="109"/>
                                        </p:tgtEl>
                                        <p:attrNameLst>
                                          <p:attrName>style.visibility</p:attrName>
                                        </p:attrNameLst>
                                      </p:cBhvr>
                                      <p:to>
                                        <p:strVal val="hidden"/>
                                      </p:to>
                                    </p:set>
                                  </p:childTnLst>
                                </p:cTn>
                              </p:par>
                            </p:childTnLst>
                          </p:cTn>
                        </p:par>
                        <p:par>
                          <p:cTn id="84" fill="hold">
                            <p:stCondLst>
                              <p:cond delay="38000"/>
                            </p:stCondLst>
                            <p:childTnLst>
                              <p:par>
                                <p:cTn id="85" presetID="2" presetClass="entr" presetSubtype="4" fill="hold" grpId="0" nodeType="afterEffect">
                                  <p:stCondLst>
                                    <p:cond delay="500"/>
                                  </p:stCondLst>
                                  <p:childTnLst>
                                    <p:set>
                                      <p:cBhvr>
                                        <p:cTn id="86" dur="1" fill="hold">
                                          <p:stCondLst>
                                            <p:cond delay="0"/>
                                          </p:stCondLst>
                                        </p:cTn>
                                        <p:tgtEl>
                                          <p:spTgt spid="111"/>
                                        </p:tgtEl>
                                        <p:attrNameLst>
                                          <p:attrName>style.visibility</p:attrName>
                                        </p:attrNameLst>
                                      </p:cBhvr>
                                      <p:to>
                                        <p:strVal val="visible"/>
                                      </p:to>
                                    </p:set>
                                    <p:anim calcmode="lin" valueType="num">
                                      <p:cBhvr additive="base">
                                        <p:cTn id="87" dur="2000" fill="hold"/>
                                        <p:tgtEl>
                                          <p:spTgt spid="111"/>
                                        </p:tgtEl>
                                        <p:attrNameLst>
                                          <p:attrName>ppt_x</p:attrName>
                                        </p:attrNameLst>
                                      </p:cBhvr>
                                      <p:tavLst>
                                        <p:tav tm="0">
                                          <p:val>
                                            <p:strVal val="#ppt_x"/>
                                          </p:val>
                                        </p:tav>
                                        <p:tav tm="100000">
                                          <p:val>
                                            <p:strVal val="#ppt_x"/>
                                          </p:val>
                                        </p:tav>
                                      </p:tavLst>
                                    </p:anim>
                                    <p:anim calcmode="lin" valueType="num">
                                      <p:cBhvr additive="base">
                                        <p:cTn id="88" dur="2000" fill="hold"/>
                                        <p:tgtEl>
                                          <p:spTgt spid="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P spid="83" grpId="0" animBg="1"/>
      <p:bldP spid="99" grpId="0" animBg="1"/>
      <p:bldP spid="110" grpId="0" animBg="1"/>
      <p:bldP spid="118" grpId="0" animBg="1"/>
      <p:bldP spid="125" grpId="0" animBg="1"/>
      <p:bldP spid="126" grpId="0" animBg="1"/>
      <p:bldP spid="127" grpId="0" animBg="1"/>
      <p:bldP spid="128" grpId="0" animBg="1"/>
      <p:bldP spid="134" grpId="0" animBg="1"/>
      <p:bldP spid="143" grpId="0" animBg="1"/>
      <p:bldP spid="143" grpId="1" animBg="1"/>
      <p:bldP spid="143" grpId="2" animBg="1"/>
      <p:bldP spid="157" grpId="0" animBg="1"/>
      <p:bldP spid="157" grpId="1" animBg="1"/>
      <p:bldP spid="158" grpId="0" animBg="1"/>
      <p:bldP spid="158" grpId="1" animBg="1"/>
      <p:bldP spid="159" grpId="0" animBg="1"/>
      <p:bldP spid="159" grpId="1" animBg="1"/>
      <p:bldP spid="160" grpId="0" animBg="1"/>
      <p:bldP spid="161" grpId="0" animBg="1"/>
      <p:bldP spid="163" grpId="0" animBg="1"/>
      <p:bldP spid="163" grpId="1" animBg="1"/>
      <p:bldP spid="164" grpId="0" animBg="1"/>
      <p:bldP spid="164" grpId="1" animBg="1"/>
      <p:bldP spid="169" grpId="0" animBg="1"/>
      <p:bldP spid="169" grpId="1" animBg="1"/>
      <p:bldP spid="170" grpId="0" animBg="1"/>
      <p:bldP spid="170" grpId="1" animBg="1"/>
      <p:bldP spid="109" grpId="0"/>
      <p:bldP spid="1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071546"/>
            <a:ext cx="8229600" cy="5054617"/>
          </a:xfrm>
        </p:spPr>
        <p:txBody>
          <a:bodyPr>
            <a:normAutofit fontScale="92500" lnSpcReduction="20000"/>
          </a:bodyPr>
          <a:lstStyle/>
          <a:p>
            <a:r>
              <a:rPr lang="sk-SK" dirty="0" smtClean="0"/>
              <a:t>Útočná skupina opäť zaistí obsadený priestor a preskupí sa na boj o poslednú budovu...</a:t>
            </a:r>
          </a:p>
          <a:p>
            <a:r>
              <a:rPr lang="sk-SK" dirty="0" smtClean="0"/>
              <a:t>Opäť sa k boji pripojí klamná skupina s cieľom priblížiť sa k budove a vniknúť do nej... </a:t>
            </a:r>
          </a:p>
          <a:p>
            <a:r>
              <a:rPr lang="sk-SK" dirty="0" smtClean="0"/>
              <a:t>Útok na poslednú budovu sa vedie zo všetkých možných smerov a je zaisťovaný z okien alebo z blízkych postavení umožňujúci kryt útočníkov.  </a:t>
            </a:r>
          </a:p>
          <a:p>
            <a:r>
              <a:rPr lang="sk-SK" dirty="0" smtClean="0"/>
              <a:t>Priblíženie k budove musí byť rýchle a agresívne za neustáleho krytia paľbou zaisťovacích dvojíc. Koordináciou zabezpečíme priblíženie k budove zo všetkých smerov v približne rovnakom čase... </a:t>
            </a:r>
          </a:p>
          <a:p>
            <a:r>
              <a:rPr lang="sk-SK" dirty="0" smtClean="0"/>
              <a:t>Následné čistenie budovy je už pomalšie...</a:t>
            </a:r>
            <a:endParaRPr lang="sk-SK" dirty="0"/>
          </a:p>
        </p:txBody>
      </p:sp>
      <p:sp>
        <p:nvSpPr>
          <p:cNvPr id="4" name="Nadpis 1"/>
          <p:cNvSpPr>
            <a:spLocks noGrp="1"/>
          </p:cNvSpPr>
          <p:nvPr>
            <p:ph type="title"/>
          </p:nvPr>
        </p:nvSpPr>
        <p:spPr>
          <a:xfrm>
            <a:off x="428596" y="71414"/>
            <a:ext cx="8229600" cy="1143000"/>
          </a:xfrm>
        </p:spPr>
        <p:txBody>
          <a:bodyPr/>
          <a:lstStyle/>
          <a:p>
            <a:r>
              <a:rPr lang="sk-SK" dirty="0" smtClean="0"/>
              <a:t>3. etapa</a:t>
            </a:r>
            <a:endParaRPr lang="sk-SK"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2514600" y="38862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 name="Obdĺžnik 11"/>
          <p:cNvSpPr/>
          <p:nvPr/>
        </p:nvSpPr>
        <p:spPr>
          <a:xfrm>
            <a:off x="4648200" y="28956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 name="Obdĺžnik 15"/>
          <p:cNvSpPr/>
          <p:nvPr/>
        </p:nvSpPr>
        <p:spPr>
          <a:xfrm>
            <a:off x="2514600" y="1828800"/>
            <a:ext cx="1066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6" name="plant"/>
          <p:cNvSpPr>
            <a:spLocks noEditPoints="1" noChangeArrowheads="1"/>
          </p:cNvSpPr>
          <p:nvPr/>
        </p:nvSpPr>
        <p:spPr bwMode="auto">
          <a:xfrm>
            <a:off x="4114800" y="5105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1027" name="Cloud"/>
          <p:cNvSpPr>
            <a:spLocks noChangeAspect="1" noEditPoints="1" noChangeArrowheads="1"/>
          </p:cNvSpPr>
          <p:nvPr/>
        </p:nvSpPr>
        <p:spPr bwMode="auto">
          <a:xfrm>
            <a:off x="4495800" y="-587243"/>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1" name="Cloud"/>
          <p:cNvSpPr>
            <a:spLocks noChangeAspect="1" noEditPoints="1" noChangeArrowheads="1"/>
          </p:cNvSpPr>
          <p:nvPr/>
        </p:nvSpPr>
        <p:spPr bwMode="auto">
          <a:xfrm>
            <a:off x="3200400" y="-6858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2" name="Cloud"/>
          <p:cNvSpPr>
            <a:spLocks noChangeAspect="1" noEditPoints="1" noChangeArrowheads="1"/>
          </p:cNvSpPr>
          <p:nvPr/>
        </p:nvSpPr>
        <p:spPr bwMode="auto">
          <a:xfrm>
            <a:off x="-457200" y="59436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4" name="Cloud"/>
          <p:cNvSpPr>
            <a:spLocks noChangeAspect="1" noEditPoints="1" noChangeArrowheads="1"/>
          </p:cNvSpPr>
          <p:nvPr/>
        </p:nvSpPr>
        <p:spPr bwMode="auto">
          <a:xfrm>
            <a:off x="1905000" y="-457200"/>
            <a:ext cx="1752600" cy="1174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5" name="Cloud"/>
          <p:cNvSpPr>
            <a:spLocks noChangeAspect="1" noEditPoints="1" noChangeArrowheads="1"/>
          </p:cNvSpPr>
          <p:nvPr/>
        </p:nvSpPr>
        <p:spPr bwMode="auto">
          <a:xfrm rot="2735142">
            <a:off x="7245137" y="-362603"/>
            <a:ext cx="2534194" cy="18462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6" name="Cloud"/>
          <p:cNvSpPr>
            <a:spLocks noChangeAspect="1" noEditPoints="1" noChangeArrowheads="1"/>
          </p:cNvSpPr>
          <p:nvPr/>
        </p:nvSpPr>
        <p:spPr bwMode="auto">
          <a:xfrm>
            <a:off x="-381000" y="56388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7" name="plant"/>
          <p:cNvSpPr>
            <a:spLocks noEditPoints="1" noChangeArrowheads="1"/>
          </p:cNvSpPr>
          <p:nvPr/>
        </p:nvSpPr>
        <p:spPr bwMode="auto">
          <a:xfrm>
            <a:off x="3657600" y="4648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8" name="plant"/>
          <p:cNvSpPr>
            <a:spLocks noEditPoints="1" noChangeArrowheads="1"/>
          </p:cNvSpPr>
          <p:nvPr/>
        </p:nvSpPr>
        <p:spPr bwMode="auto">
          <a:xfrm>
            <a:off x="990600" y="9144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9" name="plant"/>
          <p:cNvSpPr>
            <a:spLocks noEditPoints="1" noChangeArrowheads="1"/>
          </p:cNvSpPr>
          <p:nvPr/>
        </p:nvSpPr>
        <p:spPr bwMode="auto">
          <a:xfrm>
            <a:off x="3962400" y="2362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0" name="Cloud"/>
          <p:cNvSpPr>
            <a:spLocks noChangeAspect="1" noEditPoints="1" noChangeArrowheads="1"/>
          </p:cNvSpPr>
          <p:nvPr/>
        </p:nvSpPr>
        <p:spPr bwMode="auto">
          <a:xfrm>
            <a:off x="838200" y="6248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1" name="Cloud"/>
          <p:cNvSpPr>
            <a:spLocks noChangeAspect="1" noEditPoints="1" noChangeArrowheads="1"/>
          </p:cNvSpPr>
          <p:nvPr/>
        </p:nvSpPr>
        <p:spPr bwMode="auto">
          <a:xfrm rot="4205860">
            <a:off x="-402388" y="2876225"/>
            <a:ext cx="1451546" cy="9727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2" name="Cloud"/>
          <p:cNvSpPr>
            <a:spLocks noChangeAspect="1" noEditPoints="1" noChangeArrowheads="1"/>
          </p:cNvSpPr>
          <p:nvPr/>
        </p:nvSpPr>
        <p:spPr bwMode="auto">
          <a:xfrm>
            <a:off x="-381000" y="-152400"/>
            <a:ext cx="1184061" cy="7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3" name="Cloud"/>
          <p:cNvSpPr>
            <a:spLocks noChangeAspect="1" noEditPoints="1" noChangeArrowheads="1"/>
          </p:cNvSpPr>
          <p:nvPr/>
        </p:nvSpPr>
        <p:spPr bwMode="auto">
          <a:xfrm rot="7836363">
            <a:off x="6361877" y="4519547"/>
            <a:ext cx="4581528" cy="24059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dirty="0"/>
          </a:p>
        </p:txBody>
      </p:sp>
      <p:sp>
        <p:nvSpPr>
          <p:cNvPr id="23" name="Cloud"/>
          <p:cNvSpPr>
            <a:spLocks noChangeAspect="1" noEditPoints="1" noChangeArrowheads="1"/>
          </p:cNvSpPr>
          <p:nvPr/>
        </p:nvSpPr>
        <p:spPr bwMode="auto">
          <a:xfrm>
            <a:off x="5029200" y="6092032"/>
            <a:ext cx="1905000" cy="7659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4" name="plant"/>
          <p:cNvSpPr>
            <a:spLocks noEditPoints="1" noChangeArrowheads="1"/>
          </p:cNvSpPr>
          <p:nvPr/>
        </p:nvSpPr>
        <p:spPr bwMode="auto">
          <a:xfrm>
            <a:off x="6934200" y="23622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5" name="plant"/>
          <p:cNvSpPr>
            <a:spLocks noEditPoints="1" noChangeArrowheads="1"/>
          </p:cNvSpPr>
          <p:nvPr/>
        </p:nvSpPr>
        <p:spPr bwMode="auto">
          <a:xfrm>
            <a:off x="7391400" y="22098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6" name="plant"/>
          <p:cNvSpPr>
            <a:spLocks noEditPoints="1" noChangeArrowheads="1"/>
          </p:cNvSpPr>
          <p:nvPr/>
        </p:nvSpPr>
        <p:spPr bwMode="auto">
          <a:xfrm>
            <a:off x="7696200" y="251460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grpSp>
        <p:nvGrpSpPr>
          <p:cNvPr id="2" name="Skupina 46"/>
          <p:cNvGrpSpPr/>
          <p:nvPr/>
        </p:nvGrpSpPr>
        <p:grpSpPr>
          <a:xfrm>
            <a:off x="5638800" y="2209800"/>
            <a:ext cx="2514600" cy="2362200"/>
            <a:chOff x="5638800" y="2209800"/>
            <a:chExt cx="1524000" cy="2362200"/>
          </a:xfrm>
        </p:grpSpPr>
        <p:cxnSp>
          <p:nvCxnSpPr>
            <p:cNvPr id="39" name="Rovná spojnica 38"/>
            <p:cNvCxnSpPr>
              <a:endCxn id="44"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 name="Rovná spojnica 39"/>
            <p:cNvCxnSpPr>
              <a:endCxn id="44"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4" name="Oblúk 43"/>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3" name="Skupina 47"/>
          <p:cNvGrpSpPr/>
          <p:nvPr/>
        </p:nvGrpSpPr>
        <p:grpSpPr>
          <a:xfrm>
            <a:off x="3429000" y="1143000"/>
            <a:ext cx="2514600" cy="2362200"/>
            <a:chOff x="5638800" y="2209800"/>
            <a:chExt cx="1524000" cy="2362200"/>
          </a:xfrm>
        </p:grpSpPr>
        <p:cxnSp>
          <p:nvCxnSpPr>
            <p:cNvPr id="49" name="Rovná spojnica 48"/>
            <p:cNvCxnSpPr>
              <a:endCxn id="5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0" name="Rovná spojnica 49"/>
            <p:cNvCxnSpPr>
              <a:endCxn id="5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Oblúk 5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4" name="Skupina 51"/>
          <p:cNvGrpSpPr/>
          <p:nvPr/>
        </p:nvGrpSpPr>
        <p:grpSpPr>
          <a:xfrm>
            <a:off x="3505200" y="3200400"/>
            <a:ext cx="2514600" cy="2362200"/>
            <a:chOff x="5638800" y="2209800"/>
            <a:chExt cx="1524000" cy="2362200"/>
          </a:xfrm>
        </p:grpSpPr>
        <p:cxnSp>
          <p:nvCxnSpPr>
            <p:cNvPr id="53" name="Rovná spojnica 52"/>
            <p:cNvCxnSpPr>
              <a:endCxn id="5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4" name="Rovná spojnica 53"/>
            <p:cNvCxnSpPr>
              <a:endCxn id="5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5" name="Oblúk 5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5" name="Skupina 55"/>
          <p:cNvGrpSpPr/>
          <p:nvPr/>
        </p:nvGrpSpPr>
        <p:grpSpPr>
          <a:xfrm rot="16200000">
            <a:off x="1828800" y="-457200"/>
            <a:ext cx="2514600" cy="2362200"/>
            <a:chOff x="5638800" y="2209800"/>
            <a:chExt cx="1524000" cy="2362200"/>
          </a:xfrm>
        </p:grpSpPr>
        <p:cxnSp>
          <p:nvCxnSpPr>
            <p:cNvPr id="57" name="Rovná spojnica 56"/>
            <p:cNvCxnSpPr>
              <a:endCxn id="5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58" name="Rovná spojnica 57"/>
            <p:cNvCxnSpPr>
              <a:endCxn id="5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9" name="Oblúk 5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7" name="Skupina 59"/>
          <p:cNvGrpSpPr/>
          <p:nvPr/>
        </p:nvGrpSpPr>
        <p:grpSpPr>
          <a:xfrm rot="16200000">
            <a:off x="1828800" y="1524000"/>
            <a:ext cx="2514600" cy="2362200"/>
            <a:chOff x="5638800" y="2209800"/>
            <a:chExt cx="1524000" cy="2362200"/>
          </a:xfrm>
        </p:grpSpPr>
        <p:cxnSp>
          <p:nvCxnSpPr>
            <p:cNvPr id="61" name="Rovná spojnica 60"/>
            <p:cNvCxnSpPr>
              <a:endCxn id="63"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2" name="Rovná spojnica 61"/>
            <p:cNvCxnSpPr>
              <a:endCxn id="63"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3" name="Oblúk 62"/>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8" name="Skupina 63"/>
          <p:cNvGrpSpPr/>
          <p:nvPr/>
        </p:nvGrpSpPr>
        <p:grpSpPr>
          <a:xfrm rot="16200000">
            <a:off x="3962400" y="609600"/>
            <a:ext cx="2514600" cy="2362200"/>
            <a:chOff x="5638800" y="2209800"/>
            <a:chExt cx="1524000" cy="2362200"/>
          </a:xfrm>
        </p:grpSpPr>
        <p:cxnSp>
          <p:nvCxnSpPr>
            <p:cNvPr id="65" name="Rovná spojnica 64"/>
            <p:cNvCxnSpPr>
              <a:endCxn id="6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6" name="Rovná spojnica 65"/>
            <p:cNvCxnSpPr>
              <a:endCxn id="6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7" name="Oblúk 6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9" name="Skupina 67"/>
          <p:cNvGrpSpPr/>
          <p:nvPr/>
        </p:nvGrpSpPr>
        <p:grpSpPr>
          <a:xfrm rot="5400000">
            <a:off x="3886200" y="3733800"/>
            <a:ext cx="2514600" cy="2362200"/>
            <a:chOff x="5638800" y="2209800"/>
            <a:chExt cx="1524000" cy="2362200"/>
          </a:xfrm>
        </p:grpSpPr>
        <p:cxnSp>
          <p:nvCxnSpPr>
            <p:cNvPr id="69" name="Rovná spojnica 68"/>
            <p:cNvCxnSpPr>
              <a:endCxn id="7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0" name="Rovná spojnica 69"/>
            <p:cNvCxnSpPr>
              <a:endCxn id="7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1" name="Oblúk 7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0" name="Skupina 71"/>
          <p:cNvGrpSpPr/>
          <p:nvPr/>
        </p:nvGrpSpPr>
        <p:grpSpPr>
          <a:xfrm rot="5400000">
            <a:off x="1752600" y="4724400"/>
            <a:ext cx="2514600" cy="2362200"/>
            <a:chOff x="5638800" y="2209800"/>
            <a:chExt cx="1524000" cy="2362200"/>
          </a:xfrm>
        </p:grpSpPr>
        <p:cxnSp>
          <p:nvCxnSpPr>
            <p:cNvPr id="73" name="Rovná spojnica 72"/>
            <p:cNvCxnSpPr>
              <a:endCxn id="7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4" name="Rovná spojnica 73"/>
            <p:cNvCxnSpPr>
              <a:endCxn id="7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5" name="Oblúk 7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1" name="Skupina 75"/>
          <p:cNvGrpSpPr/>
          <p:nvPr/>
        </p:nvGrpSpPr>
        <p:grpSpPr>
          <a:xfrm rot="10800000">
            <a:off x="228600" y="3124200"/>
            <a:ext cx="2514600" cy="2362200"/>
            <a:chOff x="5638800" y="2209800"/>
            <a:chExt cx="1524000" cy="2362200"/>
          </a:xfrm>
        </p:grpSpPr>
        <p:cxnSp>
          <p:nvCxnSpPr>
            <p:cNvPr id="77" name="Rovná spojnica 76"/>
            <p:cNvCxnSpPr>
              <a:endCxn id="79"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8" name="Rovná spojnica 77"/>
            <p:cNvCxnSpPr>
              <a:endCxn id="79"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9" name="Oblúk 78"/>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3" name="Skupina 83"/>
          <p:cNvGrpSpPr/>
          <p:nvPr/>
        </p:nvGrpSpPr>
        <p:grpSpPr>
          <a:xfrm rot="10800000">
            <a:off x="152400" y="1066800"/>
            <a:ext cx="2514600" cy="2362200"/>
            <a:chOff x="5638800" y="2209800"/>
            <a:chExt cx="1524000" cy="2362200"/>
          </a:xfrm>
        </p:grpSpPr>
        <p:cxnSp>
          <p:nvCxnSpPr>
            <p:cNvPr id="85" name="Rovná spojnica 84"/>
            <p:cNvCxnSpPr>
              <a:endCxn id="87"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6" name="Rovná spojnica 85"/>
            <p:cNvCxnSpPr>
              <a:endCxn id="87"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87" name="Oblúk 86"/>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4" name="Skupina 87"/>
          <p:cNvGrpSpPr/>
          <p:nvPr/>
        </p:nvGrpSpPr>
        <p:grpSpPr>
          <a:xfrm rot="10800000">
            <a:off x="2362200" y="2133600"/>
            <a:ext cx="2514600" cy="2362200"/>
            <a:chOff x="5638800" y="2209800"/>
            <a:chExt cx="1524000" cy="2362200"/>
          </a:xfrm>
        </p:grpSpPr>
        <p:cxnSp>
          <p:nvCxnSpPr>
            <p:cNvPr id="89" name="Rovná spojnica 88"/>
            <p:cNvCxnSpPr>
              <a:endCxn id="91"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0" name="Rovná spojnica 89"/>
            <p:cNvCxnSpPr>
              <a:endCxn id="91"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1" name="Oblúk 90"/>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grpSp>
        <p:nvGrpSpPr>
          <p:cNvPr id="15" name="Skupina 91"/>
          <p:cNvGrpSpPr/>
          <p:nvPr/>
        </p:nvGrpSpPr>
        <p:grpSpPr>
          <a:xfrm rot="5400000">
            <a:off x="1752600" y="2743200"/>
            <a:ext cx="2514600" cy="2362200"/>
            <a:chOff x="5638800" y="2209800"/>
            <a:chExt cx="1524000" cy="2362200"/>
          </a:xfrm>
        </p:grpSpPr>
        <p:cxnSp>
          <p:nvCxnSpPr>
            <p:cNvPr id="93" name="Rovná spojnica 92"/>
            <p:cNvCxnSpPr>
              <a:endCxn id="95" idx="0"/>
            </p:cNvCxnSpPr>
            <p:nvPr/>
          </p:nvCxnSpPr>
          <p:spPr>
            <a:xfrm flipV="1">
              <a:off x="5715000" y="2211216"/>
              <a:ext cx="723105" cy="684384"/>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4" name="Rovná spojnica 93"/>
            <p:cNvCxnSpPr>
              <a:endCxn id="95" idx="2"/>
            </p:cNvCxnSpPr>
            <p:nvPr/>
          </p:nvCxnSpPr>
          <p:spPr>
            <a:xfrm rot="16200000" flipH="1">
              <a:off x="5676900" y="3848100"/>
              <a:ext cx="762000" cy="68580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95" name="Oblúk 94"/>
            <p:cNvSpPr/>
            <p:nvPr/>
          </p:nvSpPr>
          <p:spPr>
            <a:xfrm rot="5400000">
              <a:off x="5219700" y="2628900"/>
              <a:ext cx="2362200" cy="1524000"/>
            </a:xfrm>
            <a:prstGeom prst="arc">
              <a:avLst>
                <a:gd name="adj1" fmla="val 10908679"/>
                <a:gd name="adj2" fmla="val 0"/>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p>
          </p:txBody>
        </p:sp>
      </p:grpSp>
      <p:sp>
        <p:nvSpPr>
          <p:cNvPr id="96" name="Ovál 95"/>
          <p:cNvSpPr/>
          <p:nvPr/>
        </p:nvSpPr>
        <p:spPr>
          <a:xfrm>
            <a:off x="4953000" y="32004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3</a:t>
            </a:r>
            <a:endParaRPr lang="sk-SK" dirty="0">
              <a:solidFill>
                <a:schemeClr val="tx1"/>
              </a:solidFill>
            </a:endParaRPr>
          </a:p>
        </p:txBody>
      </p:sp>
      <p:sp>
        <p:nvSpPr>
          <p:cNvPr id="97" name="Ovál 96"/>
          <p:cNvSpPr/>
          <p:nvPr/>
        </p:nvSpPr>
        <p:spPr>
          <a:xfrm>
            <a:off x="2895600" y="41148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1</a:t>
            </a:r>
            <a:endParaRPr lang="sk-SK" dirty="0">
              <a:solidFill>
                <a:schemeClr val="tx1"/>
              </a:solidFill>
            </a:endParaRPr>
          </a:p>
        </p:txBody>
      </p:sp>
      <p:sp>
        <p:nvSpPr>
          <p:cNvPr id="98" name="Ovál 97"/>
          <p:cNvSpPr/>
          <p:nvPr/>
        </p:nvSpPr>
        <p:spPr>
          <a:xfrm>
            <a:off x="2819400" y="21336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solidFill>
                  <a:schemeClr val="tx1"/>
                </a:solidFill>
              </a:rPr>
              <a:t>2</a:t>
            </a:r>
            <a:endParaRPr lang="sk-SK" dirty="0">
              <a:solidFill>
                <a:schemeClr val="tx1"/>
              </a:solidFill>
            </a:endParaRPr>
          </a:p>
        </p:txBody>
      </p:sp>
      <p:sp>
        <p:nvSpPr>
          <p:cNvPr id="108" name="Ovál 107"/>
          <p:cNvSpPr/>
          <p:nvPr/>
        </p:nvSpPr>
        <p:spPr>
          <a:xfrm rot="18728104">
            <a:off x="3337093" y="941722"/>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7" name="Ovál 116"/>
          <p:cNvSpPr/>
          <p:nvPr/>
        </p:nvSpPr>
        <p:spPr>
          <a:xfrm rot="3189979">
            <a:off x="1355338" y="1048529"/>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2" name="Ovál 121"/>
          <p:cNvSpPr/>
          <p:nvPr/>
        </p:nvSpPr>
        <p:spPr>
          <a:xfrm>
            <a:off x="2571736" y="185736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3" name="Ovál 122"/>
          <p:cNvSpPr/>
          <p:nvPr/>
        </p:nvSpPr>
        <p:spPr>
          <a:xfrm>
            <a:off x="3286116" y="1857364"/>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4" name="Ovál 123"/>
          <p:cNvSpPr/>
          <p:nvPr/>
        </p:nvSpPr>
        <p:spPr>
          <a:xfrm>
            <a:off x="2571736" y="242886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3" name="Ovál 132"/>
          <p:cNvSpPr/>
          <p:nvPr/>
        </p:nvSpPr>
        <p:spPr>
          <a:xfrm>
            <a:off x="3286116" y="2428868"/>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8" name="Ovál 147"/>
          <p:cNvSpPr/>
          <p:nvPr/>
        </p:nvSpPr>
        <p:spPr>
          <a:xfrm>
            <a:off x="3428992" y="57148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9" name="Ovál 148"/>
          <p:cNvSpPr/>
          <p:nvPr/>
        </p:nvSpPr>
        <p:spPr>
          <a:xfrm>
            <a:off x="2643174" y="57148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6" name="BlokTextu 155"/>
          <p:cNvSpPr txBox="1"/>
          <p:nvPr/>
        </p:nvSpPr>
        <p:spPr>
          <a:xfrm>
            <a:off x="7286644" y="-45748"/>
            <a:ext cx="1864100" cy="369332"/>
          </a:xfrm>
          <a:prstGeom prst="rect">
            <a:avLst/>
          </a:prstGeom>
          <a:solidFill>
            <a:schemeClr val="bg1">
              <a:lumMod val="95000"/>
            </a:schemeClr>
          </a:solidFill>
        </p:spPr>
        <p:txBody>
          <a:bodyPr wrap="none" rtlCol="0">
            <a:spAutoFit/>
          </a:bodyPr>
          <a:lstStyle/>
          <a:p>
            <a:r>
              <a:rPr lang="sk-SK" dirty="0" smtClean="0"/>
              <a:t>     Dvojica hráčov </a:t>
            </a:r>
          </a:p>
        </p:txBody>
      </p:sp>
      <p:sp>
        <p:nvSpPr>
          <p:cNvPr id="137" name="Ovál 136"/>
          <p:cNvSpPr/>
          <p:nvPr/>
        </p:nvSpPr>
        <p:spPr>
          <a:xfrm>
            <a:off x="7358082" y="37546"/>
            <a:ext cx="214314" cy="21431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43" name="Ovál 142"/>
          <p:cNvSpPr/>
          <p:nvPr/>
        </p:nvSpPr>
        <p:spPr>
          <a:xfrm>
            <a:off x="5286380" y="378619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7" name="Ovál 156"/>
          <p:cNvSpPr/>
          <p:nvPr/>
        </p:nvSpPr>
        <p:spPr>
          <a:xfrm>
            <a:off x="5072066" y="378619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8" name="Ovál 157"/>
          <p:cNvSpPr/>
          <p:nvPr/>
        </p:nvSpPr>
        <p:spPr>
          <a:xfrm>
            <a:off x="4857752" y="378619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9" name="Ovál 158"/>
          <p:cNvSpPr/>
          <p:nvPr/>
        </p:nvSpPr>
        <p:spPr>
          <a:xfrm>
            <a:off x="4643438" y="3286124"/>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0" name="Ovál 159"/>
          <p:cNvSpPr/>
          <p:nvPr/>
        </p:nvSpPr>
        <p:spPr>
          <a:xfrm>
            <a:off x="2857488" y="592933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1" name="Ovál 160"/>
          <p:cNvSpPr/>
          <p:nvPr/>
        </p:nvSpPr>
        <p:spPr>
          <a:xfrm>
            <a:off x="1142976" y="428625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2" name="Ovál 161"/>
          <p:cNvSpPr/>
          <p:nvPr/>
        </p:nvSpPr>
        <p:spPr>
          <a:xfrm>
            <a:off x="2571736" y="392906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3" name="Ovál 162"/>
          <p:cNvSpPr/>
          <p:nvPr/>
        </p:nvSpPr>
        <p:spPr>
          <a:xfrm>
            <a:off x="5099118" y="2906264"/>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4" name="Ovál 163"/>
          <p:cNvSpPr/>
          <p:nvPr/>
        </p:nvSpPr>
        <p:spPr>
          <a:xfrm>
            <a:off x="4643438" y="378619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5" name="Ovál 164"/>
          <p:cNvSpPr/>
          <p:nvPr/>
        </p:nvSpPr>
        <p:spPr>
          <a:xfrm>
            <a:off x="3357554" y="392906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6" name="Ovál 165"/>
          <p:cNvSpPr/>
          <p:nvPr/>
        </p:nvSpPr>
        <p:spPr>
          <a:xfrm>
            <a:off x="3000364" y="3929066"/>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69" name="Ovál 168"/>
          <p:cNvSpPr/>
          <p:nvPr/>
        </p:nvSpPr>
        <p:spPr>
          <a:xfrm>
            <a:off x="5745488" y="2814824"/>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70" name="Ovál 169"/>
          <p:cNvSpPr/>
          <p:nvPr/>
        </p:nvSpPr>
        <p:spPr>
          <a:xfrm>
            <a:off x="5500694" y="3429000"/>
            <a:ext cx="214314" cy="214314"/>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71" name="Ovál 170"/>
          <p:cNvSpPr/>
          <p:nvPr/>
        </p:nvSpPr>
        <p:spPr>
          <a:xfrm rot="18323868">
            <a:off x="1279165" y="3092580"/>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72" name="Ovál 171"/>
          <p:cNvSpPr/>
          <p:nvPr/>
        </p:nvSpPr>
        <p:spPr>
          <a:xfrm rot="3189979">
            <a:off x="3291503" y="3157098"/>
            <a:ext cx="1483805" cy="398930"/>
          </a:xfrm>
          <a:prstGeom prst="ellipse">
            <a:avLst/>
          </a:prstGeom>
          <a:solidFill>
            <a:srgbClr val="FF000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9" name="BlokTextu 98"/>
          <p:cNvSpPr txBox="1"/>
          <p:nvPr/>
        </p:nvSpPr>
        <p:spPr>
          <a:xfrm>
            <a:off x="0" y="142852"/>
            <a:ext cx="2115387" cy="369332"/>
          </a:xfrm>
          <a:prstGeom prst="rect">
            <a:avLst/>
          </a:prstGeom>
          <a:noFill/>
        </p:spPr>
        <p:txBody>
          <a:bodyPr wrap="none" rtlCol="0">
            <a:spAutoFit/>
          </a:bodyPr>
          <a:lstStyle/>
          <a:p>
            <a:r>
              <a:rPr lang="sk-SK" dirty="0" smtClean="0">
                <a:solidFill>
                  <a:srgbClr val="FF0000"/>
                </a:solidFill>
              </a:rPr>
              <a:t>Kliknite pre začiatok.</a:t>
            </a:r>
            <a:endParaRPr lang="sk-SK" dirty="0">
              <a:solidFill>
                <a:srgbClr val="FF0000"/>
              </a:solidFill>
            </a:endParaRPr>
          </a:p>
        </p:txBody>
      </p:sp>
      <p:sp>
        <p:nvSpPr>
          <p:cNvPr id="100" name="BlokTextu 99"/>
          <p:cNvSpPr txBox="1"/>
          <p:nvPr/>
        </p:nvSpPr>
        <p:spPr>
          <a:xfrm>
            <a:off x="0" y="428604"/>
            <a:ext cx="2551724" cy="369332"/>
          </a:xfrm>
          <a:prstGeom prst="rect">
            <a:avLst/>
          </a:prstGeom>
          <a:noFill/>
        </p:spPr>
        <p:txBody>
          <a:bodyPr wrap="none" rtlCol="0">
            <a:spAutoFit/>
          </a:bodyPr>
          <a:lstStyle/>
          <a:p>
            <a:r>
              <a:rPr lang="sk-SK" dirty="0" smtClean="0">
                <a:solidFill>
                  <a:srgbClr val="FF0000"/>
                </a:solidFill>
              </a:rPr>
              <a:t>Kliknite pre pokračovanie</a:t>
            </a:r>
            <a:endParaRPr lang="sk-SK"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04 0.00023 C 0.03056 -0.00023 0.05573 -0.00139 0.08108 -0.00255 C 0.09653 -0.00857 0.1132 -0.01134 0.12917 -0.01134 " pathEditMode="relative" rAng="0" ptsTypes="ffA">
                                      <p:cBhvr>
                                        <p:cTn id="6" dur="5000" fill="hold"/>
                                        <p:tgtEl>
                                          <p:spTgt spid="170"/>
                                        </p:tgtEl>
                                        <p:attrNameLst>
                                          <p:attrName>ppt_x</p:attrName>
                                          <p:attrName>ppt_y</p:attrName>
                                        </p:attrNameLst>
                                      </p:cBhvr>
                                      <p:rCtr x="62" y="-6"/>
                                    </p:animMotion>
                                  </p:childTnLst>
                                </p:cTn>
                              </p:par>
                            </p:childTnLst>
                          </p:cTn>
                        </p:par>
                        <p:par>
                          <p:cTn id="7" fill="hold">
                            <p:stCondLst>
                              <p:cond delay="5000"/>
                            </p:stCondLst>
                            <p:childTnLst>
                              <p:par>
                                <p:cTn id="8" presetID="0" presetClass="path" presetSubtype="0" accel="50000" decel="50000" fill="hold" grpId="0" nodeType="afterEffect">
                                  <p:stCondLst>
                                    <p:cond delay="1000"/>
                                  </p:stCondLst>
                                  <p:childTnLst>
                                    <p:animMotion origin="layout" path="M 0.01753 0.00301 C 0.02482 0.00278 0.03229 0.00255 0.03958 0.00209 C 0.04288 0.00185 0.04896 -0.00139 0.04896 -0.00139 C 0.05468 -0.00694 0.05642 -0.01574 0.05764 -0.02453 C 0.05885 -0.04606 0.05868 -0.03842 0.05764 -0.07523 C 0.05746 -0.08356 0.0533 -0.0912 0.05295 -0.09907 C 0.05277 -0.10393 0.05295 -0.10856 0.05295 -0.11342 " pathEditMode="relative" ptsTypes="ffffffA">
                                      <p:cBhvr>
                                        <p:cTn id="9" dur="5000" fill="hold"/>
                                        <p:tgtEl>
                                          <p:spTgt spid="143"/>
                                        </p:tgtEl>
                                        <p:attrNameLst>
                                          <p:attrName>ppt_x</p:attrName>
                                          <p:attrName>ppt_y</p:attrName>
                                        </p:attrNameLst>
                                      </p:cBhvr>
                                    </p:animMotion>
                                  </p:childTnLst>
                                </p:cTn>
                              </p:par>
                            </p:childTnLst>
                          </p:cTn>
                        </p:par>
                        <p:par>
                          <p:cTn id="10" fill="hold">
                            <p:stCondLst>
                              <p:cond delay="11000"/>
                            </p:stCondLst>
                            <p:childTnLst>
                              <p:par>
                                <p:cTn id="11" presetID="0" presetClass="path" presetSubtype="0" accel="50000" decel="50000" fill="hold" grpId="0" nodeType="afterEffect">
                                  <p:stCondLst>
                                    <p:cond delay="1000"/>
                                  </p:stCondLst>
                                  <p:childTnLst>
                                    <p:animMotion origin="layout" path="M 0.00243 -0.02315 C 0.00191 -0.05255 0.00209 -0.05787 -0.00416 -0.08079 C -0.00382 -0.09167 -0.00347 -0.10139 -0.00225 -0.11204 C -0.00208 -0.11899 -0.00156 -0.13959 -0.00087 -0.14838 C -0.00017 -0.15672 0.00313 -0.16366 0.00313 -0.17246 " pathEditMode="relative" ptsTypes="ffffA">
                                      <p:cBhvr>
                                        <p:cTn id="12" dur="5000" fill="hold"/>
                                        <p:tgtEl>
                                          <p:spTgt spid="162"/>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0521 -0.01598 C 0.0059 -0.01922 0.00712 -0.02153 0.00781 -0.02477 C 0.00885 -0.02987 0.00903 -0.03496 0.0099 -0.04005 C 0.01076 -0.05371 0.01128 -0.0551 0.0099 -0.07199 C 0.00851 -0.09028 0.0026 -0.10764 0.00121 -0.12616 C 0.00104 -0.13218 0.00104 -0.13797 0.00052 -0.14399 C 0.00035 -0.14676 -0.00156 -0.15209 -0.00156 -0.15209 C -0.00243 -0.15903 -0.00556 -0.16644 -0.00556 -0.17338 " pathEditMode="relative" ptsTypes="fffffffA">
                                      <p:cBhvr>
                                        <p:cTn id="14" dur="5000" fill="hold"/>
                                        <p:tgtEl>
                                          <p:spTgt spid="165"/>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5E-6 7.40741E-7 C -0.00069 -0.00278 -0.00347 -0.00787 -0.00347 -0.00787 C -0.00417 -0.0118 -0.00504 -0.01528 -0.00677 -0.01852 C -0.00764 -0.02199 -0.00781 -0.02454 -0.00938 -0.02754 C -0.01007 -0.03102 -0.01059 -0.03333 -0.01215 -0.03634 C -0.01267 -0.03958 -0.01337 -0.04166 -0.01476 -0.04444 C -0.01563 -0.04907 -0.01615 -0.05416 -0.01736 -0.05856 C -0.01927 -0.07639 -0.0224 -0.10069 -0.03403 -0.11204 C -0.03559 -0.11805 -0.04271 -0.12477 -0.0467 -0.12801 C -0.04861 -0.1294 -0.05278 -0.13148 -0.05278 -0.13148 C -0.05556 -0.13541 -0.05903 -0.13727 -0.06267 -0.13958 C -0.06563 -0.14143 -0.06754 -0.14444 -0.07066 -0.1456 C -0.07205 -0.14676 -0.07309 -0.14861 -0.07465 -0.1493 C -0.07604 -0.15 -0.07882 -0.15116 -0.07882 -0.15116 C -0.08038 -0.1544 -0.08333 -0.15625 -0.08611 -0.15717 C -0.08889 -0.15972 -0.09115 -0.1618 -0.0941 -0.16342 C -0.09531 -0.16412 -0.09809 -0.16528 -0.09809 -0.16528 C -0.10104 -0.16805 -0.09879 -0.16643 -0.10208 -0.16782 C -0.10278 -0.16805 -0.10399 -0.16875 -0.10399 -0.16875 " pathEditMode="relative" ptsTypes="ffffffffffffffffffA">
                                      <p:cBhvr>
                                        <p:cTn id="16" dur="5000" fill="hold"/>
                                        <p:tgtEl>
                                          <p:spTgt spid="164"/>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01684 0.01204 C -0.02083 0.01065 -0.02587 0.00972 -0.02951 0.00741 C -0.03246 0.00556 -0.03437 0.00255 -0.0375 0.00139 C -0.04392 -0.0044 -0.03559 0.00371 -0.0408 -0.00324 C -0.04566 -0.00972 -0.03993 0.00116 -0.04496 -0.00764 C -0.04913 -0.01481 -0.05173 -0.02268 -0.05347 -0.03148 C -0.05469 -0.05185 -0.05035 -0.07407 -0.05625 -0.09282 C -0.05816 -0.10578 -0.06007 -0.12014 -0.06562 -0.13125 C -0.06666 -0.13657 -0.0691 -0.14004 -0.07153 -0.14444 C -0.07274 -0.14884 -0.07344 -0.15139 -0.07552 -0.15509 C -0.07621 -0.15926 -0.0783 -0.16365 -0.0809 -0.16574 C -0.0842 -0.17222 -0.09566 -0.18518 -0.10156 -0.18703 C -0.10399 -0.18935 -0.10677 -0.19051 -0.10955 -0.19166 C -0.1118 -0.19259 -0.11337 -0.19583 -0.11562 -0.19699 C -0.11771 -0.19815 -0.12222 -0.19953 -0.12222 -0.19953 C -0.12743 -0.20463 -0.13385 -0.20486 -0.13958 -0.20856 " pathEditMode="relative" ptsTypes="fffffffffffffffA">
                                      <p:cBhvr>
                                        <p:cTn id="18" dur="5000" fill="hold"/>
                                        <p:tgtEl>
                                          <p:spTgt spid="158"/>
                                        </p:tgtEl>
                                        <p:attrNameLst>
                                          <p:attrName>ppt_x</p:attrName>
                                          <p:attrName>ppt_y</p:attrName>
                                        </p:attrNameLst>
                                      </p:cBhvr>
                                    </p:animMotion>
                                  </p:childTnLst>
                                </p:cTn>
                              </p:par>
                              <p:par>
                                <p:cTn id="19" presetID="0" presetClass="path" presetSubtype="0" accel="50000" decel="50000" fill="hold" grpId="1" nodeType="withEffect">
                                  <p:stCondLst>
                                    <p:cond delay="0"/>
                                  </p:stCondLst>
                                  <p:childTnLst>
                                    <p:animMotion origin="layout" path="M 0.05295 -0.11898 C 0.05208 -0.12407 0.05191 -0.12893 0.04965 -0.1331 C 0.04791 -0.13981 0.04635 -0.14653 0.04566 -0.1537 C 0.04496 -0.16041 0.04462 -0.16759 0.04166 -0.17315 C 0.04097 -0.17569 0.0401 -0.17893 0.03906 -0.18125 C 0.03837 -0.1831 0.03715 -0.18472 0.03628 -0.18657 C 0.03593 -0.1875 0.03507 -0.18912 0.03507 -0.18889 C 0.0342 -0.19352 0.03194 -0.19745 0.02899 -0.19977 C 0.0276 -0.20231 0.02361 -0.20602 0.02361 -0.20578 C 0.02152 -0.21065 0.01024 -0.21967 0.00625 -0.22106 C 0.00486 -0.22222 0.00364 -0.22361 0.00225 -0.22477 C 0.00156 -0.22523 0.00034 -0.22639 0.00034 -0.22615 C -0.00261 -0.2324 -0.02205 -0.24051 -0.02761 -0.24074 C -0.03768 -0.2412 -0.04757 -0.24143 -0.05764 -0.24166 C -0.10035 -0.24051 -0.14288 -0.23912 -0.18559 -0.23796 C -0.18629 -0.23819 -0.18768 -0.23889 -0.18768 -0.23865 " pathEditMode="relative" rAng="0" ptsTypes="fffffffffffffffA">
                                      <p:cBhvr>
                                        <p:cTn id="20" dur="5000" fill="hold"/>
                                        <p:tgtEl>
                                          <p:spTgt spid="143"/>
                                        </p:tgtEl>
                                        <p:attrNameLst>
                                          <p:attrName>ppt_x</p:attrName>
                                          <p:attrName>ppt_y</p:attrName>
                                        </p:attrNameLst>
                                      </p:cBhvr>
                                      <p:rCtr x="-120" y="-61"/>
                                    </p:animMotion>
                                  </p:childTnLst>
                                </p:cTn>
                              </p:par>
                              <p:par>
                                <p:cTn id="21" presetID="0" presetClass="path" presetSubtype="0" accel="50000" decel="50000" fill="hold" grpId="0" nodeType="withEffect">
                                  <p:stCondLst>
                                    <p:cond delay="0"/>
                                  </p:stCondLst>
                                  <p:childTnLst>
                                    <p:animMotion origin="layout" path="M -0.00069 -0.01667 C 0.0033 -0.03218 -0.00174 -0.04815 -0.00764 -0.05996 C -0.0092 -0.06644 -0.01406 -0.07732 -0.01788 -0.08195 C -0.01927 -0.08357 -0.02049 -0.08542 -0.02187 -0.08681 C -0.02326 -0.08774 -0.02639 -0.08843 -0.02639 -0.0882 C -0.0316 -0.09352 -0.03767 -0.09537 -0.04375 -0.09769 C -0.05208 -0.10116 -0.06042 -0.10417 -0.06892 -0.10672 C -0.07205 -0.11019 -0.07535 -0.10973 -0.07917 -0.11042 C -0.09045 -0.11274 -0.10156 -0.11436 -0.11267 -0.11528 C -0.13871 -0.12061 -0.17969 -0.1176 -0.19913 -0.11783 C -0.21007 -0.11922 -0.22083 -0.12061 -0.23177 -0.12061 " pathEditMode="relative" rAng="0" ptsTypes="ffffffffffA">
                                      <p:cBhvr>
                                        <p:cTn id="22" dur="5000" fill="hold"/>
                                        <p:tgtEl>
                                          <p:spTgt spid="169"/>
                                        </p:tgtEl>
                                        <p:attrNameLst>
                                          <p:attrName>ppt_x</p:attrName>
                                          <p:attrName>ppt_y</p:attrName>
                                        </p:attrNameLst>
                                      </p:cBhvr>
                                      <p:rCtr x="-114" y="-52"/>
                                    </p:animMotion>
                                  </p:childTnLst>
                                </p:cTn>
                              </p:par>
                              <p:par>
                                <p:cTn id="23" presetID="0" presetClass="path" presetSubtype="0" accel="50000" decel="50000" fill="hold" grpId="0" nodeType="withEffect">
                                  <p:stCondLst>
                                    <p:cond delay="0"/>
                                  </p:stCondLst>
                                  <p:childTnLst>
                                    <p:animMotion origin="layout" path="M -0.00521 -0.01991 C -0.00434 -0.02662 -0.0033 -0.03449 -0.00052 -0.04028 C 0.00174 -0.05092 0.00417 -0.06111 0.00538 -0.07222 C 0.00521 -0.07639 0.00729 -0.11342 0.0007 -0.12546 C -8.33333E-7 -0.12801 -0.00017 -0.13125 -0.00121 -0.13356 C -0.00208 -0.13541 -0.00399 -0.13889 -0.00399 -0.13889 C -0.00521 -0.14352 -0.00625 -0.14861 -0.0092 -0.15139 C -0.01059 -0.15671 -0.01614 -0.15949 -0.01996 -0.16111 C -0.02187 -0.16296 -0.02361 -0.16342 -0.02535 -0.16551 " pathEditMode="relative" ptsTypes="ffffffffA">
                                      <p:cBhvr>
                                        <p:cTn id="24" dur="5000" fill="hold"/>
                                        <p:tgtEl>
                                          <p:spTgt spid="163"/>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00121 0.02199 C 0.00174 0.02338 0.00209 0.02801 0.0033 0.03172 C 0.00313 0.03889 0.00521 0.05857 -0.00069 0.06389 C -0.00139 0.06621 -0.00173 0.06875 -0.0026 0.07084 C -0.00347 0.07315 -0.00538 0.07801 -0.00538 0.07801 C -0.00642 0.08542 -0.01198 0.09861 -0.01597 0.10394 C -0.01857 0.11227 -0.02066 0.12014 -0.02257 0.12871 C -0.02361 0.1331 -0.02465 0.14213 -0.02465 0.14213 C -0.02396 0.15394 -0.02396 0.14977 -0.02396 0.1544 " pathEditMode="relative" ptsTypes="ffffffffA">
                                      <p:cBhvr>
                                        <p:cTn id="26" dur="5000" fill="hold"/>
                                        <p:tgtEl>
                                          <p:spTgt spid="148"/>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0.00329 0.02292 C -0.00746 0.03148 -0.00937 0.04097 -0.01406 0.04954 C -0.01527 0.05602 -0.01423 0.05139 -0.01666 0.06019 C -0.01718 0.06204 -0.01805 0.06551 -0.01805 0.06551 C -0.01979 0.08889 -0.01597 0.09699 -0.00729 0.11459 C -0.00659 0.11875 -0.00503 0.12084 -0.00329 0.12431 C -0.00243 0.12986 -0.00312 0.12639 -0.00138 0.1331 C -0.00121 0.13403 -0.00069 0.13588 -0.00069 0.13588 C -0.00138 0.1507 -0.00138 0.14537 -0.00138 0.15185 " pathEditMode="relative" ptsTypes="ffffffffA">
                                      <p:cBhvr>
                                        <p:cTn id="28" dur="5000" fill="hold"/>
                                        <p:tgtEl>
                                          <p:spTgt spid="149"/>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00295 0.02431 C -0.00035 0.04769 -0.00608 0.09074 -0.01701 0.1125 C -0.01806 0.1176 -0.0191 0.12222 -0.01962 0.12755 C -0.01892 0.14283 -0.01892 0.1375 -0.01892 0.14352 " pathEditMode="relative" ptsTypes="fffA">
                                      <p:cBhvr>
                                        <p:cTn id="30" dur="5000" fill="hold"/>
                                        <p:tgtEl>
                                          <p:spTgt spid="157"/>
                                        </p:tgtEl>
                                        <p:attrNameLst>
                                          <p:attrName>ppt_x</p:attrName>
                                          <p:attrName>ppt_y</p:attrName>
                                        </p:attrNameLst>
                                      </p:cBhvr>
                                    </p:animMotion>
                                  </p:childTnLst>
                                </p:cTn>
                              </p:par>
                            </p:childTnLst>
                          </p:cTn>
                        </p:par>
                        <p:par>
                          <p:cTn id="31" fill="hold">
                            <p:stCondLst>
                              <p:cond delay="17000"/>
                            </p:stCondLst>
                            <p:childTnLst>
                              <p:par>
                                <p:cTn id="32" presetID="0" presetClass="path" presetSubtype="0" accel="50000" decel="50000" fill="hold" grpId="1" nodeType="afterEffect">
                                  <p:stCondLst>
                                    <p:cond delay="1000"/>
                                  </p:stCondLst>
                                  <p:childTnLst>
                                    <p:animMotion origin="layout" path="M -0.10607 -0.17384 C -0.10711 -0.17592 -0.10763 -0.17801 -0.10868 -0.18009 C -0.10989 -0.18541 -0.11111 -0.18889 -0.11527 -0.19051 C -0.11857 -0.19352 -0.1243 -0.19282 -0.12777 -0.19282 " pathEditMode="relative" rAng="0" ptsTypes="fffA">
                                      <p:cBhvr>
                                        <p:cTn id="33" dur="5000" fill="hold"/>
                                        <p:tgtEl>
                                          <p:spTgt spid="164"/>
                                        </p:tgtEl>
                                        <p:attrNameLst>
                                          <p:attrName>ppt_x</p:attrName>
                                          <p:attrName>ppt_y</p:attrName>
                                        </p:attrNameLst>
                                      </p:cBhvr>
                                      <p:rCtr x="-11" y="-10"/>
                                    </p:animMotion>
                                  </p:childTnLst>
                                </p:cTn>
                              </p:par>
                              <p:par>
                                <p:cTn id="34" presetID="0" presetClass="path" presetSubtype="0" accel="50000" decel="50000" fill="hold" grpId="1" nodeType="withEffect">
                                  <p:stCondLst>
                                    <p:cond delay="0"/>
                                  </p:stCondLst>
                                  <p:childTnLst>
                                    <p:animMotion origin="layout" path="M -0.14201 -0.21111 C -0.15382 -0.21018 -0.14896 -0.2118 -0.15451 -0.20648 C -0.15538 -0.20278 -0.15712 -0.19861 -0.15833 -0.1949 C -0.16111 -0.17685 -0.1743 -0.17546 -0.18576 -0.1743 C -0.18698 -0.17453 -0.18837 -0.17477 -0.18958 -0.175 C -0.18993 -0.175 -0.1908 -0.17546 -0.1908 -0.17523 " pathEditMode="relative" rAng="0" ptsTypes="fffffA">
                                      <p:cBhvr>
                                        <p:cTn id="35" dur="5000" fill="hold"/>
                                        <p:tgtEl>
                                          <p:spTgt spid="158"/>
                                        </p:tgtEl>
                                        <p:attrNameLst>
                                          <p:attrName>ppt_x</p:attrName>
                                          <p:attrName>ppt_y</p:attrName>
                                        </p:attrNameLst>
                                      </p:cBhvr>
                                      <p:rCtr x="-24" y="18"/>
                                    </p:animMotion>
                                  </p:childTnLst>
                                </p:cTn>
                              </p:par>
                              <p:par>
                                <p:cTn id="36" presetID="0" presetClass="path" presetSubtype="0" accel="50000" decel="50000" fill="hold" grpId="1" nodeType="withEffect">
                                  <p:stCondLst>
                                    <p:cond delay="0"/>
                                  </p:stCondLst>
                                  <p:childTnLst>
                                    <p:animMotion origin="layout" path="M -0.00625 -0.1757 C -0.00538 -0.18172 -0.00434 -0.19329 -0.00781 -0.19838 C -0.00833 -0.20162 -0.0092 -0.20139 -0.01076 -0.20255 C -0.01233 -0.2044 -0.01424 -0.20533 -0.01597 -0.20672 C -0.02483 -0.20973 -0.03385 -0.21181 -0.04271 -0.21436 C -0.04479 -0.21436 -0.04688 -0.21482 -0.04896 -0.21528 C -0.05104 -0.21505 -0.0526 -0.21505 -0.05451 -0.21574 " pathEditMode="relative" rAng="1051643" ptsTypes="ffffffA">
                                      <p:cBhvr>
                                        <p:cTn id="37" dur="5000" fill="hold"/>
                                        <p:tgtEl>
                                          <p:spTgt spid="165"/>
                                        </p:tgtEl>
                                        <p:attrNameLst>
                                          <p:attrName>ppt_x</p:attrName>
                                          <p:attrName>ppt_y</p:attrName>
                                        </p:attrNameLst>
                                      </p:cBhvr>
                                      <p:rCtr x="-23" y="-23"/>
                                    </p:animMotion>
                                  </p:childTnLst>
                                </p:cTn>
                              </p:par>
                              <p:par>
                                <p:cTn id="38" presetID="0" presetClass="path" presetSubtype="0" accel="50000" decel="50000" fill="hold" grpId="2" nodeType="withEffect">
                                  <p:stCondLst>
                                    <p:cond delay="0"/>
                                  </p:stCondLst>
                                  <p:childTnLst>
                                    <p:animMotion origin="layout" path="M -0.19219 -0.23889 C -0.19688 -0.23958 -0.2 -0.24166 -0.20261 -0.24722 C -0.2033 -0.25023 -0.20278 -0.24838 -0.20469 -0.25208 C -0.20504 -0.25254 -0.20556 -0.2537 -0.20556 -0.25347 C -0.20591 -0.25555 -0.20764 -0.25879 -0.20764 -0.25856 C -0.20834 -0.26227 -0.20938 -0.26504 -0.21129 -0.26759 " pathEditMode="relative" rAng="0" ptsTypes="fffffA">
                                      <p:cBhvr>
                                        <p:cTn id="39" dur="5000" fill="hold"/>
                                        <p:tgtEl>
                                          <p:spTgt spid="143"/>
                                        </p:tgtEl>
                                        <p:attrNameLst>
                                          <p:attrName>ppt_x</p:attrName>
                                          <p:attrName>ppt_y</p:attrName>
                                        </p:attrNameLst>
                                      </p:cBhvr>
                                      <p:rCtr x="-10" y="-14"/>
                                    </p:animMotion>
                                  </p:childTnLst>
                                </p:cTn>
                              </p:par>
                              <p:par>
                                <p:cTn id="40" presetID="0" presetClass="path" presetSubtype="0" accel="50000" decel="50000" fill="hold" grpId="1" nodeType="withEffect">
                                  <p:stCondLst>
                                    <p:cond delay="0"/>
                                  </p:stCondLst>
                                  <p:childTnLst>
                                    <p:animMotion origin="layout" path="M -0.2342 -0.12107 C -0.23993 -0.12338 -0.24826 -0.12246 -0.25347 -0.12269 C -0.25503 -0.12593 -0.2559 -0.13079 -0.25677 -0.13449 C -0.25712 -0.13912 -0.25816 -0.14352 -0.2618 -0.14491 C -0.26632 -0.14931 -0.27066 -0.14954 -0.27639 -0.14954 " pathEditMode="relative" rAng="0" ptsTypes="ffffA">
                                      <p:cBhvr>
                                        <p:cTn id="41" dur="5000" fill="hold"/>
                                        <p:tgtEl>
                                          <p:spTgt spid="169"/>
                                        </p:tgtEl>
                                        <p:attrNameLst>
                                          <p:attrName>ppt_x</p:attrName>
                                          <p:attrName>ppt_y</p:attrName>
                                        </p:attrNameLst>
                                      </p:cBhvr>
                                      <p:rCtr x="-21" y="-14"/>
                                    </p:animMotion>
                                  </p:childTnLst>
                                </p:cTn>
                              </p:par>
                              <p:par>
                                <p:cTn id="42" presetID="0" presetClass="path" presetSubtype="0" accel="50000" decel="50000" fill="hold" grpId="1" nodeType="withEffect">
                                  <p:stCondLst>
                                    <p:cond delay="0"/>
                                  </p:stCondLst>
                                  <p:childTnLst>
                                    <p:animMotion origin="layout" path="M -0.02517 0.15857 C -0.02708 0.15996 -0.02725 0.16273 -0.02934 0.16343 C -0.03212 0.17199 -0.0335 0.17222 -0.0335 0.18287 " pathEditMode="relative" rAng="0" ptsTypes="ffA">
                                      <p:cBhvr>
                                        <p:cTn id="43" dur="5000" fill="hold"/>
                                        <p:tgtEl>
                                          <p:spTgt spid="148"/>
                                        </p:tgtEl>
                                        <p:attrNameLst>
                                          <p:attrName>ppt_x</p:attrName>
                                          <p:attrName>ppt_y</p:attrName>
                                        </p:attrNameLst>
                                      </p:cBhvr>
                                      <p:rCtr x="-4" y="12"/>
                                    </p:animMotion>
                                  </p:childTnLst>
                                </p:cTn>
                              </p:par>
                              <p:par>
                                <p:cTn id="44" presetID="0" presetClass="path" presetSubtype="0" accel="50000" decel="50000" fill="hold" grpId="1" nodeType="withEffect">
                                  <p:stCondLst>
                                    <p:cond delay="0"/>
                                  </p:stCondLst>
                                  <p:childTnLst>
                                    <p:animMotion origin="layout" path="M -0.00138 0.15324 C -0.00833 0.15672 -0.00451 0.15556 -0.01736 0.15556 " pathEditMode="relative" rAng="0" ptsTypes="fA">
                                      <p:cBhvr>
                                        <p:cTn id="45" dur="5000" fill="hold"/>
                                        <p:tgtEl>
                                          <p:spTgt spid="149"/>
                                        </p:tgtEl>
                                        <p:attrNameLst>
                                          <p:attrName>ppt_x</p:attrName>
                                          <p:attrName>ppt_y</p:attrName>
                                        </p:attrNameLst>
                                      </p:cBhvr>
                                      <p:rCtr x="-8" y="2"/>
                                    </p:animMotion>
                                  </p:childTnLst>
                                </p:cTn>
                              </p:par>
                              <p:par>
                                <p:cTn id="46" presetID="0" presetClass="path" presetSubtype="0" accel="50000" decel="50000" fill="hold" grpId="1" nodeType="withEffect">
                                  <p:stCondLst>
                                    <p:cond delay="0"/>
                                  </p:stCondLst>
                                  <p:childTnLst>
                                    <p:animMotion origin="layout" path="M 0.00278 -0.17362 C 0.00018 -0.17338 -0.00173 -0.17292 -0.00416 -0.17199 C -0.01128 -0.17269 -0.0118 -0.17686 -0.01875 -0.17686 " pathEditMode="relative" rAng="0" ptsTypes="ffA">
                                      <p:cBhvr>
                                        <p:cTn id="47" dur="5000" fill="hold"/>
                                        <p:tgtEl>
                                          <p:spTgt spid="162"/>
                                        </p:tgtEl>
                                        <p:attrNameLst>
                                          <p:attrName>ppt_x</p:attrName>
                                          <p:attrName>ppt_y</p:attrName>
                                        </p:attrNameLst>
                                      </p:cBhvr>
                                      <p:rCtr x="-11" y="-1"/>
                                    </p:animMotion>
                                  </p:childTnLst>
                                </p:cTn>
                              </p:par>
                            </p:childTnLst>
                          </p:cTn>
                        </p:par>
                        <p:par>
                          <p:cTn id="48" fill="hold">
                            <p:stCondLst>
                              <p:cond delay="23000"/>
                            </p:stCondLst>
                            <p:childTnLst>
                              <p:par>
                                <p:cTn id="49" presetID="1" presetClass="exit" presetSubtype="0" fill="hold" grpId="0" nodeType="afterEffect">
                                  <p:stCondLst>
                                    <p:cond delay="1000"/>
                                  </p:stCondLst>
                                  <p:childTnLst>
                                    <p:set>
                                      <p:cBhvr>
                                        <p:cTn id="50" dur="1" fill="hold">
                                          <p:stCondLst>
                                            <p:cond delay="0"/>
                                          </p:stCondLst>
                                        </p:cTn>
                                        <p:tgtEl>
                                          <p:spTgt spid="133"/>
                                        </p:tgtEl>
                                        <p:attrNameLst>
                                          <p:attrName>style.visibility</p:attrName>
                                        </p:attrNameLst>
                                      </p:cBhvr>
                                      <p:to>
                                        <p:strVal val="hidden"/>
                                      </p:to>
                                    </p:set>
                                  </p:childTnLst>
                                </p:cTn>
                              </p:par>
                            </p:childTnLst>
                          </p:cTn>
                        </p:par>
                        <p:par>
                          <p:cTn id="51" fill="hold">
                            <p:stCondLst>
                              <p:cond delay="24000"/>
                            </p:stCondLst>
                            <p:childTnLst>
                              <p:par>
                                <p:cTn id="52" presetID="1" presetClass="exit" presetSubtype="0" fill="hold" grpId="0" nodeType="afterEffect">
                                  <p:stCondLst>
                                    <p:cond delay="1000"/>
                                  </p:stCondLst>
                                  <p:childTnLst>
                                    <p:set>
                                      <p:cBhvr>
                                        <p:cTn id="53" dur="1" fill="hold">
                                          <p:stCondLst>
                                            <p:cond delay="0"/>
                                          </p:stCondLst>
                                        </p:cTn>
                                        <p:tgtEl>
                                          <p:spTgt spid="123"/>
                                        </p:tgtEl>
                                        <p:attrNameLst>
                                          <p:attrName>style.visibility</p:attrName>
                                        </p:attrNameLst>
                                      </p:cBhvr>
                                      <p:to>
                                        <p:strVal val="hidden"/>
                                      </p:to>
                                    </p:set>
                                  </p:childTnLst>
                                </p:cTn>
                              </p:par>
                            </p:childTnLst>
                          </p:cTn>
                        </p:par>
                        <p:par>
                          <p:cTn id="54" fill="hold">
                            <p:stCondLst>
                              <p:cond delay="25000"/>
                            </p:stCondLst>
                            <p:childTnLst>
                              <p:par>
                                <p:cTn id="55" presetID="1" presetClass="exit" presetSubtype="0" fill="hold" grpId="0" nodeType="afterEffect">
                                  <p:stCondLst>
                                    <p:cond delay="1000"/>
                                  </p:stCondLst>
                                  <p:childTnLst>
                                    <p:set>
                                      <p:cBhvr>
                                        <p:cTn id="56" dur="1" fill="hold">
                                          <p:stCondLst>
                                            <p:cond delay="0"/>
                                          </p:stCondLst>
                                        </p:cTn>
                                        <p:tgtEl>
                                          <p:spTgt spid="122"/>
                                        </p:tgtEl>
                                        <p:attrNameLst>
                                          <p:attrName>style.visibility</p:attrName>
                                        </p:attrNameLst>
                                      </p:cBhvr>
                                      <p:to>
                                        <p:strVal val="hidden"/>
                                      </p:to>
                                    </p:set>
                                  </p:childTnLst>
                                </p:cTn>
                              </p:par>
                            </p:childTnLst>
                          </p:cTn>
                        </p:par>
                        <p:par>
                          <p:cTn id="57" fill="hold">
                            <p:stCondLst>
                              <p:cond delay="26000"/>
                            </p:stCondLst>
                            <p:childTnLst>
                              <p:par>
                                <p:cTn id="58" presetID="1" presetClass="exit" presetSubtype="0" fill="hold" grpId="0" nodeType="afterEffect">
                                  <p:stCondLst>
                                    <p:cond delay="1000"/>
                                  </p:stCondLst>
                                  <p:childTnLst>
                                    <p:set>
                                      <p:cBhvr>
                                        <p:cTn id="59" dur="1" fill="hold">
                                          <p:stCondLst>
                                            <p:cond delay="0"/>
                                          </p:stCondLst>
                                        </p:cTn>
                                        <p:tgtEl>
                                          <p:spTgt spid="124"/>
                                        </p:tgtEl>
                                        <p:attrNameLst>
                                          <p:attrName>style.visibility</p:attrName>
                                        </p:attrNameLst>
                                      </p:cBhvr>
                                      <p:to>
                                        <p:strVal val="hidden"/>
                                      </p:to>
                                    </p:set>
                                  </p:childTnLst>
                                </p:cTn>
                              </p:par>
                              <p:par>
                                <p:cTn id="60" presetID="1" presetClass="exit" presetSubtype="0" fill="hold" grpId="0" nodeType="withEffect">
                                  <p:stCondLst>
                                    <p:cond delay="1000"/>
                                  </p:stCondLst>
                                  <p:childTnLst>
                                    <p:set>
                                      <p:cBhvr>
                                        <p:cTn id="61" dur="1" fill="hold">
                                          <p:stCondLst>
                                            <p:cond delay="0"/>
                                          </p:stCondLst>
                                        </p:cTn>
                                        <p:tgtEl>
                                          <p:spTgt spid="172"/>
                                        </p:tgtEl>
                                        <p:attrNameLst>
                                          <p:attrName>style.visibility</p:attrName>
                                        </p:attrNameLst>
                                      </p:cBhvr>
                                      <p:to>
                                        <p:strVal val="hidden"/>
                                      </p:to>
                                    </p:set>
                                  </p:childTnLst>
                                </p:cTn>
                              </p:par>
                              <p:par>
                                <p:cTn id="62" presetID="1" presetClass="exit" presetSubtype="0" fill="hold" grpId="0" nodeType="withEffect">
                                  <p:stCondLst>
                                    <p:cond delay="1000"/>
                                  </p:stCondLst>
                                  <p:childTnLst>
                                    <p:set>
                                      <p:cBhvr>
                                        <p:cTn id="63" dur="1" fill="hold">
                                          <p:stCondLst>
                                            <p:cond delay="0"/>
                                          </p:stCondLst>
                                        </p:cTn>
                                        <p:tgtEl>
                                          <p:spTgt spid="171"/>
                                        </p:tgtEl>
                                        <p:attrNameLst>
                                          <p:attrName>style.visibility</p:attrName>
                                        </p:attrNameLst>
                                      </p:cBhvr>
                                      <p:to>
                                        <p:strVal val="hidden"/>
                                      </p:to>
                                    </p:set>
                                  </p:childTnLst>
                                </p:cTn>
                              </p:par>
                              <p:par>
                                <p:cTn id="64" presetID="1" presetClass="exit" presetSubtype="0" fill="hold" grpId="0" nodeType="withEffect">
                                  <p:stCondLst>
                                    <p:cond delay="1000"/>
                                  </p:stCondLst>
                                  <p:childTnLst>
                                    <p:set>
                                      <p:cBhvr>
                                        <p:cTn id="65" dur="1" fill="hold">
                                          <p:stCondLst>
                                            <p:cond delay="0"/>
                                          </p:stCondLst>
                                        </p:cTn>
                                        <p:tgtEl>
                                          <p:spTgt spid="117"/>
                                        </p:tgtEl>
                                        <p:attrNameLst>
                                          <p:attrName>style.visibility</p:attrName>
                                        </p:attrNameLst>
                                      </p:cBhvr>
                                      <p:to>
                                        <p:strVal val="hidden"/>
                                      </p:to>
                                    </p:set>
                                  </p:childTnLst>
                                </p:cTn>
                              </p:par>
                              <p:par>
                                <p:cTn id="66" presetID="1" presetClass="exit" presetSubtype="0" fill="hold" grpId="0" nodeType="withEffect">
                                  <p:stCondLst>
                                    <p:cond delay="1000"/>
                                  </p:stCondLst>
                                  <p:childTnLst>
                                    <p:set>
                                      <p:cBhvr>
                                        <p:cTn id="67" dur="1" fill="hold">
                                          <p:stCondLst>
                                            <p:cond delay="0"/>
                                          </p:stCondLst>
                                        </p:cTn>
                                        <p:tgtEl>
                                          <p:spTgt spid="108"/>
                                        </p:tgtEl>
                                        <p:attrNameLst>
                                          <p:attrName>style.visibility</p:attrName>
                                        </p:attrNameLst>
                                      </p:cBhvr>
                                      <p:to>
                                        <p:strVal val="hidden"/>
                                      </p:to>
                                    </p:set>
                                  </p:childTnLst>
                                </p:cTn>
                              </p:par>
                            </p:childTnLst>
                          </p:cTn>
                        </p:par>
                        <p:par>
                          <p:cTn id="68" fill="hold">
                            <p:stCondLst>
                              <p:cond delay="27000"/>
                            </p:stCondLst>
                            <p:childTnLst>
                              <p:par>
                                <p:cTn id="69" presetID="2" presetClass="exit" presetSubtype="4" fill="hold" grpId="0" nodeType="afterEffect">
                                  <p:stCondLst>
                                    <p:cond delay="2000"/>
                                  </p:stCondLst>
                                  <p:childTnLst>
                                    <p:anim calcmode="lin" valueType="num">
                                      <p:cBhvr additive="base">
                                        <p:cTn id="70" dur="2000"/>
                                        <p:tgtEl>
                                          <p:spTgt spid="99"/>
                                        </p:tgtEl>
                                        <p:attrNameLst>
                                          <p:attrName>ppt_x</p:attrName>
                                        </p:attrNameLst>
                                      </p:cBhvr>
                                      <p:tavLst>
                                        <p:tav tm="0">
                                          <p:val>
                                            <p:strVal val="ppt_x"/>
                                          </p:val>
                                        </p:tav>
                                        <p:tav tm="100000">
                                          <p:val>
                                            <p:strVal val="ppt_x"/>
                                          </p:val>
                                        </p:tav>
                                      </p:tavLst>
                                    </p:anim>
                                    <p:anim calcmode="lin" valueType="num">
                                      <p:cBhvr additive="base">
                                        <p:cTn id="71" dur="2000"/>
                                        <p:tgtEl>
                                          <p:spTgt spid="99"/>
                                        </p:tgtEl>
                                        <p:attrNameLst>
                                          <p:attrName>ppt_y</p:attrName>
                                        </p:attrNameLst>
                                      </p:cBhvr>
                                      <p:tavLst>
                                        <p:tav tm="0">
                                          <p:val>
                                            <p:strVal val="ppt_y"/>
                                          </p:val>
                                        </p:tav>
                                        <p:tav tm="100000">
                                          <p:val>
                                            <p:strVal val="1+ppt_h/2"/>
                                          </p:val>
                                        </p:tav>
                                      </p:tavLst>
                                    </p:anim>
                                    <p:set>
                                      <p:cBhvr>
                                        <p:cTn id="72" dur="1" fill="hold">
                                          <p:stCondLst>
                                            <p:cond delay="1999"/>
                                          </p:stCondLst>
                                        </p:cTn>
                                        <p:tgtEl>
                                          <p:spTgt spid="99"/>
                                        </p:tgtEl>
                                        <p:attrNameLst>
                                          <p:attrName>style.visibility</p:attrName>
                                        </p:attrNameLst>
                                      </p:cBhvr>
                                      <p:to>
                                        <p:strVal val="hidden"/>
                                      </p:to>
                                    </p:set>
                                  </p:childTnLst>
                                </p:cTn>
                              </p:par>
                            </p:childTnLst>
                          </p:cTn>
                        </p:par>
                        <p:par>
                          <p:cTn id="73" fill="hold">
                            <p:stCondLst>
                              <p:cond delay="31000"/>
                            </p:stCondLst>
                            <p:childTnLst>
                              <p:par>
                                <p:cTn id="74" presetID="2" presetClass="entr" presetSubtype="4" fill="hold" grpId="0" nodeType="afterEffect">
                                  <p:stCondLst>
                                    <p:cond delay="500"/>
                                  </p:stCondLst>
                                  <p:childTnLst>
                                    <p:set>
                                      <p:cBhvr>
                                        <p:cTn id="75" dur="1" fill="hold">
                                          <p:stCondLst>
                                            <p:cond delay="0"/>
                                          </p:stCondLst>
                                        </p:cTn>
                                        <p:tgtEl>
                                          <p:spTgt spid="100"/>
                                        </p:tgtEl>
                                        <p:attrNameLst>
                                          <p:attrName>style.visibility</p:attrName>
                                        </p:attrNameLst>
                                      </p:cBhvr>
                                      <p:to>
                                        <p:strVal val="visible"/>
                                      </p:to>
                                    </p:set>
                                    <p:anim calcmode="lin" valueType="num">
                                      <p:cBhvr additive="base">
                                        <p:cTn id="76" dur="2000" fill="hold"/>
                                        <p:tgtEl>
                                          <p:spTgt spid="100"/>
                                        </p:tgtEl>
                                        <p:attrNameLst>
                                          <p:attrName>ppt_x</p:attrName>
                                        </p:attrNameLst>
                                      </p:cBhvr>
                                      <p:tavLst>
                                        <p:tav tm="0">
                                          <p:val>
                                            <p:strVal val="#ppt_x"/>
                                          </p:val>
                                        </p:tav>
                                        <p:tav tm="100000">
                                          <p:val>
                                            <p:strVal val="#ppt_x"/>
                                          </p:val>
                                        </p:tav>
                                      </p:tavLst>
                                    </p:anim>
                                    <p:anim calcmode="lin" valueType="num">
                                      <p:cBhvr additive="base">
                                        <p:cTn id="77" dur="20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7" grpId="0" animBg="1"/>
      <p:bldP spid="122" grpId="0" animBg="1"/>
      <p:bldP spid="123" grpId="0" animBg="1"/>
      <p:bldP spid="124" grpId="0" animBg="1"/>
      <p:bldP spid="133" grpId="0" animBg="1"/>
      <p:bldP spid="148" grpId="0" animBg="1"/>
      <p:bldP spid="148" grpId="1" animBg="1"/>
      <p:bldP spid="149" grpId="0" animBg="1"/>
      <p:bldP spid="149" grpId="1" animBg="1"/>
      <p:bldP spid="143" grpId="0" animBg="1"/>
      <p:bldP spid="143" grpId="1" animBg="1"/>
      <p:bldP spid="143" grpId="2" animBg="1"/>
      <p:bldP spid="157" grpId="0" animBg="1"/>
      <p:bldP spid="158" grpId="0" animBg="1"/>
      <p:bldP spid="158" grpId="1" animBg="1"/>
      <p:bldP spid="162" grpId="0" animBg="1"/>
      <p:bldP spid="162" grpId="1" animBg="1"/>
      <p:bldP spid="163" grpId="0" animBg="1"/>
      <p:bldP spid="164" grpId="0" animBg="1"/>
      <p:bldP spid="164" grpId="1" animBg="1"/>
      <p:bldP spid="165" grpId="0" animBg="1"/>
      <p:bldP spid="165" grpId="1" animBg="1"/>
      <p:bldP spid="169" grpId="0" animBg="1"/>
      <p:bldP spid="169" grpId="1" animBg="1"/>
      <p:bldP spid="170" grpId="0" animBg="1"/>
      <p:bldP spid="171" grpId="0" animBg="1"/>
      <p:bldP spid="172" grpId="0" animBg="1"/>
      <p:bldP spid="99" grpId="0"/>
      <p:bldP spid="1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Záver </a:t>
            </a:r>
            <a:endParaRPr lang="sk-SK" dirty="0"/>
          </a:p>
        </p:txBody>
      </p:sp>
      <p:sp>
        <p:nvSpPr>
          <p:cNvPr id="3" name="Zástupný symbol obsahu 2"/>
          <p:cNvSpPr>
            <a:spLocks noGrp="1"/>
          </p:cNvSpPr>
          <p:nvPr>
            <p:ph idx="1"/>
          </p:nvPr>
        </p:nvSpPr>
        <p:spPr/>
        <p:txBody>
          <a:bodyPr>
            <a:normAutofit fontScale="77500" lnSpcReduction="20000"/>
          </a:bodyPr>
          <a:lstStyle/>
          <a:p>
            <a:r>
              <a:rPr lang="sk-SK" dirty="0" smtClean="0"/>
              <a:t>Samozrejme, </a:t>
            </a:r>
            <a:r>
              <a:rPr lang="sk-SK" dirty="0" smtClean="0"/>
              <a:t>táto modelová situácia bola len hypotetická a mala ukázať postup, smery a možnosti útočníkov. Je zrejmé, že útočník by sa nevyhol stratám a bol by tým pádom oslabovaný podobne ako obranca. </a:t>
            </a:r>
          </a:p>
          <a:p>
            <a:r>
              <a:rPr lang="sk-SK" dirty="0" smtClean="0"/>
              <a:t>Z tohto dôvodu je veľká váha zodpovednosti a realizácie prenesená na veliteľov jednotlivých skupín... </a:t>
            </a:r>
          </a:p>
          <a:p>
            <a:r>
              <a:rPr lang="sk-SK" dirty="0" smtClean="0"/>
              <a:t>V prípade, že sa bude postupovať rozvážne a v súlade s bezpečnostnými zónami z hodnotenia terénu, je úspech na strane útočníka. </a:t>
            </a:r>
          </a:p>
          <a:p>
            <a:r>
              <a:rPr lang="sk-SK" dirty="0" smtClean="0"/>
              <a:t>Jedinou odpoveďou na takýto útok, je aktívna obrana s vyčlenenými dostatočnými zálohami, ktorými sa vedie protiútok do bokov alebo z tyla na útočiace skupiny útočníka. Tomu sa však budem venovať nabudúce... </a:t>
            </a:r>
            <a:endParaRPr lang="sk-SK" dirty="0"/>
          </a:p>
        </p:txBody>
      </p:sp>
      <p:pic>
        <p:nvPicPr>
          <p:cNvPr id="4" name="Obrázok 3" descr="at-logo-knife.jpg"/>
          <p:cNvPicPr>
            <a:picLocks noChangeAspect="1"/>
          </p:cNvPicPr>
          <p:nvPr/>
        </p:nvPicPr>
        <p:blipFill>
          <a:blip r:embed="rId2" cstate="print">
            <a:lum bright="4000" contrast="6000"/>
          </a:blip>
          <a:stretch>
            <a:fillRect/>
          </a:stretch>
        </p:blipFill>
        <p:spPr>
          <a:xfrm>
            <a:off x="500034" y="428604"/>
            <a:ext cx="1295400" cy="67563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prst="relaxedInset"/>
            <a:bevelB/>
            <a:contourClr>
              <a:srgbClr val="FFFFFF"/>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Hodnotenie priestoru boja z pohľadu útočníka</a:t>
            </a:r>
            <a:endParaRPr lang="sk-SK" dirty="0"/>
          </a:p>
        </p:txBody>
      </p:sp>
      <p:sp>
        <p:nvSpPr>
          <p:cNvPr id="3" name="Zástupný symbol obsahu 2"/>
          <p:cNvSpPr>
            <a:spLocks noGrp="1"/>
          </p:cNvSpPr>
          <p:nvPr>
            <p:ph idx="1"/>
          </p:nvPr>
        </p:nvSpPr>
        <p:spPr/>
        <p:txBody>
          <a:bodyPr>
            <a:normAutofit fontScale="77500" lnSpcReduction="20000"/>
          </a:bodyPr>
          <a:lstStyle/>
          <a:p>
            <a:pPr>
              <a:buNone/>
            </a:pPr>
            <a:r>
              <a:rPr lang="sk-SK" dirty="0" smtClean="0"/>
              <a:t>	Než vstúpite do priestoru zastavanej oblasti (medzi budovy) so svojim tímom alebo spolubojovníkmi, mali by ste si vedieť zhodnotiť danú oblasť z týchto základných pohľadov: </a:t>
            </a:r>
          </a:p>
          <a:p>
            <a:pPr>
              <a:buNone/>
            </a:pPr>
            <a:endParaRPr lang="sk-SK" dirty="0" smtClean="0"/>
          </a:p>
          <a:p>
            <a:r>
              <a:rPr lang="sk-SK" dirty="0" smtClean="0"/>
              <a:t>zhodnotenie času</a:t>
            </a:r>
          </a:p>
          <a:p>
            <a:r>
              <a:rPr lang="sk-SK" dirty="0" smtClean="0"/>
              <a:t>zhodnotenie terénu</a:t>
            </a:r>
          </a:p>
          <a:p>
            <a:r>
              <a:rPr lang="sk-SK" dirty="0" smtClean="0"/>
              <a:t>zhodnotenie vodcu</a:t>
            </a:r>
          </a:p>
          <a:p>
            <a:r>
              <a:rPr lang="sk-SK" dirty="0" smtClean="0"/>
              <a:t>zhodnotenie organizácie armády</a:t>
            </a:r>
          </a:p>
          <a:p>
            <a:pPr>
              <a:buNone/>
            </a:pPr>
            <a:r>
              <a:rPr lang="sk-SK" dirty="0" smtClean="0"/>
              <a:t>	</a:t>
            </a:r>
          </a:p>
          <a:p>
            <a:pPr>
              <a:buNone/>
            </a:pPr>
            <a:r>
              <a:rPr lang="sk-SK" dirty="0" smtClean="0"/>
              <a:t>	Všetky tieto zhodnotenia budú mať veľký vplyv na vašu taktiku a postup v danom „boji“.</a:t>
            </a:r>
          </a:p>
          <a:p>
            <a:endParaRPr lang="sk-SK"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28604"/>
            <a:ext cx="8229600" cy="5697559"/>
          </a:xfrm>
        </p:spPr>
        <p:txBody>
          <a:bodyPr>
            <a:normAutofit fontScale="70000" lnSpcReduction="20000"/>
          </a:bodyPr>
          <a:lstStyle/>
          <a:p>
            <a:pPr>
              <a:buNone/>
            </a:pPr>
            <a:r>
              <a:rPr lang="sk-SK" dirty="0" smtClean="0"/>
              <a:t>Zhodnotenie času:</a:t>
            </a:r>
          </a:p>
          <a:p>
            <a:pPr>
              <a:buNone/>
            </a:pPr>
            <a:r>
              <a:rPr lang="sk-SK" dirty="0" smtClean="0"/>
              <a:t>	</a:t>
            </a:r>
            <a:r>
              <a:rPr lang="sk-SK" dirty="0" smtClean="0"/>
              <a:t>- určuje </a:t>
            </a:r>
            <a:r>
              <a:rPr lang="sk-SK" dirty="0" smtClean="0"/>
              <a:t>nám aké svetelné podmienky máme k dispozícii a v súlade s nimi musíme prispôsobiť našu taktiku. Snažíme sa svetelné podmienky využiť vo svoj prospech...</a:t>
            </a:r>
          </a:p>
          <a:p>
            <a:pPr>
              <a:buNone/>
            </a:pPr>
            <a:r>
              <a:rPr lang="sk-SK" dirty="0" smtClean="0"/>
              <a:t>Zhodnotenie terénu:</a:t>
            </a:r>
          </a:p>
          <a:p>
            <a:pPr>
              <a:buNone/>
            </a:pPr>
            <a:r>
              <a:rPr lang="sk-SK" dirty="0" smtClean="0"/>
              <a:t>	</a:t>
            </a:r>
            <a:r>
              <a:rPr lang="sk-SK" dirty="0" smtClean="0"/>
              <a:t>- určuje </a:t>
            </a:r>
            <a:r>
              <a:rPr lang="sk-SK" dirty="0" smtClean="0"/>
              <a:t>nám postupnosť jednotlivých krokov pri priblížení, obsadzovaní budov a má veľký vplyv na výber našej taktiky a použitých formácii...</a:t>
            </a:r>
          </a:p>
          <a:p>
            <a:pPr>
              <a:buNone/>
            </a:pPr>
            <a:r>
              <a:rPr lang="sk-SK" dirty="0" smtClean="0"/>
              <a:t>Zhodnotenie vodcu:</a:t>
            </a:r>
          </a:p>
          <a:p>
            <a:pPr>
              <a:buNone/>
            </a:pPr>
            <a:r>
              <a:rPr lang="sk-SK" dirty="0" smtClean="0"/>
              <a:t>	</a:t>
            </a:r>
            <a:r>
              <a:rPr lang="sk-SK" dirty="0" smtClean="0"/>
              <a:t>- určuje </a:t>
            </a:r>
            <a:r>
              <a:rPr lang="sk-SK" dirty="0" smtClean="0"/>
              <a:t>nám mieru zabezpečenia krídiel nášho postupu v oblasti a zabezpečenia možných protiúderov z dôvodu šikovnosti a agresívnosti protivníkovho velenia... Zároveň nám poukazuje na množstvo potrebných záloh, ktoré si potrebujeme nechať v rezerve...  </a:t>
            </a:r>
          </a:p>
          <a:p>
            <a:pPr>
              <a:buNone/>
            </a:pPr>
            <a:r>
              <a:rPr lang="sk-SK" dirty="0" smtClean="0"/>
              <a:t>Zhodnotenie organizácie armády:</a:t>
            </a:r>
          </a:p>
          <a:p>
            <a:pPr>
              <a:buNone/>
            </a:pPr>
            <a:r>
              <a:rPr lang="sk-SK" dirty="0" smtClean="0"/>
              <a:t>	</a:t>
            </a:r>
            <a:r>
              <a:rPr lang="sk-SK" dirty="0" smtClean="0"/>
              <a:t>- určuje </a:t>
            </a:r>
            <a:r>
              <a:rPr lang="sk-SK" dirty="0" smtClean="0"/>
              <a:t>nám mieru a rýchlosť preskupenia protivníkových jednotiek v prípade rozvíjania sa nášho úspechu (úspešného postupu v „boji“) a jeho možnej aktívnej bojovej odpovede na naše akcie... </a:t>
            </a:r>
          </a:p>
          <a:p>
            <a:endParaRPr lang="sk-SK"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00042"/>
            <a:ext cx="8229600" cy="5626121"/>
          </a:xfrm>
        </p:spPr>
        <p:txBody>
          <a:bodyPr>
            <a:normAutofit fontScale="85000" lnSpcReduction="10000"/>
          </a:bodyPr>
          <a:lstStyle/>
          <a:p>
            <a:r>
              <a:rPr lang="sk-SK" dirty="0" smtClean="0"/>
              <a:t>Z pohľadu samotného boja je obrana príliš statická a neúčinná. Útok samotný má značný vplyv na priebeh a výsledok „boja“, i keď sa to nezdá. Pri rovnosti strán a súperov je útok jednoduchším spôsobom „bojovej činnosti“ ako obrana. Samozrejme veľký vplyv na to majú obmedzenia priestoru a zbraní. Za akéhokoľvek obmedzenia v pohybe (zakázaný priestor pohybu a činnosti) pre útočníka, tento stratil svoju výhodu až v 50 % svojej činnosti či sily.</a:t>
            </a:r>
          </a:p>
          <a:p>
            <a:r>
              <a:rPr lang="sk-SK" dirty="0" smtClean="0"/>
              <a:t>Pri boji bez obmedzenia na pohyb je vo výhode útočník. A to v akomkoľvek teréne...</a:t>
            </a:r>
          </a:p>
          <a:p>
            <a:r>
              <a:rPr lang="sk-SK" dirty="0" smtClean="0"/>
              <a:t>Pre potreby rozboru sa v tejto prezentácii taktiky budem venovať útočným operáciám (postupom) a hlavne vplyvu terénu na ich priebeh či taktické postupy.</a:t>
            </a:r>
            <a:endParaRPr lang="sk-SK"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00042"/>
            <a:ext cx="8229600" cy="5626121"/>
          </a:xfrm>
        </p:spPr>
        <p:txBody>
          <a:bodyPr>
            <a:normAutofit fontScale="85000" lnSpcReduction="10000"/>
          </a:bodyPr>
          <a:lstStyle/>
          <a:p>
            <a:pPr>
              <a:buNone/>
            </a:pPr>
            <a:r>
              <a:rPr lang="sk-SK" dirty="0" smtClean="0"/>
              <a:t>Postupnosť krokov:</a:t>
            </a:r>
          </a:p>
          <a:p>
            <a:r>
              <a:rPr lang="sk-SK" dirty="0" smtClean="0"/>
              <a:t>Maskovanie sa a priblíženie sa k budove.</a:t>
            </a:r>
          </a:p>
          <a:p>
            <a:r>
              <a:rPr lang="sk-SK" dirty="0" smtClean="0"/>
              <a:t>Zabezpečenie bočných sektorov.</a:t>
            </a:r>
          </a:p>
          <a:p>
            <a:r>
              <a:rPr lang="sk-SK" dirty="0" smtClean="0"/>
              <a:t>Obsadenie (zaujatie) výhodného miesta pre vniknutie do budovy.</a:t>
            </a:r>
          </a:p>
          <a:p>
            <a:r>
              <a:rPr lang="sk-SK" dirty="0" smtClean="0"/>
              <a:t>Vyčistenie budovy a pokrytie vonkajších sektorov z budovy vo všetkých smeroch aj zo smeru odkiaľ sme prišli.</a:t>
            </a:r>
          </a:p>
          <a:p>
            <a:r>
              <a:rPr lang="sk-SK" dirty="0" smtClean="0"/>
              <a:t>Presunutie sa k ďalším budovám, chráneným sektorom.</a:t>
            </a:r>
          </a:p>
          <a:p>
            <a:pPr>
              <a:buNone/>
            </a:pPr>
            <a:endParaRPr lang="sk-SK" dirty="0" smtClean="0"/>
          </a:p>
          <a:p>
            <a:pPr>
              <a:buNone/>
            </a:pPr>
            <a:r>
              <a:rPr lang="sk-SK" dirty="0" smtClean="0"/>
              <a:t>Tento postup opakujeme dovtedy, kým sme nevybojovali </a:t>
            </a:r>
          </a:p>
          <a:p>
            <a:pPr>
              <a:buNone/>
            </a:pPr>
            <a:r>
              <a:rPr lang="sk-SK" dirty="0" smtClean="0"/>
              <a:t>aj poslednú budovu a tým aj náš boj.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500034" y="785794"/>
            <a:ext cx="8229600" cy="4525963"/>
          </a:xfrm>
        </p:spPr>
        <p:txBody>
          <a:bodyPr/>
          <a:lstStyle/>
          <a:p>
            <a:pPr>
              <a:buNone/>
            </a:pPr>
            <a:endParaRPr lang="sk-SK" dirty="0" smtClean="0"/>
          </a:p>
          <a:p>
            <a:pPr algn="ctr">
              <a:buNone/>
            </a:pPr>
            <a:r>
              <a:rPr lang="sk-SK" sz="5400" dirty="0" smtClean="0"/>
              <a:t>Možné smery priblíženia sa k budove, keď obrancovia </a:t>
            </a:r>
            <a:r>
              <a:rPr lang="sk-SK" sz="5400" b="1" dirty="0" smtClean="0"/>
              <a:t>nepoznajú</a:t>
            </a:r>
            <a:r>
              <a:rPr lang="sk-SK" sz="5400" dirty="0" smtClean="0"/>
              <a:t> čas vášho približného útoku...</a:t>
            </a:r>
            <a:endParaRPr lang="sk-SK" sz="5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Ovál 101"/>
          <p:cNvSpPr/>
          <p:nvPr/>
        </p:nvSpPr>
        <p:spPr>
          <a:xfrm rot="2266176">
            <a:off x="204852" y="697510"/>
            <a:ext cx="3271342" cy="1024063"/>
          </a:xfrm>
          <a:prstGeom prst="ellipse">
            <a:avLst/>
          </a:prstGeom>
          <a:solidFill>
            <a:srgbClr val="92D050">
              <a:alpha val="73000"/>
            </a:srgbClr>
          </a:solidFill>
          <a:ln>
            <a:solidFill>
              <a:srgbClr val="FF00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26" name="plant"/>
          <p:cNvSpPr>
            <a:spLocks noEditPoints="1" noChangeArrowheads="1"/>
          </p:cNvSpPr>
          <p:nvPr/>
        </p:nvSpPr>
        <p:spPr bwMode="auto">
          <a:xfrm>
            <a:off x="4544653" y="4465975"/>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5" name="Cloud"/>
          <p:cNvSpPr>
            <a:spLocks noChangeAspect="1" noEditPoints="1" noChangeArrowheads="1"/>
          </p:cNvSpPr>
          <p:nvPr/>
        </p:nvSpPr>
        <p:spPr bwMode="auto">
          <a:xfrm rot="2735142">
            <a:off x="-563795" y="3478727"/>
            <a:ext cx="2534194" cy="18462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7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6" name="Cloud"/>
          <p:cNvSpPr>
            <a:spLocks noChangeAspect="1" noEditPoints="1" noChangeArrowheads="1"/>
          </p:cNvSpPr>
          <p:nvPr/>
        </p:nvSpPr>
        <p:spPr bwMode="auto">
          <a:xfrm>
            <a:off x="1466878" y="4401868"/>
            <a:ext cx="1588232" cy="106433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7" name="plant"/>
          <p:cNvSpPr>
            <a:spLocks noEditPoints="1" noChangeArrowheads="1"/>
          </p:cNvSpPr>
          <p:nvPr/>
        </p:nvSpPr>
        <p:spPr bwMode="auto">
          <a:xfrm>
            <a:off x="4177275" y="4824750"/>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8" name="plant"/>
          <p:cNvSpPr>
            <a:spLocks noEditPoints="1" noChangeArrowheads="1"/>
          </p:cNvSpPr>
          <p:nvPr/>
        </p:nvSpPr>
        <p:spPr bwMode="auto">
          <a:xfrm>
            <a:off x="4786875" y="5532656"/>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29" name="plant"/>
          <p:cNvSpPr>
            <a:spLocks noEditPoints="1" noChangeArrowheads="1"/>
          </p:cNvSpPr>
          <p:nvPr/>
        </p:nvSpPr>
        <p:spPr bwMode="auto">
          <a:xfrm>
            <a:off x="4519253" y="5237381"/>
            <a:ext cx="609600" cy="59055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31" name="Cloud"/>
          <p:cNvSpPr>
            <a:spLocks noChangeAspect="1" noEditPoints="1" noChangeArrowheads="1"/>
          </p:cNvSpPr>
          <p:nvPr/>
        </p:nvSpPr>
        <p:spPr bwMode="auto">
          <a:xfrm rot="656767">
            <a:off x="1813850" y="6134306"/>
            <a:ext cx="4524178" cy="11248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5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128" name="Šípka vpravo so zárezom 127"/>
          <p:cNvSpPr/>
          <p:nvPr/>
        </p:nvSpPr>
        <p:spPr>
          <a:xfrm rot="2284237">
            <a:off x="623024" y="755318"/>
            <a:ext cx="1662308" cy="45720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20" name="Skupina 19"/>
          <p:cNvGrpSpPr/>
          <p:nvPr/>
        </p:nvGrpSpPr>
        <p:grpSpPr>
          <a:xfrm>
            <a:off x="3245669" y="2190178"/>
            <a:ext cx="2071723" cy="1719052"/>
            <a:chOff x="3022599" y="2743200"/>
            <a:chExt cx="3505198" cy="2715300"/>
          </a:xfrm>
        </p:grpSpPr>
        <p:sp>
          <p:nvSpPr>
            <p:cNvPr id="12" name="Obdĺžnik 11"/>
            <p:cNvSpPr/>
            <p:nvPr/>
          </p:nvSpPr>
          <p:spPr>
            <a:xfrm>
              <a:off x="3022599" y="2751535"/>
              <a:ext cx="3505198" cy="27069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9" name="Rovná spojnica 8"/>
            <p:cNvCxnSpPr/>
            <p:nvPr/>
          </p:nvCxnSpPr>
          <p:spPr>
            <a:xfrm flipV="1">
              <a:off x="3022599" y="4321236"/>
              <a:ext cx="0" cy="88495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7" name="Rovná spojnica 66"/>
            <p:cNvCxnSpPr/>
            <p:nvPr/>
          </p:nvCxnSpPr>
          <p:spPr>
            <a:xfrm flipV="1">
              <a:off x="3022599" y="3047181"/>
              <a:ext cx="0" cy="88495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8" name="Rovná spojnica 67"/>
            <p:cNvCxnSpPr/>
            <p:nvPr/>
          </p:nvCxnSpPr>
          <p:spPr>
            <a:xfrm flipH="1" flipV="1">
              <a:off x="3374347" y="2743718"/>
              <a:ext cx="922104" cy="81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0" name="Rovná spojnica 69"/>
            <p:cNvCxnSpPr/>
            <p:nvPr/>
          </p:nvCxnSpPr>
          <p:spPr>
            <a:xfrm flipH="1" flipV="1">
              <a:off x="5059596" y="2743200"/>
              <a:ext cx="922104" cy="818"/>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93" name="Skupina 92"/>
          <p:cNvGrpSpPr/>
          <p:nvPr/>
        </p:nvGrpSpPr>
        <p:grpSpPr>
          <a:xfrm rot="1850875">
            <a:off x="1755771" y="-240159"/>
            <a:ext cx="3336974" cy="3016497"/>
            <a:chOff x="4436038" y="2179320"/>
            <a:chExt cx="3336974" cy="3016497"/>
          </a:xfrm>
        </p:grpSpPr>
        <p:grpSp>
          <p:nvGrpSpPr>
            <p:cNvPr id="94" name="Skupina 93"/>
            <p:cNvGrpSpPr/>
            <p:nvPr/>
          </p:nvGrpSpPr>
          <p:grpSpPr>
            <a:xfrm rot="19043870">
              <a:off x="6016151" y="2179320"/>
              <a:ext cx="1756861" cy="2452434"/>
              <a:chOff x="4245828" y="1340974"/>
              <a:chExt cx="1756861" cy="2452434"/>
            </a:xfrm>
          </p:grpSpPr>
          <p:sp>
            <p:nvSpPr>
              <p:cNvPr id="96" name="Ovál 95"/>
              <p:cNvSpPr/>
              <p:nvPr/>
            </p:nvSpPr>
            <p:spPr>
              <a:xfrm>
                <a:off x="4245828" y="3412408"/>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solidFill>
                    <a:schemeClr val="tx1"/>
                  </a:solidFill>
                </a:endParaRPr>
              </a:p>
            </p:txBody>
          </p:sp>
          <p:cxnSp>
            <p:nvCxnSpPr>
              <p:cNvPr id="98" name="Rovná spojovacia šípka 97"/>
              <p:cNvCxnSpPr/>
              <p:nvPr/>
            </p:nvCxnSpPr>
            <p:spPr>
              <a:xfrm rot="705255" flipV="1">
                <a:off x="4756037" y="1340974"/>
                <a:ext cx="1246652" cy="2306728"/>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cxnSp>
          <p:nvCxnSpPr>
            <p:cNvPr id="95" name="Rovná spojovacia šípka 94"/>
            <p:cNvCxnSpPr/>
            <p:nvPr/>
          </p:nvCxnSpPr>
          <p:spPr>
            <a:xfrm rot="19749125" flipH="1" flipV="1">
              <a:off x="4436038" y="3105331"/>
              <a:ext cx="2179964" cy="2090486"/>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2" name="Rovnoramenný trojuholník 1"/>
          <p:cNvSpPr/>
          <p:nvPr/>
        </p:nvSpPr>
        <p:spPr>
          <a:xfrm rot="4577367">
            <a:off x="112354" y="1833737"/>
            <a:ext cx="4172706" cy="2218306"/>
          </a:xfrm>
          <a:prstGeom prst="triangle">
            <a:avLst/>
          </a:prstGeom>
          <a:pattFill prst="smConfetti">
            <a:fgClr>
              <a:srgbClr val="FF0000"/>
            </a:fgClr>
            <a:bgClr>
              <a:schemeClr val="bg2">
                <a:lumMod val="90000"/>
              </a:schemeClr>
            </a:bgClr>
          </a:patt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solidFill>
                <a:srgbClr val="FF0000"/>
              </a:solidFill>
            </a:endParaRPr>
          </a:p>
        </p:txBody>
      </p:sp>
      <p:sp>
        <p:nvSpPr>
          <p:cNvPr id="61" name="Rovnoramenný trojuholník 60"/>
          <p:cNvSpPr/>
          <p:nvPr/>
        </p:nvSpPr>
        <p:spPr>
          <a:xfrm rot="10635718">
            <a:off x="1904393" y="223234"/>
            <a:ext cx="3594216" cy="1972615"/>
          </a:xfrm>
          <a:prstGeom prst="triangle">
            <a:avLst/>
          </a:prstGeom>
          <a:pattFill prst="smConfetti">
            <a:fgClr>
              <a:srgbClr val="FF0000"/>
            </a:fgClr>
            <a:bgClr>
              <a:schemeClr val="bg2">
                <a:lumMod val="90000"/>
              </a:schemeClr>
            </a:bgClr>
          </a:patt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solidFill>
                <a:srgbClr val="FF0000"/>
              </a:solidFill>
            </a:endParaRPr>
          </a:p>
        </p:txBody>
      </p:sp>
      <p:cxnSp>
        <p:nvCxnSpPr>
          <p:cNvPr id="48" name="Rovná spojnica 47"/>
          <p:cNvCxnSpPr/>
          <p:nvPr/>
        </p:nvCxnSpPr>
        <p:spPr>
          <a:xfrm flipH="1" flipV="1">
            <a:off x="3429000" y="3885682"/>
            <a:ext cx="545003" cy="51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9" name="Rovná spojnica 48"/>
          <p:cNvCxnSpPr/>
          <p:nvPr/>
        </p:nvCxnSpPr>
        <p:spPr>
          <a:xfrm flipH="1" flipV="1">
            <a:off x="4407997" y="3886200"/>
            <a:ext cx="545003" cy="518"/>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52" name="Skupina 51"/>
          <p:cNvGrpSpPr/>
          <p:nvPr/>
        </p:nvGrpSpPr>
        <p:grpSpPr>
          <a:xfrm rot="17768095">
            <a:off x="624153" y="1605987"/>
            <a:ext cx="3336974" cy="3016497"/>
            <a:chOff x="4436038" y="2179320"/>
            <a:chExt cx="3336974" cy="3016497"/>
          </a:xfrm>
        </p:grpSpPr>
        <p:grpSp>
          <p:nvGrpSpPr>
            <p:cNvPr id="56" name="Skupina 55"/>
            <p:cNvGrpSpPr/>
            <p:nvPr/>
          </p:nvGrpSpPr>
          <p:grpSpPr>
            <a:xfrm rot="19043870">
              <a:off x="6016151" y="2179320"/>
              <a:ext cx="1756861" cy="2452434"/>
              <a:chOff x="4245828" y="1340974"/>
              <a:chExt cx="1756861" cy="2452434"/>
            </a:xfrm>
          </p:grpSpPr>
          <p:sp>
            <p:nvSpPr>
              <p:cNvPr id="58" name="Ovál 57"/>
              <p:cNvSpPr/>
              <p:nvPr/>
            </p:nvSpPr>
            <p:spPr>
              <a:xfrm>
                <a:off x="4245828" y="3412408"/>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solidFill>
                    <a:schemeClr val="tx1"/>
                  </a:solidFill>
                </a:endParaRPr>
              </a:p>
            </p:txBody>
          </p:sp>
          <p:cxnSp>
            <p:nvCxnSpPr>
              <p:cNvPr id="59" name="Rovná spojovacia šípka 58"/>
              <p:cNvCxnSpPr/>
              <p:nvPr/>
            </p:nvCxnSpPr>
            <p:spPr>
              <a:xfrm rot="705255" flipV="1">
                <a:off x="4756037" y="1340974"/>
                <a:ext cx="1246652" cy="2306728"/>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cxnSp>
          <p:nvCxnSpPr>
            <p:cNvPr id="57" name="Rovná spojovacia šípka 56"/>
            <p:cNvCxnSpPr/>
            <p:nvPr/>
          </p:nvCxnSpPr>
          <p:spPr>
            <a:xfrm rot="19749125" flipH="1" flipV="1">
              <a:off x="4436038" y="3105331"/>
              <a:ext cx="2179964" cy="2090486"/>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6" name="BlokTextu 5"/>
          <p:cNvSpPr txBox="1"/>
          <p:nvPr/>
        </p:nvSpPr>
        <p:spPr>
          <a:xfrm>
            <a:off x="2453484" y="14249"/>
            <a:ext cx="3622979" cy="1200329"/>
          </a:xfrm>
          <a:prstGeom prst="rect">
            <a:avLst/>
          </a:prstGeom>
          <a:noFill/>
        </p:spPr>
        <p:txBody>
          <a:bodyPr wrap="none" rtlCol="0">
            <a:spAutoFit/>
          </a:bodyPr>
          <a:lstStyle/>
          <a:p>
            <a:pPr marL="342900" indent="-342900">
              <a:buAutoNum type="arabicPeriod"/>
            </a:pPr>
            <a:r>
              <a:rPr lang="sk-SK" dirty="0" smtClean="0"/>
              <a:t>Priblíženie k budove keď obranca</a:t>
            </a:r>
          </a:p>
          <a:p>
            <a:r>
              <a:rPr lang="sk-SK" dirty="0" smtClean="0"/>
              <a:t> nečaká vašu akciu. Jeho stráže sa </a:t>
            </a:r>
          </a:p>
          <a:p>
            <a:r>
              <a:rPr lang="sk-SK" dirty="0" smtClean="0"/>
              <a:t>sústredia na plošné pozorovanie  </a:t>
            </a:r>
          </a:p>
          <a:p>
            <a:r>
              <a:rPr lang="sk-SK" dirty="0" smtClean="0"/>
              <a:t>z budovy.</a:t>
            </a:r>
            <a:endParaRPr lang="sk-SK" dirty="0"/>
          </a:p>
        </p:txBody>
      </p:sp>
      <p:sp>
        <p:nvSpPr>
          <p:cNvPr id="60" name="BlokTextu 59"/>
          <p:cNvSpPr txBox="1"/>
          <p:nvPr/>
        </p:nvSpPr>
        <p:spPr>
          <a:xfrm>
            <a:off x="5279292" y="904652"/>
            <a:ext cx="3766929" cy="1200329"/>
          </a:xfrm>
          <a:prstGeom prst="rect">
            <a:avLst/>
          </a:prstGeom>
          <a:noFill/>
        </p:spPr>
        <p:txBody>
          <a:bodyPr wrap="none" rtlCol="0">
            <a:spAutoFit/>
          </a:bodyPr>
          <a:lstStyle/>
          <a:p>
            <a:r>
              <a:rPr lang="sk-SK" dirty="0" smtClean="0"/>
              <a:t>2. Ak to je </a:t>
            </a:r>
            <a:r>
              <a:rPr lang="sk-SK" dirty="0" smtClean="0"/>
              <a:t>možné, </a:t>
            </a:r>
            <a:r>
              <a:rPr lang="sk-SK" dirty="0" smtClean="0"/>
              <a:t>využívame pre  </a:t>
            </a:r>
          </a:p>
          <a:p>
            <a:r>
              <a:rPr lang="sk-SK" dirty="0" smtClean="0"/>
              <a:t>prístup tu stranu budovy, ktorá ma </a:t>
            </a:r>
          </a:p>
          <a:p>
            <a:r>
              <a:rPr lang="sk-SK" dirty="0" smtClean="0"/>
              <a:t>najmenej otvorov a okien alebo aspoň</a:t>
            </a:r>
          </a:p>
          <a:p>
            <a:r>
              <a:rPr lang="sk-SK" dirty="0" smtClean="0"/>
              <a:t>najužšiu stranu budovy. </a:t>
            </a:r>
            <a:endParaRPr lang="sk-SK" dirty="0"/>
          </a:p>
        </p:txBody>
      </p:sp>
      <p:sp>
        <p:nvSpPr>
          <p:cNvPr id="63" name="BlokTextu 62"/>
          <p:cNvSpPr txBox="1"/>
          <p:nvPr/>
        </p:nvSpPr>
        <p:spPr>
          <a:xfrm>
            <a:off x="5359400" y="4719935"/>
            <a:ext cx="3475118" cy="923330"/>
          </a:xfrm>
          <a:prstGeom prst="rect">
            <a:avLst/>
          </a:prstGeom>
          <a:noFill/>
        </p:spPr>
        <p:txBody>
          <a:bodyPr wrap="none" rtlCol="0">
            <a:spAutoFit/>
          </a:bodyPr>
          <a:lstStyle/>
          <a:p>
            <a:r>
              <a:rPr lang="sk-SK" dirty="0" smtClean="0"/>
              <a:t>4. Ak to je </a:t>
            </a:r>
            <a:r>
              <a:rPr lang="sk-SK" dirty="0" smtClean="0"/>
              <a:t>možné, </a:t>
            </a:r>
            <a:r>
              <a:rPr lang="sk-SK" dirty="0" smtClean="0"/>
              <a:t>využívame pre  </a:t>
            </a:r>
          </a:p>
          <a:p>
            <a:r>
              <a:rPr lang="sk-SK" dirty="0" smtClean="0"/>
              <a:t>prístup tu stranu budovy, ktorá ma </a:t>
            </a:r>
          </a:p>
          <a:p>
            <a:r>
              <a:rPr lang="sk-SK" dirty="0" smtClean="0"/>
              <a:t>najmenší otvorený priestor v okolí. </a:t>
            </a:r>
            <a:endParaRPr lang="sk-SK" dirty="0"/>
          </a:p>
        </p:txBody>
      </p:sp>
      <p:sp>
        <p:nvSpPr>
          <p:cNvPr id="7" name="Obdĺžnik 6"/>
          <p:cNvSpPr/>
          <p:nvPr/>
        </p:nvSpPr>
        <p:spPr>
          <a:xfrm>
            <a:off x="5334000" y="2056735"/>
            <a:ext cx="2153137" cy="2058065"/>
          </a:xfrm>
          <a:prstGeom prst="rect">
            <a:avLst/>
          </a:prstGeom>
          <a:solidFill>
            <a:srgbClr val="92D050"/>
          </a:solid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4" name="Šípka vpravo so zárezom 63"/>
          <p:cNvSpPr/>
          <p:nvPr/>
        </p:nvSpPr>
        <p:spPr>
          <a:xfrm rot="10800000">
            <a:off x="6076463" y="2790121"/>
            <a:ext cx="939285" cy="434170"/>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2" name="BlokTextu 61"/>
          <p:cNvSpPr txBox="1"/>
          <p:nvPr/>
        </p:nvSpPr>
        <p:spPr>
          <a:xfrm>
            <a:off x="5334000" y="3287827"/>
            <a:ext cx="3826047" cy="923330"/>
          </a:xfrm>
          <a:prstGeom prst="rect">
            <a:avLst/>
          </a:prstGeom>
          <a:noFill/>
        </p:spPr>
        <p:txBody>
          <a:bodyPr wrap="none" rtlCol="0">
            <a:spAutoFit/>
          </a:bodyPr>
          <a:lstStyle/>
          <a:p>
            <a:r>
              <a:rPr lang="sk-SK" dirty="0" smtClean="0"/>
              <a:t>3. Ak to je </a:t>
            </a:r>
            <a:r>
              <a:rPr lang="sk-SK" dirty="0" smtClean="0"/>
              <a:t>možné, </a:t>
            </a:r>
            <a:r>
              <a:rPr lang="sk-SK" dirty="0" smtClean="0"/>
              <a:t>využívame pre  </a:t>
            </a:r>
          </a:p>
          <a:p>
            <a:r>
              <a:rPr lang="sk-SK" dirty="0" smtClean="0"/>
              <a:t>prístup tú stranu budovy, ktorá ma </a:t>
            </a:r>
          </a:p>
          <a:p>
            <a:r>
              <a:rPr lang="sk-SK" dirty="0" smtClean="0"/>
              <a:t>zakrytý výhľad do priestoru od budovy.</a:t>
            </a:r>
            <a:endParaRPr lang="sk-SK" dirty="0"/>
          </a:p>
        </p:txBody>
      </p:sp>
      <p:sp>
        <p:nvSpPr>
          <p:cNvPr id="65" name="Šípka vpravo so zárezom 64"/>
          <p:cNvSpPr/>
          <p:nvPr/>
        </p:nvSpPr>
        <p:spPr>
          <a:xfrm rot="16200000">
            <a:off x="4168554" y="4830958"/>
            <a:ext cx="937241" cy="458355"/>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1" name="Cloud"/>
          <p:cNvSpPr>
            <a:spLocks noChangeAspect="1" noEditPoints="1" noChangeArrowheads="1"/>
          </p:cNvSpPr>
          <p:nvPr/>
        </p:nvSpPr>
        <p:spPr bwMode="auto">
          <a:xfrm>
            <a:off x="106729" y="5466204"/>
            <a:ext cx="1752600" cy="154442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2D05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sk-SK"/>
          </a:p>
        </p:txBody>
      </p:sp>
      <p:sp>
        <p:nvSpPr>
          <p:cNvPr id="66" name="Šípka vpravo so zárezom 65"/>
          <p:cNvSpPr/>
          <p:nvPr/>
        </p:nvSpPr>
        <p:spPr>
          <a:xfrm rot="18015060">
            <a:off x="2517877" y="4349648"/>
            <a:ext cx="937241" cy="458355"/>
          </a:xfrm>
          <a:prstGeom prst="notchedRigh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0" name="BlokTextu 39"/>
          <p:cNvSpPr txBox="1"/>
          <p:nvPr/>
        </p:nvSpPr>
        <p:spPr>
          <a:xfrm>
            <a:off x="6786578" y="142852"/>
            <a:ext cx="2115387" cy="369332"/>
          </a:xfrm>
          <a:prstGeom prst="rect">
            <a:avLst/>
          </a:prstGeom>
          <a:noFill/>
        </p:spPr>
        <p:txBody>
          <a:bodyPr wrap="none" rtlCol="0">
            <a:spAutoFit/>
          </a:bodyPr>
          <a:lstStyle/>
          <a:p>
            <a:r>
              <a:rPr lang="sk-SK" dirty="0" smtClean="0">
                <a:solidFill>
                  <a:srgbClr val="FF0000"/>
                </a:solidFill>
              </a:rPr>
              <a:t>Kliknite pre začiatok.</a:t>
            </a:r>
            <a:endParaRPr lang="sk-SK" dirty="0">
              <a:solidFill>
                <a:srgbClr val="FF0000"/>
              </a:solidFill>
            </a:endParaRPr>
          </a:p>
        </p:txBody>
      </p:sp>
      <p:sp>
        <p:nvSpPr>
          <p:cNvPr id="41" name="BlokTextu 40"/>
          <p:cNvSpPr txBox="1"/>
          <p:nvPr/>
        </p:nvSpPr>
        <p:spPr>
          <a:xfrm>
            <a:off x="6592276" y="428604"/>
            <a:ext cx="2551724" cy="369332"/>
          </a:xfrm>
          <a:prstGeom prst="rect">
            <a:avLst/>
          </a:prstGeom>
          <a:noFill/>
        </p:spPr>
        <p:txBody>
          <a:bodyPr wrap="none" rtlCol="0">
            <a:spAutoFit/>
          </a:bodyPr>
          <a:lstStyle/>
          <a:p>
            <a:r>
              <a:rPr lang="sk-SK" dirty="0" smtClean="0">
                <a:solidFill>
                  <a:srgbClr val="FF0000"/>
                </a:solidFill>
              </a:rPr>
              <a:t>Kliknite pre pokračovanie</a:t>
            </a:r>
            <a:endParaRPr lang="sk-SK" dirty="0">
              <a:solidFill>
                <a:srgbClr val="FF0000"/>
              </a:solidFill>
            </a:endParaRPr>
          </a:p>
        </p:txBody>
      </p:sp>
    </p:spTree>
    <p:extLst>
      <p:ext uri="{BB962C8B-B14F-4D97-AF65-F5344CB8AC3E}">
        <p14:creationId xmlns="" xmlns:p14="http://schemas.microsoft.com/office/powerpoint/2010/main" val="157636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0"/>
                                  </p:stCondLst>
                                  <p:childTnLst>
                                    <p:set>
                                      <p:cBhvr>
                                        <p:cTn id="9" dur="1" fill="hold">
                                          <p:stCondLst>
                                            <p:cond delay="0"/>
                                          </p:stCondLst>
                                        </p:cTn>
                                        <p:tgtEl>
                                          <p:spTgt spid="93"/>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1000"/>
                                  </p:stCondLst>
                                  <p:childTnLst>
                                    <p:set>
                                      <p:cBhvr>
                                        <p:cTn id="12" dur="1" fill="hold">
                                          <p:stCondLst>
                                            <p:cond delay="0"/>
                                          </p:stCondLst>
                                        </p:cTn>
                                        <p:tgtEl>
                                          <p:spTgt spid="52"/>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grpId="0" nodeType="afterEffect">
                                  <p:stCondLst>
                                    <p:cond delay="1000"/>
                                  </p:stCondLst>
                                  <p:childTnLst>
                                    <p:set>
                                      <p:cBhvr>
                                        <p:cTn id="15" dur="1" fill="hold">
                                          <p:stCondLst>
                                            <p:cond delay="0"/>
                                          </p:stCondLst>
                                        </p:cTn>
                                        <p:tgtEl>
                                          <p:spTgt spid="2"/>
                                        </p:tgtEl>
                                        <p:attrNameLst>
                                          <p:attrName>style.visibility</p:attrName>
                                        </p:attrNameLst>
                                      </p:cBhvr>
                                      <p:to>
                                        <p:strVal val="visible"/>
                                      </p:to>
                                    </p:set>
                                  </p:childTnLst>
                                </p:cTn>
                              </p:par>
                            </p:childTnLst>
                          </p:cTn>
                        </p:par>
                        <p:par>
                          <p:cTn id="16" fill="hold">
                            <p:stCondLst>
                              <p:cond delay="5000"/>
                            </p:stCondLst>
                            <p:childTnLst>
                              <p:par>
                                <p:cTn id="17" presetID="1" presetClass="entr" presetSubtype="0" fill="hold" grpId="0" nodeType="afterEffect">
                                  <p:stCondLst>
                                    <p:cond delay="1000"/>
                                  </p:stCondLst>
                                  <p:childTnLst>
                                    <p:set>
                                      <p:cBhvr>
                                        <p:cTn id="18" dur="1" fill="hold">
                                          <p:stCondLst>
                                            <p:cond delay="0"/>
                                          </p:stCondLst>
                                        </p:cTn>
                                        <p:tgtEl>
                                          <p:spTgt spid="61"/>
                                        </p:tgtEl>
                                        <p:attrNameLst>
                                          <p:attrName>style.visibility</p:attrName>
                                        </p:attrNameLst>
                                      </p:cBhvr>
                                      <p:to>
                                        <p:strVal val="visible"/>
                                      </p:to>
                                    </p:set>
                                  </p:childTnLst>
                                </p:cTn>
                              </p:par>
                            </p:childTnLst>
                          </p:cTn>
                        </p:par>
                        <p:par>
                          <p:cTn id="19" fill="hold">
                            <p:stCondLst>
                              <p:cond delay="6000"/>
                            </p:stCondLst>
                            <p:childTnLst>
                              <p:par>
                                <p:cTn id="20" presetID="1" presetClass="entr" presetSubtype="0" fill="hold" grpId="0" nodeType="afterEffect">
                                  <p:stCondLst>
                                    <p:cond delay="1000"/>
                                  </p:stCondLst>
                                  <p:childTnLst>
                                    <p:set>
                                      <p:cBhvr>
                                        <p:cTn id="21" dur="1" fill="hold">
                                          <p:stCondLst>
                                            <p:cond delay="0"/>
                                          </p:stCondLst>
                                        </p:cTn>
                                        <p:tgtEl>
                                          <p:spTgt spid="102"/>
                                        </p:tgtEl>
                                        <p:attrNameLst>
                                          <p:attrName>style.visibility</p:attrName>
                                        </p:attrNameLst>
                                      </p:cBhvr>
                                      <p:to>
                                        <p:strVal val="visible"/>
                                      </p:to>
                                    </p:set>
                                  </p:childTnLst>
                                </p:cTn>
                              </p:par>
                            </p:childTnLst>
                          </p:cTn>
                        </p:par>
                        <p:par>
                          <p:cTn id="22" fill="hold">
                            <p:stCondLst>
                              <p:cond delay="7000"/>
                            </p:stCondLst>
                            <p:childTnLst>
                              <p:par>
                                <p:cTn id="23" presetID="53" presetClass="entr" presetSubtype="16" repeatCount="3000" fill="hold" grpId="0" nodeType="afterEffect">
                                  <p:stCondLst>
                                    <p:cond delay="1000"/>
                                  </p:stCondLst>
                                  <p:childTnLst>
                                    <p:set>
                                      <p:cBhvr>
                                        <p:cTn id="24" dur="1" fill="hold">
                                          <p:stCondLst>
                                            <p:cond delay="0"/>
                                          </p:stCondLst>
                                        </p:cTn>
                                        <p:tgtEl>
                                          <p:spTgt spid="128"/>
                                        </p:tgtEl>
                                        <p:attrNameLst>
                                          <p:attrName>style.visibility</p:attrName>
                                        </p:attrNameLst>
                                      </p:cBhvr>
                                      <p:to>
                                        <p:strVal val="visible"/>
                                      </p:to>
                                    </p:set>
                                    <p:anim calcmode="lin" valueType="num">
                                      <p:cBhvr>
                                        <p:cTn id="25" dur="3000" fill="hold"/>
                                        <p:tgtEl>
                                          <p:spTgt spid="128"/>
                                        </p:tgtEl>
                                        <p:attrNameLst>
                                          <p:attrName>ppt_w</p:attrName>
                                        </p:attrNameLst>
                                      </p:cBhvr>
                                      <p:tavLst>
                                        <p:tav tm="0">
                                          <p:val>
                                            <p:fltVal val="0"/>
                                          </p:val>
                                        </p:tav>
                                        <p:tav tm="100000">
                                          <p:val>
                                            <p:strVal val="#ppt_w"/>
                                          </p:val>
                                        </p:tav>
                                      </p:tavLst>
                                    </p:anim>
                                    <p:anim calcmode="lin" valueType="num">
                                      <p:cBhvr>
                                        <p:cTn id="26" dur="3000" fill="hold"/>
                                        <p:tgtEl>
                                          <p:spTgt spid="128"/>
                                        </p:tgtEl>
                                        <p:attrNameLst>
                                          <p:attrName>ppt_h</p:attrName>
                                        </p:attrNameLst>
                                      </p:cBhvr>
                                      <p:tavLst>
                                        <p:tav tm="0">
                                          <p:val>
                                            <p:fltVal val="0"/>
                                          </p:val>
                                        </p:tav>
                                        <p:tav tm="100000">
                                          <p:val>
                                            <p:strVal val="#ppt_h"/>
                                          </p:val>
                                        </p:tav>
                                      </p:tavLst>
                                    </p:anim>
                                    <p:animEffect transition="in" filter="fade">
                                      <p:cBhvr>
                                        <p:cTn id="27" dur="3000"/>
                                        <p:tgtEl>
                                          <p:spTgt spid="128"/>
                                        </p:tgtEl>
                                      </p:cBhvr>
                                    </p:animEffect>
                                  </p:childTnLst>
                                </p:cTn>
                              </p:par>
                            </p:childTnLst>
                          </p:cTn>
                        </p:par>
                        <p:par>
                          <p:cTn id="28" fill="hold">
                            <p:stCondLst>
                              <p:cond delay="17000"/>
                            </p:stCondLst>
                            <p:childTnLst>
                              <p:par>
                                <p:cTn id="29" presetID="1" presetClass="entr" presetSubtype="0" fill="hold" grpId="0" nodeType="afterEffect">
                                  <p:stCondLst>
                                    <p:cond delay="1000"/>
                                  </p:stCondLst>
                                  <p:childTnLst>
                                    <p:set>
                                      <p:cBhvr>
                                        <p:cTn id="30" dur="1" fill="hold">
                                          <p:stCondLst>
                                            <p:cond delay="0"/>
                                          </p:stCondLst>
                                        </p:cTn>
                                        <p:tgtEl>
                                          <p:spTgt spid="60"/>
                                        </p:tgtEl>
                                        <p:attrNameLst>
                                          <p:attrName>style.visibility</p:attrName>
                                        </p:attrNameLst>
                                      </p:cBhvr>
                                      <p:to>
                                        <p:strVal val="visible"/>
                                      </p:to>
                                    </p:set>
                                  </p:childTnLst>
                                </p:cTn>
                              </p:par>
                            </p:childTnLst>
                          </p:cTn>
                        </p:par>
                        <p:par>
                          <p:cTn id="31" fill="hold">
                            <p:stCondLst>
                              <p:cond delay="18000"/>
                            </p:stCondLst>
                            <p:childTnLst>
                              <p:par>
                                <p:cTn id="32" presetID="1" presetClass="entr" presetSubtype="0" fill="hold" grpId="0" nodeType="afterEffect">
                                  <p:stCondLst>
                                    <p:cond delay="3000"/>
                                  </p:stCondLst>
                                  <p:childTnLst>
                                    <p:set>
                                      <p:cBhvr>
                                        <p:cTn id="33" dur="1" fill="hold">
                                          <p:stCondLst>
                                            <p:cond delay="0"/>
                                          </p:stCondLst>
                                        </p:cTn>
                                        <p:tgtEl>
                                          <p:spTgt spid="7"/>
                                        </p:tgtEl>
                                        <p:attrNameLst>
                                          <p:attrName>style.visibility</p:attrName>
                                        </p:attrNameLst>
                                      </p:cBhvr>
                                      <p:to>
                                        <p:strVal val="visible"/>
                                      </p:to>
                                    </p:set>
                                  </p:childTnLst>
                                </p:cTn>
                              </p:par>
                            </p:childTnLst>
                          </p:cTn>
                        </p:par>
                        <p:par>
                          <p:cTn id="34" fill="hold">
                            <p:stCondLst>
                              <p:cond delay="21000"/>
                            </p:stCondLst>
                            <p:childTnLst>
                              <p:par>
                                <p:cTn id="35" presetID="53" presetClass="entr" presetSubtype="16" repeatCount="3000" fill="hold" grpId="0" nodeType="afterEffect">
                                  <p:stCondLst>
                                    <p:cond delay="1000"/>
                                  </p:stCondLst>
                                  <p:childTnLst>
                                    <p:set>
                                      <p:cBhvr>
                                        <p:cTn id="36" dur="1" fill="hold">
                                          <p:stCondLst>
                                            <p:cond delay="0"/>
                                          </p:stCondLst>
                                        </p:cTn>
                                        <p:tgtEl>
                                          <p:spTgt spid="64"/>
                                        </p:tgtEl>
                                        <p:attrNameLst>
                                          <p:attrName>style.visibility</p:attrName>
                                        </p:attrNameLst>
                                      </p:cBhvr>
                                      <p:to>
                                        <p:strVal val="visible"/>
                                      </p:to>
                                    </p:set>
                                    <p:anim calcmode="lin" valueType="num">
                                      <p:cBhvr>
                                        <p:cTn id="37" dur="3000" fill="hold"/>
                                        <p:tgtEl>
                                          <p:spTgt spid="64"/>
                                        </p:tgtEl>
                                        <p:attrNameLst>
                                          <p:attrName>ppt_w</p:attrName>
                                        </p:attrNameLst>
                                      </p:cBhvr>
                                      <p:tavLst>
                                        <p:tav tm="0">
                                          <p:val>
                                            <p:fltVal val="0"/>
                                          </p:val>
                                        </p:tav>
                                        <p:tav tm="100000">
                                          <p:val>
                                            <p:strVal val="#ppt_w"/>
                                          </p:val>
                                        </p:tav>
                                      </p:tavLst>
                                    </p:anim>
                                    <p:anim calcmode="lin" valueType="num">
                                      <p:cBhvr>
                                        <p:cTn id="38" dur="3000" fill="hold"/>
                                        <p:tgtEl>
                                          <p:spTgt spid="64"/>
                                        </p:tgtEl>
                                        <p:attrNameLst>
                                          <p:attrName>ppt_h</p:attrName>
                                        </p:attrNameLst>
                                      </p:cBhvr>
                                      <p:tavLst>
                                        <p:tav tm="0">
                                          <p:val>
                                            <p:fltVal val="0"/>
                                          </p:val>
                                        </p:tav>
                                        <p:tav tm="100000">
                                          <p:val>
                                            <p:strVal val="#ppt_h"/>
                                          </p:val>
                                        </p:tav>
                                      </p:tavLst>
                                    </p:anim>
                                    <p:animEffect transition="in" filter="fade">
                                      <p:cBhvr>
                                        <p:cTn id="39" dur="3000"/>
                                        <p:tgtEl>
                                          <p:spTgt spid="64"/>
                                        </p:tgtEl>
                                      </p:cBhvr>
                                    </p:animEffect>
                                  </p:childTnLst>
                                </p:cTn>
                              </p:par>
                            </p:childTnLst>
                          </p:cTn>
                        </p:par>
                        <p:par>
                          <p:cTn id="40" fill="hold">
                            <p:stCondLst>
                              <p:cond delay="31000"/>
                            </p:stCondLst>
                            <p:childTnLst>
                              <p:par>
                                <p:cTn id="41" presetID="1" presetClass="entr" presetSubtype="0" fill="hold" grpId="0" nodeType="afterEffect">
                                  <p:stCondLst>
                                    <p:cond delay="1000"/>
                                  </p:stCondLst>
                                  <p:childTnLst>
                                    <p:set>
                                      <p:cBhvr>
                                        <p:cTn id="42" dur="1" fill="hold">
                                          <p:stCondLst>
                                            <p:cond delay="0"/>
                                          </p:stCondLst>
                                        </p:cTn>
                                        <p:tgtEl>
                                          <p:spTgt spid="62"/>
                                        </p:tgtEl>
                                        <p:attrNameLst>
                                          <p:attrName>style.visibility</p:attrName>
                                        </p:attrNameLst>
                                      </p:cBhvr>
                                      <p:to>
                                        <p:strVal val="visible"/>
                                      </p:to>
                                    </p:set>
                                  </p:childTnLst>
                                </p:cTn>
                              </p:par>
                            </p:childTnLst>
                          </p:cTn>
                        </p:par>
                        <p:par>
                          <p:cTn id="43" fill="hold">
                            <p:stCondLst>
                              <p:cond delay="32000"/>
                            </p:stCondLst>
                            <p:childTnLst>
                              <p:par>
                                <p:cTn id="44" presetID="1" presetClass="entr" presetSubtype="0" fill="hold" grpId="0" nodeType="afterEffect">
                                  <p:stCondLst>
                                    <p:cond delay="3000"/>
                                  </p:stCondLst>
                                  <p:childTnLst>
                                    <p:set>
                                      <p:cBhvr>
                                        <p:cTn id="45" dur="1" fill="hold">
                                          <p:stCondLst>
                                            <p:cond delay="0"/>
                                          </p:stCondLst>
                                        </p:cTn>
                                        <p:tgtEl>
                                          <p:spTgt spid="1026"/>
                                        </p:tgtEl>
                                        <p:attrNameLst>
                                          <p:attrName>style.visibility</p:attrName>
                                        </p:attrNameLst>
                                      </p:cBhvr>
                                      <p:to>
                                        <p:strVal val="visible"/>
                                      </p:to>
                                    </p:set>
                                  </p:childTnLst>
                                </p:cTn>
                              </p:par>
                            </p:childTnLst>
                          </p:cTn>
                        </p:par>
                        <p:par>
                          <p:cTn id="46" fill="hold">
                            <p:stCondLst>
                              <p:cond delay="35000"/>
                            </p:stCondLst>
                            <p:childTnLst>
                              <p:par>
                                <p:cTn id="47" presetID="1" presetClass="entr" presetSubtype="0" fill="hold" grpId="0" nodeType="afterEffect">
                                  <p:stCondLst>
                                    <p:cond delay="1000"/>
                                  </p:stCondLst>
                                  <p:childTnLst>
                                    <p:set>
                                      <p:cBhvr>
                                        <p:cTn id="48" dur="1" fill="hold">
                                          <p:stCondLst>
                                            <p:cond delay="0"/>
                                          </p:stCondLst>
                                        </p:cTn>
                                        <p:tgtEl>
                                          <p:spTgt spid="27"/>
                                        </p:tgtEl>
                                        <p:attrNameLst>
                                          <p:attrName>style.visibility</p:attrName>
                                        </p:attrNameLst>
                                      </p:cBhvr>
                                      <p:to>
                                        <p:strVal val="visible"/>
                                      </p:to>
                                    </p:set>
                                  </p:childTnLst>
                                </p:cTn>
                              </p:par>
                            </p:childTnLst>
                          </p:cTn>
                        </p:par>
                        <p:par>
                          <p:cTn id="49" fill="hold">
                            <p:stCondLst>
                              <p:cond delay="36000"/>
                            </p:stCondLst>
                            <p:childTnLst>
                              <p:par>
                                <p:cTn id="50" presetID="1" presetClass="entr" presetSubtype="0" fill="hold" grpId="0" nodeType="afterEffect">
                                  <p:stCondLst>
                                    <p:cond delay="1000"/>
                                  </p:stCondLst>
                                  <p:childTnLst>
                                    <p:set>
                                      <p:cBhvr>
                                        <p:cTn id="51" dur="1" fill="hold">
                                          <p:stCondLst>
                                            <p:cond delay="0"/>
                                          </p:stCondLst>
                                        </p:cTn>
                                        <p:tgtEl>
                                          <p:spTgt spid="29"/>
                                        </p:tgtEl>
                                        <p:attrNameLst>
                                          <p:attrName>style.visibility</p:attrName>
                                        </p:attrNameLst>
                                      </p:cBhvr>
                                      <p:to>
                                        <p:strVal val="visible"/>
                                      </p:to>
                                    </p:set>
                                  </p:childTnLst>
                                </p:cTn>
                              </p:par>
                            </p:childTnLst>
                          </p:cTn>
                        </p:par>
                        <p:par>
                          <p:cTn id="52" fill="hold">
                            <p:stCondLst>
                              <p:cond delay="37000"/>
                            </p:stCondLst>
                            <p:childTnLst>
                              <p:par>
                                <p:cTn id="53" presetID="1" presetClass="entr" presetSubtype="0" fill="hold" grpId="0" nodeType="afterEffect">
                                  <p:stCondLst>
                                    <p:cond delay="1000"/>
                                  </p:stCondLst>
                                  <p:childTnLst>
                                    <p:set>
                                      <p:cBhvr>
                                        <p:cTn id="54" dur="1" fill="hold">
                                          <p:stCondLst>
                                            <p:cond delay="0"/>
                                          </p:stCondLst>
                                        </p:cTn>
                                        <p:tgtEl>
                                          <p:spTgt spid="28"/>
                                        </p:tgtEl>
                                        <p:attrNameLst>
                                          <p:attrName>style.visibility</p:attrName>
                                        </p:attrNameLst>
                                      </p:cBhvr>
                                      <p:to>
                                        <p:strVal val="visible"/>
                                      </p:to>
                                    </p:set>
                                  </p:childTnLst>
                                </p:cTn>
                              </p:par>
                            </p:childTnLst>
                          </p:cTn>
                        </p:par>
                        <p:par>
                          <p:cTn id="55" fill="hold">
                            <p:stCondLst>
                              <p:cond delay="38000"/>
                            </p:stCondLst>
                            <p:childTnLst>
                              <p:par>
                                <p:cTn id="56" presetID="53" presetClass="entr" presetSubtype="16" repeatCount="3000" fill="hold" grpId="0" nodeType="afterEffect">
                                  <p:stCondLst>
                                    <p:cond delay="1000"/>
                                  </p:stCondLst>
                                  <p:childTnLst>
                                    <p:set>
                                      <p:cBhvr>
                                        <p:cTn id="57" dur="1" fill="hold">
                                          <p:stCondLst>
                                            <p:cond delay="0"/>
                                          </p:stCondLst>
                                        </p:cTn>
                                        <p:tgtEl>
                                          <p:spTgt spid="65"/>
                                        </p:tgtEl>
                                        <p:attrNameLst>
                                          <p:attrName>style.visibility</p:attrName>
                                        </p:attrNameLst>
                                      </p:cBhvr>
                                      <p:to>
                                        <p:strVal val="visible"/>
                                      </p:to>
                                    </p:set>
                                    <p:anim calcmode="lin" valueType="num">
                                      <p:cBhvr>
                                        <p:cTn id="58" dur="3000" fill="hold"/>
                                        <p:tgtEl>
                                          <p:spTgt spid="65"/>
                                        </p:tgtEl>
                                        <p:attrNameLst>
                                          <p:attrName>ppt_w</p:attrName>
                                        </p:attrNameLst>
                                      </p:cBhvr>
                                      <p:tavLst>
                                        <p:tav tm="0">
                                          <p:val>
                                            <p:fltVal val="0"/>
                                          </p:val>
                                        </p:tav>
                                        <p:tav tm="100000">
                                          <p:val>
                                            <p:strVal val="#ppt_w"/>
                                          </p:val>
                                        </p:tav>
                                      </p:tavLst>
                                    </p:anim>
                                    <p:anim calcmode="lin" valueType="num">
                                      <p:cBhvr>
                                        <p:cTn id="59" dur="3000" fill="hold"/>
                                        <p:tgtEl>
                                          <p:spTgt spid="65"/>
                                        </p:tgtEl>
                                        <p:attrNameLst>
                                          <p:attrName>ppt_h</p:attrName>
                                        </p:attrNameLst>
                                      </p:cBhvr>
                                      <p:tavLst>
                                        <p:tav tm="0">
                                          <p:val>
                                            <p:fltVal val="0"/>
                                          </p:val>
                                        </p:tav>
                                        <p:tav tm="100000">
                                          <p:val>
                                            <p:strVal val="#ppt_h"/>
                                          </p:val>
                                        </p:tav>
                                      </p:tavLst>
                                    </p:anim>
                                    <p:animEffect transition="in" filter="fade">
                                      <p:cBhvr>
                                        <p:cTn id="60" dur="3000"/>
                                        <p:tgtEl>
                                          <p:spTgt spid="65"/>
                                        </p:tgtEl>
                                      </p:cBhvr>
                                    </p:animEffect>
                                  </p:childTnLst>
                                </p:cTn>
                              </p:par>
                            </p:childTnLst>
                          </p:cTn>
                        </p:par>
                        <p:par>
                          <p:cTn id="61" fill="hold">
                            <p:stCondLst>
                              <p:cond delay="48000"/>
                            </p:stCondLst>
                            <p:childTnLst>
                              <p:par>
                                <p:cTn id="62" presetID="1" presetClass="entr" presetSubtype="0" fill="hold" grpId="0" nodeType="afterEffect">
                                  <p:stCondLst>
                                    <p:cond delay="1000"/>
                                  </p:stCondLst>
                                  <p:childTnLst>
                                    <p:set>
                                      <p:cBhvr>
                                        <p:cTn id="63" dur="1" fill="hold">
                                          <p:stCondLst>
                                            <p:cond delay="0"/>
                                          </p:stCondLst>
                                        </p:cTn>
                                        <p:tgtEl>
                                          <p:spTgt spid="63"/>
                                        </p:tgtEl>
                                        <p:attrNameLst>
                                          <p:attrName>style.visibility</p:attrName>
                                        </p:attrNameLst>
                                      </p:cBhvr>
                                      <p:to>
                                        <p:strVal val="visible"/>
                                      </p:to>
                                    </p:set>
                                  </p:childTnLst>
                                </p:cTn>
                              </p:par>
                            </p:childTnLst>
                          </p:cTn>
                        </p:par>
                        <p:par>
                          <p:cTn id="64" fill="hold">
                            <p:stCondLst>
                              <p:cond delay="49000"/>
                            </p:stCondLst>
                            <p:childTnLst>
                              <p:par>
                                <p:cTn id="65" presetID="1" presetClass="entr" presetSubtype="0" fill="hold" grpId="0" nodeType="afterEffect">
                                  <p:stCondLst>
                                    <p:cond delay="3000"/>
                                  </p:stCondLst>
                                  <p:childTnLst>
                                    <p:set>
                                      <p:cBhvr>
                                        <p:cTn id="66" dur="1" fill="hold">
                                          <p:stCondLst>
                                            <p:cond delay="0"/>
                                          </p:stCondLst>
                                        </p:cTn>
                                        <p:tgtEl>
                                          <p:spTgt spid="26"/>
                                        </p:tgtEl>
                                        <p:attrNameLst>
                                          <p:attrName>style.visibility</p:attrName>
                                        </p:attrNameLst>
                                      </p:cBhvr>
                                      <p:to>
                                        <p:strVal val="visible"/>
                                      </p:to>
                                    </p:set>
                                  </p:childTnLst>
                                </p:cTn>
                              </p:par>
                            </p:childTnLst>
                          </p:cTn>
                        </p:par>
                        <p:par>
                          <p:cTn id="67" fill="hold">
                            <p:stCondLst>
                              <p:cond delay="52000"/>
                            </p:stCondLst>
                            <p:childTnLst>
                              <p:par>
                                <p:cTn id="68" presetID="1" presetClass="entr" presetSubtype="0" fill="hold" grpId="0" nodeType="afterEffect">
                                  <p:stCondLst>
                                    <p:cond delay="1000"/>
                                  </p:stCondLst>
                                  <p:childTnLst>
                                    <p:set>
                                      <p:cBhvr>
                                        <p:cTn id="69" dur="1" fill="hold">
                                          <p:stCondLst>
                                            <p:cond delay="0"/>
                                          </p:stCondLst>
                                        </p:cTn>
                                        <p:tgtEl>
                                          <p:spTgt spid="25"/>
                                        </p:tgtEl>
                                        <p:attrNameLst>
                                          <p:attrName>style.visibility</p:attrName>
                                        </p:attrNameLst>
                                      </p:cBhvr>
                                      <p:to>
                                        <p:strVal val="visible"/>
                                      </p:to>
                                    </p:set>
                                  </p:childTnLst>
                                </p:cTn>
                              </p:par>
                            </p:childTnLst>
                          </p:cTn>
                        </p:par>
                        <p:par>
                          <p:cTn id="70" fill="hold">
                            <p:stCondLst>
                              <p:cond delay="53000"/>
                            </p:stCondLst>
                            <p:childTnLst>
                              <p:par>
                                <p:cTn id="71" presetID="1" presetClass="entr" presetSubtype="0" fill="hold" grpId="0" nodeType="afterEffect">
                                  <p:stCondLst>
                                    <p:cond delay="1000"/>
                                  </p:stCondLst>
                                  <p:childTnLst>
                                    <p:set>
                                      <p:cBhvr>
                                        <p:cTn id="72" dur="1" fill="hold">
                                          <p:stCondLst>
                                            <p:cond delay="0"/>
                                          </p:stCondLst>
                                        </p:cTn>
                                        <p:tgtEl>
                                          <p:spTgt spid="21"/>
                                        </p:tgtEl>
                                        <p:attrNameLst>
                                          <p:attrName>style.visibility</p:attrName>
                                        </p:attrNameLst>
                                      </p:cBhvr>
                                      <p:to>
                                        <p:strVal val="visible"/>
                                      </p:to>
                                    </p:set>
                                  </p:childTnLst>
                                </p:cTn>
                              </p:par>
                            </p:childTnLst>
                          </p:cTn>
                        </p:par>
                        <p:par>
                          <p:cTn id="73" fill="hold">
                            <p:stCondLst>
                              <p:cond delay="54000"/>
                            </p:stCondLst>
                            <p:childTnLst>
                              <p:par>
                                <p:cTn id="74" presetID="1" presetClass="entr" presetSubtype="0" fill="hold" grpId="0" nodeType="afterEffect">
                                  <p:stCondLst>
                                    <p:cond delay="1000"/>
                                  </p:stCondLst>
                                  <p:childTnLst>
                                    <p:set>
                                      <p:cBhvr>
                                        <p:cTn id="75" dur="1" fill="hold">
                                          <p:stCondLst>
                                            <p:cond delay="0"/>
                                          </p:stCondLst>
                                        </p:cTn>
                                        <p:tgtEl>
                                          <p:spTgt spid="31"/>
                                        </p:tgtEl>
                                        <p:attrNameLst>
                                          <p:attrName>style.visibility</p:attrName>
                                        </p:attrNameLst>
                                      </p:cBhvr>
                                      <p:to>
                                        <p:strVal val="visible"/>
                                      </p:to>
                                    </p:set>
                                  </p:childTnLst>
                                </p:cTn>
                              </p:par>
                            </p:childTnLst>
                          </p:cTn>
                        </p:par>
                        <p:par>
                          <p:cTn id="76" fill="hold">
                            <p:stCondLst>
                              <p:cond delay="55000"/>
                            </p:stCondLst>
                            <p:childTnLst>
                              <p:par>
                                <p:cTn id="77" presetID="53" presetClass="entr" presetSubtype="16" repeatCount="3000" fill="hold" grpId="0" nodeType="afterEffect">
                                  <p:stCondLst>
                                    <p:cond delay="1000"/>
                                  </p:stCondLst>
                                  <p:childTnLst>
                                    <p:set>
                                      <p:cBhvr>
                                        <p:cTn id="78" dur="1" fill="hold">
                                          <p:stCondLst>
                                            <p:cond delay="0"/>
                                          </p:stCondLst>
                                        </p:cTn>
                                        <p:tgtEl>
                                          <p:spTgt spid="66"/>
                                        </p:tgtEl>
                                        <p:attrNameLst>
                                          <p:attrName>style.visibility</p:attrName>
                                        </p:attrNameLst>
                                      </p:cBhvr>
                                      <p:to>
                                        <p:strVal val="visible"/>
                                      </p:to>
                                    </p:set>
                                    <p:anim calcmode="lin" valueType="num">
                                      <p:cBhvr>
                                        <p:cTn id="79" dur="3000" fill="hold"/>
                                        <p:tgtEl>
                                          <p:spTgt spid="66"/>
                                        </p:tgtEl>
                                        <p:attrNameLst>
                                          <p:attrName>ppt_w</p:attrName>
                                        </p:attrNameLst>
                                      </p:cBhvr>
                                      <p:tavLst>
                                        <p:tav tm="0">
                                          <p:val>
                                            <p:fltVal val="0"/>
                                          </p:val>
                                        </p:tav>
                                        <p:tav tm="100000">
                                          <p:val>
                                            <p:strVal val="#ppt_w"/>
                                          </p:val>
                                        </p:tav>
                                      </p:tavLst>
                                    </p:anim>
                                    <p:anim calcmode="lin" valueType="num">
                                      <p:cBhvr>
                                        <p:cTn id="80" dur="3000" fill="hold"/>
                                        <p:tgtEl>
                                          <p:spTgt spid="66"/>
                                        </p:tgtEl>
                                        <p:attrNameLst>
                                          <p:attrName>ppt_h</p:attrName>
                                        </p:attrNameLst>
                                      </p:cBhvr>
                                      <p:tavLst>
                                        <p:tav tm="0">
                                          <p:val>
                                            <p:fltVal val="0"/>
                                          </p:val>
                                        </p:tav>
                                        <p:tav tm="100000">
                                          <p:val>
                                            <p:strVal val="#ppt_h"/>
                                          </p:val>
                                        </p:tav>
                                      </p:tavLst>
                                    </p:anim>
                                    <p:animEffect transition="in" filter="fade">
                                      <p:cBhvr>
                                        <p:cTn id="81" dur="3000"/>
                                        <p:tgtEl>
                                          <p:spTgt spid="66"/>
                                        </p:tgtEl>
                                      </p:cBhvr>
                                    </p:animEffect>
                                  </p:childTnLst>
                                </p:cTn>
                              </p:par>
                            </p:childTnLst>
                          </p:cTn>
                        </p:par>
                        <p:par>
                          <p:cTn id="82" fill="hold">
                            <p:stCondLst>
                              <p:cond delay="65000"/>
                            </p:stCondLst>
                            <p:childTnLst>
                              <p:par>
                                <p:cTn id="83" presetID="2" presetClass="exit" presetSubtype="4" fill="hold" grpId="0" nodeType="afterEffect">
                                  <p:stCondLst>
                                    <p:cond delay="2000"/>
                                  </p:stCondLst>
                                  <p:childTnLst>
                                    <p:anim calcmode="lin" valueType="num">
                                      <p:cBhvr additive="base">
                                        <p:cTn id="84" dur="2000"/>
                                        <p:tgtEl>
                                          <p:spTgt spid="40"/>
                                        </p:tgtEl>
                                        <p:attrNameLst>
                                          <p:attrName>ppt_x</p:attrName>
                                        </p:attrNameLst>
                                      </p:cBhvr>
                                      <p:tavLst>
                                        <p:tav tm="0">
                                          <p:val>
                                            <p:strVal val="ppt_x"/>
                                          </p:val>
                                        </p:tav>
                                        <p:tav tm="100000">
                                          <p:val>
                                            <p:strVal val="ppt_x"/>
                                          </p:val>
                                        </p:tav>
                                      </p:tavLst>
                                    </p:anim>
                                    <p:anim calcmode="lin" valueType="num">
                                      <p:cBhvr additive="base">
                                        <p:cTn id="85" dur="2000"/>
                                        <p:tgtEl>
                                          <p:spTgt spid="40"/>
                                        </p:tgtEl>
                                        <p:attrNameLst>
                                          <p:attrName>ppt_y</p:attrName>
                                        </p:attrNameLst>
                                      </p:cBhvr>
                                      <p:tavLst>
                                        <p:tav tm="0">
                                          <p:val>
                                            <p:strVal val="ppt_y"/>
                                          </p:val>
                                        </p:tav>
                                        <p:tav tm="100000">
                                          <p:val>
                                            <p:strVal val="1+ppt_h/2"/>
                                          </p:val>
                                        </p:tav>
                                      </p:tavLst>
                                    </p:anim>
                                    <p:set>
                                      <p:cBhvr>
                                        <p:cTn id="86" dur="1" fill="hold">
                                          <p:stCondLst>
                                            <p:cond delay="1999"/>
                                          </p:stCondLst>
                                        </p:cTn>
                                        <p:tgtEl>
                                          <p:spTgt spid="40"/>
                                        </p:tgtEl>
                                        <p:attrNameLst>
                                          <p:attrName>style.visibility</p:attrName>
                                        </p:attrNameLst>
                                      </p:cBhvr>
                                      <p:to>
                                        <p:strVal val="hidden"/>
                                      </p:to>
                                    </p:set>
                                  </p:childTnLst>
                                </p:cTn>
                              </p:par>
                            </p:childTnLst>
                          </p:cTn>
                        </p:par>
                        <p:par>
                          <p:cTn id="87" fill="hold">
                            <p:stCondLst>
                              <p:cond delay="69000"/>
                            </p:stCondLst>
                            <p:childTnLst>
                              <p:par>
                                <p:cTn id="88" presetID="2" presetClass="entr" presetSubtype="4" fill="hold" grpId="0" nodeType="afterEffect">
                                  <p:stCondLst>
                                    <p:cond delay="500"/>
                                  </p:stCondLst>
                                  <p:childTnLst>
                                    <p:set>
                                      <p:cBhvr>
                                        <p:cTn id="89" dur="1" fill="hold">
                                          <p:stCondLst>
                                            <p:cond delay="0"/>
                                          </p:stCondLst>
                                        </p:cTn>
                                        <p:tgtEl>
                                          <p:spTgt spid="41"/>
                                        </p:tgtEl>
                                        <p:attrNameLst>
                                          <p:attrName>style.visibility</p:attrName>
                                        </p:attrNameLst>
                                      </p:cBhvr>
                                      <p:to>
                                        <p:strVal val="visible"/>
                                      </p:to>
                                    </p:set>
                                    <p:anim calcmode="lin" valueType="num">
                                      <p:cBhvr additive="base">
                                        <p:cTn id="90" dur="2000" fill="hold"/>
                                        <p:tgtEl>
                                          <p:spTgt spid="41"/>
                                        </p:tgtEl>
                                        <p:attrNameLst>
                                          <p:attrName>ppt_x</p:attrName>
                                        </p:attrNameLst>
                                      </p:cBhvr>
                                      <p:tavLst>
                                        <p:tav tm="0">
                                          <p:val>
                                            <p:strVal val="#ppt_x"/>
                                          </p:val>
                                        </p:tav>
                                        <p:tav tm="100000">
                                          <p:val>
                                            <p:strVal val="#ppt_x"/>
                                          </p:val>
                                        </p:tav>
                                      </p:tavLst>
                                    </p:anim>
                                    <p:anim calcmode="lin" valueType="num">
                                      <p:cBhvr additive="base">
                                        <p:cTn id="91" dur="2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26" grpId="0" animBg="1"/>
      <p:bldP spid="25" grpId="0" animBg="1"/>
      <p:bldP spid="26" grpId="0" animBg="1"/>
      <p:bldP spid="27" grpId="0" animBg="1"/>
      <p:bldP spid="28" grpId="0" animBg="1"/>
      <p:bldP spid="29" grpId="0" animBg="1"/>
      <p:bldP spid="31" grpId="0" animBg="1"/>
      <p:bldP spid="128" grpId="0" animBg="1"/>
      <p:bldP spid="2" grpId="0" animBg="1"/>
      <p:bldP spid="61" grpId="0" animBg="1"/>
      <p:bldP spid="6" grpId="0"/>
      <p:bldP spid="60" grpId="0"/>
      <p:bldP spid="63" grpId="0"/>
      <p:bldP spid="7" grpId="0" animBg="1"/>
      <p:bldP spid="64" grpId="0" animBg="1"/>
      <p:bldP spid="62" grpId="0"/>
      <p:bldP spid="65" grpId="0" animBg="1"/>
      <p:bldP spid="21" grpId="0" animBg="1"/>
      <p:bldP spid="66" grpId="0" animBg="1"/>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500034" y="785794"/>
            <a:ext cx="8229600" cy="4525963"/>
          </a:xfrm>
        </p:spPr>
        <p:txBody>
          <a:bodyPr/>
          <a:lstStyle/>
          <a:p>
            <a:pPr>
              <a:buNone/>
            </a:pPr>
            <a:endParaRPr lang="sk-SK" dirty="0" smtClean="0"/>
          </a:p>
          <a:p>
            <a:pPr algn="ctr">
              <a:buNone/>
            </a:pPr>
            <a:r>
              <a:rPr lang="sk-SK" sz="5400" dirty="0" smtClean="0"/>
              <a:t>Možné smery priblíženia sa k budove, keď obrancovia </a:t>
            </a:r>
            <a:r>
              <a:rPr lang="sk-SK" sz="5400" b="1" dirty="0" smtClean="0"/>
              <a:t>poznajú</a:t>
            </a:r>
            <a:r>
              <a:rPr lang="sk-SK" sz="5400" dirty="0" smtClean="0"/>
              <a:t> čas vášho približného útoku...</a:t>
            </a:r>
            <a:endParaRPr lang="sk-SK" sz="5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1644</Words>
  <Application>Microsoft Office PowerPoint</Application>
  <PresentationFormat>Prezentácia na obrazovke (4:3)</PresentationFormat>
  <Paragraphs>188</Paragraphs>
  <Slides>26</Slides>
  <Notes>0</Notes>
  <HiddenSlides>0</HiddenSlides>
  <MMClips>0</MMClips>
  <ScaleCrop>false</ScaleCrop>
  <HeadingPairs>
    <vt:vector size="4" baseType="variant">
      <vt:variant>
        <vt:lpstr>Motív</vt:lpstr>
      </vt:variant>
      <vt:variant>
        <vt:i4>1</vt:i4>
      </vt:variant>
      <vt:variant>
        <vt:lpstr>Nadpisy snímok</vt:lpstr>
      </vt:variant>
      <vt:variant>
        <vt:i4>26</vt:i4>
      </vt:variant>
    </vt:vector>
  </HeadingPairs>
  <TitlesOfParts>
    <vt:vector size="27" baseType="lpstr">
      <vt:lpstr>Motív Office</vt:lpstr>
      <vt:lpstr>Boj v zastavanej oblasti</vt:lpstr>
      <vt:lpstr>Snímka 2</vt:lpstr>
      <vt:lpstr>Hodnotenie priestoru boja z pohľadu útočníka</vt:lpstr>
      <vt:lpstr>Snímka 4</vt:lpstr>
      <vt:lpstr>Snímka 5</vt:lpstr>
      <vt:lpstr>Snímka 6</vt:lpstr>
      <vt:lpstr>Snímka 7</vt:lpstr>
      <vt:lpstr>Snímka 8</vt:lpstr>
      <vt:lpstr>Snímka 9</vt:lpstr>
      <vt:lpstr>Snímka 10</vt:lpstr>
      <vt:lpstr>Základné pojmy</vt:lpstr>
      <vt:lpstr>Snímka 12</vt:lpstr>
      <vt:lpstr>Snímka 13</vt:lpstr>
      <vt:lpstr>Snímka 14</vt:lpstr>
      <vt:lpstr>Snímka 15</vt:lpstr>
      <vt:lpstr>Zhodnotenie </vt:lpstr>
      <vt:lpstr>Modelová situácia útoku. </vt:lpstr>
      <vt:lpstr>1. etapa</vt:lpstr>
      <vt:lpstr>Snímka 19</vt:lpstr>
      <vt:lpstr>Snímka 20</vt:lpstr>
      <vt:lpstr>Snímka 21</vt:lpstr>
      <vt:lpstr>2. etapa</vt:lpstr>
      <vt:lpstr>Snímka 23</vt:lpstr>
      <vt:lpstr>3. etapa</vt:lpstr>
      <vt:lpstr>Snímka 25</vt:lpstr>
      <vt:lpstr>Záver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Taktika –boj v zastavanej oblasti</dc:title>
  <dc:creator>Patrik Žitník</dc:creator>
  <cp:lastModifiedBy>Patrik Žitník</cp:lastModifiedBy>
  <cp:revision>82</cp:revision>
  <dcterms:created xsi:type="dcterms:W3CDTF">2011-06-17T14:40:14Z</dcterms:created>
  <dcterms:modified xsi:type="dcterms:W3CDTF">2011-07-17T18:24:28Z</dcterms:modified>
</cp:coreProperties>
</file>