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5" r:id="rId4"/>
    <p:sldId id="257" r:id="rId5"/>
    <p:sldId id="261" r:id="rId6"/>
    <p:sldId id="271" r:id="rId7"/>
    <p:sldId id="272" r:id="rId8"/>
    <p:sldId id="258" r:id="rId9"/>
    <p:sldId id="259" r:id="rId10"/>
    <p:sldId id="262" r:id="rId11"/>
    <p:sldId id="264" r:id="rId12"/>
    <p:sldId id="266" r:id="rId13"/>
    <p:sldId id="263" r:id="rId14"/>
    <p:sldId id="268" r:id="rId15"/>
    <p:sldId id="267" r:id="rId16"/>
    <p:sldId id="269" r:id="rId17"/>
    <p:sldId id="270" r:id="rId18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BF92E2F3-A957-4897-AE39-228CC061DCDB}" type="datetimeFigureOut">
              <a:rPr lang="sk-SK" smtClean="0"/>
              <a:t>2. 11. 2014</a:t>
            </a:fld>
            <a:endParaRPr lang="sk-SK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2. 11. 2014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2. 11. 2014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2. 11. 2014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2. 11. 2014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2. 11. 2014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2. 11. 2014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2. 11. 2014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2. 11. 2014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2. 11. 2014</a:t>
            </a:fld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2. 11. 2014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BF92E2F3-A957-4897-AE39-228CC061DCDB}" type="datetimeFigureOut">
              <a:rPr lang="sk-SK" smtClean="0"/>
              <a:t>2. 11. 2014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iopedia.sk/?cat=rastliny&amp;file=vytrusne#bryophyta" TargetMode="External"/><Relationship Id="rId2" Type="http://schemas.openxmlformats.org/officeDocument/2006/relationships/hyperlink" Target="http://www.biopedia.sk/?cat=rastliny&amp;file=vytrusne#rhyniophyt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biopedia.sk/?cat=rastliny&amp;file=vytrusne#polypodiophyta" TargetMode="External"/><Relationship Id="rId5" Type="http://schemas.openxmlformats.org/officeDocument/2006/relationships/hyperlink" Target="http://www.biopedia.sk/?cat=rastliny&amp;file=vytrusne#equisetophyta" TargetMode="External"/><Relationship Id="rId4" Type="http://schemas.openxmlformats.org/officeDocument/2006/relationships/hyperlink" Target="http://www.biopedia.sk/?cat=rastliny&amp;file=vytrusne#lycopodiophyta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852856" y="4437112"/>
            <a:ext cx="7291144" cy="1702160"/>
          </a:xfrm>
        </p:spPr>
        <p:txBody>
          <a:bodyPr>
            <a:normAutofit/>
          </a:bodyPr>
          <a:lstStyle/>
          <a:p>
            <a:pPr algn="ctr"/>
            <a:r>
              <a:rPr lang="sk-SK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 Výtrusné rastliny – charakteristika, zástupcovia</a:t>
            </a:r>
            <a:endParaRPr lang="sk-SK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4644008" y="4437112"/>
            <a:ext cx="4015099" cy="1260629"/>
          </a:xfrm>
        </p:spPr>
        <p:txBody>
          <a:bodyPr/>
          <a:lstStyle/>
          <a:p>
            <a:endParaRPr lang="sk-SK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15" t="31250" r="25505" b="46371"/>
          <a:stretch/>
        </p:blipFill>
        <p:spPr bwMode="auto">
          <a:xfrm>
            <a:off x="0" y="0"/>
            <a:ext cx="9150976" cy="2348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52973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73556" y="404664"/>
            <a:ext cx="7024744" cy="1143000"/>
          </a:xfrm>
        </p:spPr>
        <p:txBody>
          <a:bodyPr/>
          <a:lstStyle/>
          <a:p>
            <a:r>
              <a:rPr lang="sk-SK" b="1" dirty="0" smtClean="0"/>
              <a:t>Zástupcovia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043492" y="2323652"/>
            <a:ext cx="6777317" cy="4345708"/>
          </a:xfrm>
        </p:spPr>
        <p:txBody>
          <a:bodyPr>
            <a:normAutofit/>
          </a:bodyPr>
          <a:lstStyle/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 smtClean="0"/>
          </a:p>
          <a:p>
            <a:endParaRPr lang="sk-SK" dirty="0"/>
          </a:p>
          <a:p>
            <a:r>
              <a:rPr lang="sk-SK" dirty="0" smtClean="0"/>
              <a:t>___________________________________</a:t>
            </a:r>
            <a:endParaRPr lang="sk-SK" dirty="0"/>
          </a:p>
        </p:txBody>
      </p:sp>
      <p:pic>
        <p:nvPicPr>
          <p:cNvPr id="3074" name="Picture 2" descr="http://m1.aimg.sk/tahaky/d_16886_885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665691"/>
            <a:ext cx="47244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://www.eclectics.com/denise/images/red-pencil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9969" y="4652572"/>
            <a:ext cx="765175" cy="1341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2391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098" name="Picture 2" descr="http://atraktivnibiologie.upol.cz/docs/img/databaze/biologie_rostlin/3.%20Mechorosty/slides/Plon%C3%ADk%20zten%C4%8Den%C3%BD%20%28Polytrichum%20formosum%29,%20L.%20Kincl,%2017.9.2007,%20Drahansk%C3%A1%20vrchovin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63" y="34240"/>
            <a:ext cx="4724400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encrypted-tbn3.gstatic.com/images?q=tbn:ANd9GcT4QfrP69ev5x8UsYUGxV7ZtJN_LotaKn1GoCoS3j7ylyewLDc3r_EoIlq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944" y="620688"/>
            <a:ext cx="3795384" cy="2686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://www.nahuby.sk/images/fotosutaz/2013/04/15/_378899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4178796"/>
            <a:ext cx="3572272" cy="2679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1242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5122" name="Picture 2" descr="http://www.splendenspower.cz/userpix/79_machyjp_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60648"/>
            <a:ext cx="4188932" cy="6307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0875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7024744" cy="1143000"/>
          </a:xfrm>
        </p:spPr>
        <p:txBody>
          <a:bodyPr/>
          <a:lstStyle/>
          <a:p>
            <a:r>
              <a:rPr lang="sk-SK" b="1" dirty="0" err="1" smtClean="0"/>
              <a:t>Rodozmena</a:t>
            </a:r>
            <a:r>
              <a:rPr lang="sk-SK" b="1" dirty="0"/>
              <a:t> </a:t>
            </a:r>
            <a:r>
              <a:rPr lang="sk-SK" b="1" dirty="0" smtClean="0"/>
              <a:t>= </a:t>
            </a:r>
            <a:r>
              <a:rPr lang="sk-SK" b="1" dirty="0" err="1" smtClean="0"/>
              <a:t>metagenéza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79512" y="1556792"/>
            <a:ext cx="7632848" cy="4824536"/>
          </a:xfrm>
        </p:spPr>
        <p:txBody>
          <a:bodyPr>
            <a:normAutofit fontScale="92500" lnSpcReduction="10000"/>
          </a:bodyPr>
          <a:lstStyle/>
          <a:p>
            <a:r>
              <a:rPr lang="sk-SK" dirty="0"/>
              <a:t>Z jednobunkového </a:t>
            </a:r>
            <a:r>
              <a:rPr lang="sk-SK" dirty="0" err="1"/>
              <a:t>haploidného</a:t>
            </a:r>
            <a:r>
              <a:rPr lang="sk-SK" dirty="0"/>
              <a:t> výtrusu vyklíči </a:t>
            </a:r>
            <a:r>
              <a:rPr lang="sk-SK" dirty="0" smtClean="0"/>
              <a:t>zelený </a:t>
            </a:r>
            <a:r>
              <a:rPr lang="sk-SK" b="1" dirty="0" err="1" smtClean="0"/>
              <a:t>prvoklík</a:t>
            </a:r>
            <a:endParaRPr lang="sk-SK" dirty="0"/>
          </a:p>
          <a:p>
            <a:r>
              <a:rPr lang="sk-SK" dirty="0" smtClean="0"/>
              <a:t>Na </a:t>
            </a:r>
            <a:r>
              <a:rPr lang="sk-SK" dirty="0"/>
              <a:t>ňom sa vyvinú </a:t>
            </a:r>
            <a:r>
              <a:rPr lang="sk-SK" dirty="0" smtClean="0"/>
              <a:t>zelené rastliny </a:t>
            </a:r>
            <a:r>
              <a:rPr lang="sk-SK" dirty="0"/>
              <a:t>machov, ktoré sú </a:t>
            </a:r>
            <a:r>
              <a:rPr lang="sk-SK" dirty="0" smtClean="0"/>
              <a:t>Jednodomé alebo dvojdomé </a:t>
            </a:r>
            <a:r>
              <a:rPr lang="sk-SK" dirty="0" smtClean="0">
                <a:solidFill>
                  <a:srgbClr val="FF0000"/>
                </a:solidFill>
              </a:rPr>
              <a:t>?????????????</a:t>
            </a:r>
          </a:p>
          <a:p>
            <a:r>
              <a:rPr lang="sk-SK" b="1" dirty="0" smtClean="0"/>
              <a:t>v </a:t>
            </a:r>
            <a:r>
              <a:rPr lang="sk-SK" b="1" dirty="0" err="1"/>
              <a:t>plemenníčkoch</a:t>
            </a:r>
            <a:r>
              <a:rPr lang="sk-SK" b="1" dirty="0"/>
              <a:t> sa tvoria samčie pohlavné bunky </a:t>
            </a:r>
            <a:r>
              <a:rPr lang="sk-SK" b="1" dirty="0" smtClean="0"/>
              <a:t>= spermatozoidy. </a:t>
            </a:r>
          </a:p>
          <a:p>
            <a:r>
              <a:rPr lang="sk-SK" b="1" dirty="0"/>
              <a:t>v</a:t>
            </a:r>
            <a:r>
              <a:rPr lang="sk-SK" b="1" dirty="0" smtClean="0"/>
              <a:t> </a:t>
            </a:r>
            <a:r>
              <a:rPr lang="sk-SK" b="1" dirty="0" err="1"/>
              <a:t>zárodočníkoch</a:t>
            </a:r>
            <a:r>
              <a:rPr lang="sk-SK" b="1" dirty="0"/>
              <a:t> je nepohyblivá samičia pohlavná bunka </a:t>
            </a:r>
            <a:r>
              <a:rPr lang="sk-SK" b="1" dirty="0" smtClean="0"/>
              <a:t>vajcová </a:t>
            </a:r>
            <a:r>
              <a:rPr lang="sk-SK" b="1" dirty="0"/>
              <a:t>bunka </a:t>
            </a:r>
            <a:r>
              <a:rPr lang="sk-SK" b="1" dirty="0" smtClean="0"/>
              <a:t>= </a:t>
            </a:r>
            <a:r>
              <a:rPr lang="sk-SK" b="1" dirty="0" err="1" smtClean="0"/>
              <a:t>oosféra</a:t>
            </a:r>
            <a:endParaRPr lang="sk-SK" b="1" dirty="0" smtClean="0"/>
          </a:p>
          <a:p>
            <a:r>
              <a:rPr lang="sk-SK" dirty="0" smtClean="0"/>
              <a:t>Splynutím pohlavných buniek vzniká_______, </a:t>
            </a:r>
            <a:r>
              <a:rPr lang="sk-SK" dirty="0"/>
              <a:t>z ktorej sa vyvinie </a:t>
            </a:r>
            <a:r>
              <a:rPr lang="sk-SK" dirty="0" err="1"/>
              <a:t>diploidná</a:t>
            </a:r>
            <a:r>
              <a:rPr lang="sk-SK" dirty="0"/>
              <a:t> valcovitá stopka s </a:t>
            </a:r>
            <a:r>
              <a:rPr lang="sk-SK" dirty="0" err="1" smtClean="0"/>
              <a:t>výtrusnicou</a:t>
            </a:r>
            <a:endParaRPr lang="sk-SK" dirty="0"/>
          </a:p>
          <a:p>
            <a:r>
              <a:rPr lang="sk-SK" dirty="0" smtClean="0"/>
              <a:t>Vo </a:t>
            </a:r>
            <a:r>
              <a:rPr lang="sk-SK" dirty="0"/>
              <a:t>vnútri </a:t>
            </a:r>
            <a:r>
              <a:rPr lang="sk-SK" dirty="0" err="1"/>
              <a:t>výtrusnice</a:t>
            </a:r>
            <a:r>
              <a:rPr lang="sk-SK" dirty="0"/>
              <a:t> </a:t>
            </a:r>
            <a:r>
              <a:rPr lang="sk-SK" dirty="0" err="1" smtClean="0"/>
              <a:t>meiózou</a:t>
            </a:r>
            <a:r>
              <a:rPr lang="sk-SK" dirty="0" smtClean="0"/>
              <a:t> vznikajú  </a:t>
            </a:r>
            <a:r>
              <a:rPr lang="sk-SK" dirty="0" err="1" smtClean="0"/>
              <a:t>haploidné</a:t>
            </a:r>
            <a:r>
              <a:rPr lang="sk-SK" dirty="0" smtClean="0"/>
              <a:t> výtrusy</a:t>
            </a:r>
          </a:p>
          <a:p>
            <a:r>
              <a:rPr lang="sk-SK" b="1" dirty="0" err="1" smtClean="0">
                <a:solidFill>
                  <a:srgbClr val="FF0000"/>
                </a:solidFill>
              </a:rPr>
              <a:t>Rodozmena</a:t>
            </a:r>
            <a:r>
              <a:rPr lang="sk-SK" b="1" dirty="0" smtClean="0">
                <a:solidFill>
                  <a:srgbClr val="FF0000"/>
                </a:solidFill>
              </a:rPr>
              <a:t> je____________ (____________), v ktorej prevláda_________________.</a:t>
            </a:r>
            <a:endParaRPr lang="sk-SK" dirty="0">
              <a:solidFill>
                <a:srgbClr val="FF0000"/>
              </a:solidFill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502" t="21875" r="20468" b="16331"/>
          <a:stretch/>
        </p:blipFill>
        <p:spPr bwMode="auto">
          <a:xfrm>
            <a:off x="7554761" y="3212976"/>
            <a:ext cx="1484391" cy="34311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tp://www.eclectics.com/denise/images/red-pencil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9573" y="1347813"/>
            <a:ext cx="765175" cy="1341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895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/>
              <a:t>Význam </a:t>
            </a:r>
            <a:r>
              <a:rPr lang="sk-SK" b="1" dirty="0" err="1" smtClean="0"/>
              <a:t>machorastov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palístky majú drobné bunky (</a:t>
            </a:r>
            <a:r>
              <a:rPr lang="sk-SK" b="1" dirty="0" err="1"/>
              <a:t>hyalocysty</a:t>
            </a:r>
            <a:r>
              <a:rPr lang="sk-SK" dirty="0"/>
              <a:t>), ktoré sú odumreté nezelené </a:t>
            </a:r>
            <a:r>
              <a:rPr lang="sk-SK" dirty="0" smtClean="0"/>
              <a:t> - nasávajú vodu</a:t>
            </a:r>
          </a:p>
          <a:p>
            <a:r>
              <a:rPr lang="sk-SK" dirty="0" smtClean="0"/>
              <a:t>zelené </a:t>
            </a:r>
            <a:r>
              <a:rPr lang="sk-SK" dirty="0"/>
              <a:t>bunky – </a:t>
            </a:r>
            <a:r>
              <a:rPr lang="sk-SK" b="1" dirty="0" err="1" smtClean="0"/>
              <a:t>chlorocysty</a:t>
            </a:r>
            <a:r>
              <a:rPr lang="sk-SK" b="1" dirty="0" smtClean="0"/>
              <a:t> - ___________</a:t>
            </a:r>
          </a:p>
          <a:p>
            <a:r>
              <a:rPr lang="sk-SK" b="1" dirty="0" smtClean="0"/>
              <a:t>____________________________</a:t>
            </a:r>
          </a:p>
          <a:p>
            <a:r>
              <a:rPr lang="sk-SK" b="1" dirty="0" smtClean="0"/>
              <a:t>____________________________</a:t>
            </a:r>
          </a:p>
          <a:p>
            <a:r>
              <a:rPr lang="sk-SK" b="1" dirty="0" smtClean="0"/>
              <a:t>____________________________</a:t>
            </a:r>
          </a:p>
          <a:p>
            <a:r>
              <a:rPr lang="sk-SK" b="1" dirty="0" smtClean="0"/>
              <a:t>____________________________ ...</a:t>
            </a:r>
            <a:endParaRPr lang="sk-SK" dirty="0"/>
          </a:p>
        </p:txBody>
      </p:sp>
      <p:sp>
        <p:nvSpPr>
          <p:cNvPr id="4" name="Obdĺžnik 3"/>
          <p:cNvSpPr/>
          <p:nvPr/>
        </p:nvSpPr>
        <p:spPr>
          <a:xfrm>
            <a:off x="6588224" y="4005064"/>
            <a:ext cx="137308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sk-SK" sz="96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?</a:t>
            </a:r>
            <a:endParaRPr lang="sk-SK" sz="96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11488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71600" y="19472"/>
            <a:ext cx="7024744" cy="1143000"/>
          </a:xfrm>
        </p:spPr>
        <p:txBody>
          <a:bodyPr/>
          <a:lstStyle/>
          <a:p>
            <a:r>
              <a:rPr lang="sk-SK" b="1" dirty="0" err="1" smtClean="0"/>
              <a:t>Plavúňorasty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043492" y="1196752"/>
            <a:ext cx="6777317" cy="4635877"/>
          </a:xfrm>
        </p:spPr>
        <p:txBody>
          <a:bodyPr>
            <a:noAutofit/>
          </a:bodyPr>
          <a:lstStyle/>
          <a:p>
            <a:r>
              <a:rPr lang="sk-SK" sz="2800" dirty="0"/>
              <a:t>najrozšírenejšie v prvohorách</a:t>
            </a:r>
          </a:p>
          <a:p>
            <a:r>
              <a:rPr lang="sk-SK" sz="2800" dirty="0"/>
              <a:t>vyhynuté dreviny stromovitého rastu</a:t>
            </a:r>
          </a:p>
          <a:p>
            <a:r>
              <a:rPr lang="sk-SK" sz="2800" dirty="0"/>
              <a:t>d</a:t>
            </a:r>
            <a:r>
              <a:rPr lang="sk-SK" sz="2800" dirty="0" smtClean="0"/>
              <a:t>nešné - byliny </a:t>
            </a:r>
            <a:r>
              <a:rPr lang="sk-SK" sz="2800" dirty="0"/>
              <a:t>menších rozmerov</a:t>
            </a:r>
          </a:p>
          <a:p>
            <a:pPr lvl="1"/>
            <a:r>
              <a:rPr lang="sk-SK" sz="2800" b="1" dirty="0" err="1" smtClean="0"/>
              <a:t>pajazýček</a:t>
            </a:r>
            <a:r>
              <a:rPr lang="sk-SK" sz="2800" b="1" dirty="0" smtClean="0"/>
              <a:t> </a:t>
            </a:r>
            <a:r>
              <a:rPr lang="sk-SK" sz="2800" b="1" dirty="0"/>
              <a:t>(</a:t>
            </a:r>
            <a:r>
              <a:rPr lang="sk-SK" sz="2800" b="1" dirty="0" err="1" smtClean="0"/>
              <a:t>lingula</a:t>
            </a:r>
            <a:r>
              <a:rPr lang="sk-SK" sz="2800" b="1" dirty="0" smtClean="0"/>
              <a:t>) s</a:t>
            </a:r>
            <a:r>
              <a:rPr lang="sk-SK" sz="2800" dirty="0" smtClean="0"/>
              <a:t>lúži </a:t>
            </a:r>
            <a:r>
              <a:rPr lang="sk-SK" sz="2800" dirty="0"/>
              <a:t>na zachytávanie vody. </a:t>
            </a:r>
            <a:endParaRPr lang="sk-SK" sz="2800" dirty="0" smtClean="0"/>
          </a:p>
          <a:p>
            <a:pPr lvl="1"/>
            <a:r>
              <a:rPr lang="sk-SK" sz="2800" dirty="0" smtClean="0"/>
              <a:t>typická </a:t>
            </a:r>
            <a:r>
              <a:rPr lang="sk-SK" sz="2800" dirty="0"/>
              <a:t>je pre nich </a:t>
            </a:r>
            <a:r>
              <a:rPr lang="sk-SK" sz="2800" dirty="0" err="1"/>
              <a:t>heteromorfná</a:t>
            </a:r>
            <a:r>
              <a:rPr lang="sk-SK" sz="2800" dirty="0"/>
              <a:t> </a:t>
            </a:r>
            <a:r>
              <a:rPr lang="sk-SK" sz="2800" dirty="0" err="1"/>
              <a:t>rodozmena</a:t>
            </a:r>
            <a:endParaRPr lang="sk-SK" sz="2800" dirty="0"/>
          </a:p>
          <a:p>
            <a:r>
              <a:rPr lang="sk-SK" sz="2800" dirty="0" err="1"/>
              <a:t>gametofyt</a:t>
            </a:r>
            <a:r>
              <a:rPr lang="sk-SK" sz="2800" dirty="0"/>
              <a:t> je viacej redukovaný, čo súvisí s prechodom rastlín na suchú </a:t>
            </a:r>
            <a:r>
              <a:rPr lang="sk-SK" sz="2800" dirty="0" smtClean="0"/>
              <a:t>zem</a:t>
            </a:r>
            <a:r>
              <a:rPr lang="sk-SK" sz="2800" dirty="0"/>
              <a:t/>
            </a:r>
            <a:br>
              <a:rPr lang="sk-SK" sz="2800" dirty="0"/>
            </a:br>
            <a:endParaRPr lang="sk-SK" sz="2800" dirty="0"/>
          </a:p>
          <a:p>
            <a:endParaRPr lang="sk-SK" sz="2800" dirty="0"/>
          </a:p>
        </p:txBody>
      </p:sp>
    </p:spTree>
    <p:extLst>
      <p:ext uri="{BB962C8B-B14F-4D97-AF65-F5344CB8AC3E}">
        <p14:creationId xmlns:p14="http://schemas.microsoft.com/office/powerpoint/2010/main" val="22838693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27584" y="620688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sk-SK" b="1" dirty="0" smtClean="0"/>
              <a:t>Zástupcovia:</a:t>
            </a:r>
            <a:r>
              <a:rPr lang="sk-SK" dirty="0"/>
              <a:t/>
            </a:r>
            <a:br>
              <a:rPr lang="sk-SK" dirty="0"/>
            </a:b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899592" y="1052736"/>
            <a:ext cx="6777317" cy="3508977"/>
          </a:xfrm>
        </p:spPr>
        <p:txBody>
          <a:bodyPr/>
          <a:lstStyle/>
          <a:p>
            <a:endParaRPr lang="sk-SK" b="1" dirty="0" smtClean="0"/>
          </a:p>
          <a:p>
            <a:r>
              <a:rPr lang="sk-SK" b="1" dirty="0" smtClean="0"/>
              <a:t>plavúň </a:t>
            </a:r>
            <a:r>
              <a:rPr lang="sk-SK" b="1" dirty="0" smtClean="0"/>
              <a:t>obyčajný</a:t>
            </a:r>
            <a:r>
              <a:rPr lang="sk-SK" b="1" i="1" dirty="0" smtClean="0"/>
              <a:t> </a:t>
            </a:r>
            <a:r>
              <a:rPr lang="sk-SK" i="1" dirty="0" smtClean="0"/>
              <a:t>–</a:t>
            </a:r>
            <a:r>
              <a:rPr lang="sk-SK" dirty="0" smtClean="0"/>
              <a:t> plazivá </a:t>
            </a:r>
            <a:r>
              <a:rPr lang="sk-SK" dirty="0" smtClean="0"/>
              <a:t>stonka</a:t>
            </a:r>
            <a:r>
              <a:rPr lang="sk-SK" dirty="0" smtClean="0"/>
              <a:t>, </a:t>
            </a:r>
            <a:r>
              <a:rPr lang="sk-SK" dirty="0" err="1" smtClean="0"/>
              <a:t>dvojklas</a:t>
            </a:r>
            <a:r>
              <a:rPr lang="sk-SK" dirty="0" smtClean="0"/>
              <a:t> </a:t>
            </a:r>
            <a:r>
              <a:rPr lang="sk-SK" dirty="0" err="1" smtClean="0"/>
              <a:t>výtrusníc</a:t>
            </a:r>
            <a:r>
              <a:rPr lang="sk-SK" dirty="0" smtClean="0"/>
              <a:t>, </a:t>
            </a:r>
          </a:p>
          <a:p>
            <a:r>
              <a:rPr lang="sk-SK" dirty="0" smtClean="0"/>
              <a:t>význam a využitie______________</a:t>
            </a:r>
            <a:endParaRPr lang="sk-SK" dirty="0" smtClean="0"/>
          </a:p>
          <a:p>
            <a:r>
              <a:rPr lang="sk-SK" b="1" dirty="0" err="1" smtClean="0"/>
              <a:t>plavúnka</a:t>
            </a:r>
            <a:r>
              <a:rPr lang="sk-SK" b="1" dirty="0" smtClean="0"/>
              <a:t> </a:t>
            </a:r>
            <a:r>
              <a:rPr lang="sk-SK" b="1" dirty="0"/>
              <a:t>brvitá</a:t>
            </a:r>
            <a:r>
              <a:rPr lang="sk-SK" b="1" i="1" dirty="0"/>
              <a:t> </a:t>
            </a:r>
            <a:r>
              <a:rPr lang="sk-SK" i="1" dirty="0" smtClean="0"/>
              <a:t>- </a:t>
            </a:r>
            <a:r>
              <a:rPr lang="sk-SK" dirty="0" err="1" smtClean="0"/>
              <a:t>pajazýček</a:t>
            </a:r>
            <a:r>
              <a:rPr lang="sk-SK" dirty="0" smtClean="0"/>
              <a:t> = </a:t>
            </a:r>
            <a:r>
              <a:rPr lang="sk-SK" dirty="0" err="1" smtClean="0"/>
              <a:t>lingula</a:t>
            </a:r>
            <a:endParaRPr lang="sk-SK" dirty="0"/>
          </a:p>
          <a:p>
            <a:pPr marL="68580" indent="0">
              <a:buNone/>
            </a:pPr>
            <a:endParaRPr lang="sk-SK" dirty="0"/>
          </a:p>
        </p:txBody>
      </p:sp>
      <p:pic>
        <p:nvPicPr>
          <p:cNvPr id="7170" name="Picture 2" descr="http://www.naturfoto.cz/fotografie/bilek/plavun-obycajny-0064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84"/>
          <a:stretch/>
        </p:blipFill>
        <p:spPr bwMode="auto">
          <a:xfrm>
            <a:off x="2562712" y="3429000"/>
            <a:ext cx="2423580" cy="3372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ttp://www.nahuby.sk/images/fotosutaz/2011/12/02/Selaginella-selaginoides/milan_zajac_303324_o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49"/>
          <a:stretch/>
        </p:blipFill>
        <p:spPr bwMode="auto">
          <a:xfrm>
            <a:off x="5321617" y="3429000"/>
            <a:ext cx="2397110" cy="3284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bdĺžnik 5"/>
          <p:cNvSpPr/>
          <p:nvPr/>
        </p:nvSpPr>
        <p:spPr>
          <a:xfrm>
            <a:off x="7236296" y="1124744"/>
            <a:ext cx="137308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sk-SK" sz="96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?</a:t>
            </a:r>
            <a:endParaRPr lang="sk-SK" sz="96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44007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115616" y="692696"/>
            <a:ext cx="7024744" cy="1143000"/>
          </a:xfrm>
        </p:spPr>
        <p:txBody>
          <a:bodyPr/>
          <a:lstStyle/>
          <a:p>
            <a:r>
              <a:rPr lang="sk-SK" b="1" dirty="0" err="1" smtClean="0"/>
              <a:t>Sladičorasty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043493" y="1988840"/>
            <a:ext cx="6768868" cy="3843789"/>
          </a:xfrm>
        </p:spPr>
        <p:txBody>
          <a:bodyPr>
            <a:normAutofit/>
          </a:bodyPr>
          <a:lstStyle/>
          <a:p>
            <a:r>
              <a:rPr lang="sk-SK" b="1" dirty="0" smtClean="0"/>
              <a:t>papraď </a:t>
            </a:r>
            <a:r>
              <a:rPr lang="sk-SK" b="1" dirty="0"/>
              <a:t>samčia </a:t>
            </a:r>
            <a:endParaRPr lang="sk-SK" b="1" dirty="0"/>
          </a:p>
          <a:p>
            <a:r>
              <a:rPr lang="sk-SK" b="1" dirty="0" err="1" smtClean="0"/>
              <a:t>p</a:t>
            </a:r>
            <a:r>
              <a:rPr lang="sk-SK" b="1" dirty="0" err="1" smtClean="0"/>
              <a:t>apradka</a:t>
            </a:r>
            <a:r>
              <a:rPr lang="sk-SK" b="1" dirty="0" smtClean="0"/>
              <a:t> samičia</a:t>
            </a:r>
            <a:endParaRPr lang="sk-SK" dirty="0"/>
          </a:p>
          <a:p>
            <a:r>
              <a:rPr lang="sk-SK" b="1" dirty="0" err="1"/>
              <a:t>p</a:t>
            </a:r>
            <a:r>
              <a:rPr lang="sk-SK" b="1" dirty="0" err="1" smtClean="0"/>
              <a:t>erovník</a:t>
            </a:r>
            <a:r>
              <a:rPr lang="sk-SK" b="1" dirty="0" smtClean="0"/>
              <a:t> </a:t>
            </a:r>
            <a:r>
              <a:rPr lang="sk-SK" b="1" dirty="0"/>
              <a:t>pštrosí</a:t>
            </a:r>
            <a:r>
              <a:rPr lang="sk-SK" dirty="0"/>
              <a:t> </a:t>
            </a:r>
          </a:p>
          <a:p>
            <a:r>
              <a:rPr lang="sk-SK" b="1" dirty="0" smtClean="0"/>
              <a:t>sl</a:t>
            </a:r>
            <a:r>
              <a:rPr lang="sk-SK" b="1" dirty="0" smtClean="0"/>
              <a:t>adič </a:t>
            </a:r>
            <a:r>
              <a:rPr lang="sk-SK" b="1" dirty="0"/>
              <a:t>obyčajný </a:t>
            </a:r>
            <a:endParaRPr lang="sk-SK" b="1" dirty="0" smtClean="0"/>
          </a:p>
          <a:p>
            <a:r>
              <a:rPr lang="sk-SK" b="1" dirty="0" err="1" smtClean="0"/>
              <a:t>s</a:t>
            </a:r>
            <a:r>
              <a:rPr lang="sk-SK" b="1" dirty="0" err="1" smtClean="0"/>
              <a:t>lezinník</a:t>
            </a:r>
            <a:r>
              <a:rPr lang="sk-SK" b="1" dirty="0" smtClean="0"/>
              <a:t> </a:t>
            </a:r>
            <a:r>
              <a:rPr lang="sk-SK" b="1" dirty="0"/>
              <a:t>červený</a:t>
            </a:r>
            <a:endParaRPr lang="sk-SK" dirty="0"/>
          </a:p>
          <a:p>
            <a:r>
              <a:rPr lang="sk-SK" b="1" dirty="0" err="1" smtClean="0"/>
              <a:t>marsilea</a:t>
            </a:r>
            <a:r>
              <a:rPr lang="sk-SK" b="1" dirty="0" smtClean="0"/>
              <a:t> </a:t>
            </a:r>
            <a:r>
              <a:rPr lang="sk-SK" b="1" dirty="0" smtClean="0"/>
              <a:t>štvorlistá</a:t>
            </a:r>
            <a:endParaRPr lang="sk-SK" dirty="0"/>
          </a:p>
          <a:p>
            <a:pPr marL="68580" indent="0">
              <a:buNone/>
            </a:pPr>
            <a:r>
              <a:rPr lang="sk-SK" dirty="0"/>
              <a:t/>
            </a:r>
            <a:br>
              <a:rPr lang="sk-SK" dirty="0"/>
            </a:br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004362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67509" y="-650254"/>
            <a:ext cx="8568952" cy="2185412"/>
          </a:xfrm>
        </p:spPr>
        <p:txBody>
          <a:bodyPr>
            <a:normAutofit/>
          </a:bodyPr>
          <a:lstStyle/>
          <a:p>
            <a:pPr marL="457200" indent="-457200" algn="just">
              <a:buFont typeface="Wingdings" pitchFamily="2" charset="2"/>
              <a:buChar char="ü"/>
            </a:pPr>
            <a:r>
              <a:rPr lang="sk-SK" sz="3200" b="1" dirty="0" smtClean="0">
                <a:solidFill>
                  <a:schemeClr val="tx1"/>
                </a:solidFill>
              </a:rPr>
              <a:t>Ako </a:t>
            </a:r>
            <a:r>
              <a:rPr lang="sk-SK" sz="3200" b="1" dirty="0" smtClean="0">
                <a:solidFill>
                  <a:schemeClr val="tx1"/>
                </a:solidFill>
              </a:rPr>
              <a:t>sa nazýva telo uvedených rastlín?</a:t>
            </a:r>
            <a:br>
              <a:rPr lang="sk-SK" sz="3200" b="1" dirty="0" smtClean="0">
                <a:solidFill>
                  <a:schemeClr val="tx1"/>
                </a:solidFill>
              </a:rPr>
            </a:br>
            <a:r>
              <a:rPr lang="sk-SK" sz="3200" b="1" dirty="0" smtClean="0">
                <a:solidFill>
                  <a:schemeClr val="tx1"/>
                </a:solidFill>
              </a:rPr>
              <a:t>Popíšte </a:t>
            </a:r>
            <a:r>
              <a:rPr lang="sk-SK" sz="3200" b="1" dirty="0" smtClean="0">
                <a:solidFill>
                  <a:schemeClr val="tx1"/>
                </a:solidFill>
              </a:rPr>
              <a:t>jednotlivé časti odborne</a:t>
            </a:r>
            <a:r>
              <a:rPr lang="sk-SK" sz="3200" b="1" dirty="0" smtClean="0">
                <a:solidFill>
                  <a:schemeClr val="tx1"/>
                </a:solidFill>
              </a:rPr>
              <a:t>.</a:t>
            </a:r>
            <a:br>
              <a:rPr lang="sk-SK" sz="3200" b="1" dirty="0" smtClean="0">
                <a:solidFill>
                  <a:schemeClr val="tx1"/>
                </a:solidFill>
              </a:rPr>
            </a:br>
            <a:r>
              <a:rPr lang="sk-SK" sz="3200" b="1" dirty="0" smtClean="0">
                <a:solidFill>
                  <a:schemeClr val="tx1"/>
                </a:solidFill>
              </a:rPr>
              <a:t>Čo je ich rozmnožovacou časticou?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cxnSp>
        <p:nvCxnSpPr>
          <p:cNvPr id="6" name="Rovná spojnica 5"/>
          <p:cNvCxnSpPr/>
          <p:nvPr/>
        </p:nvCxnSpPr>
        <p:spPr>
          <a:xfrm>
            <a:off x="1000760" y="8512810"/>
            <a:ext cx="102489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Rovná spojnica 6"/>
          <p:cNvCxnSpPr/>
          <p:nvPr/>
        </p:nvCxnSpPr>
        <p:spPr>
          <a:xfrm>
            <a:off x="2989580" y="7876540"/>
            <a:ext cx="1462405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Rovná spojnica 7"/>
          <p:cNvCxnSpPr/>
          <p:nvPr/>
        </p:nvCxnSpPr>
        <p:spPr>
          <a:xfrm>
            <a:off x="753745" y="7040880"/>
            <a:ext cx="105664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ovná spojnica 8"/>
          <p:cNvCxnSpPr/>
          <p:nvPr/>
        </p:nvCxnSpPr>
        <p:spPr>
          <a:xfrm>
            <a:off x="2988945" y="10158095"/>
            <a:ext cx="1327785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Blok textu 2"/>
          <p:cNvSpPr txBox="1">
            <a:spLocks noChangeArrowheads="1"/>
          </p:cNvSpPr>
          <p:nvPr/>
        </p:nvSpPr>
        <p:spPr bwMode="auto">
          <a:xfrm>
            <a:off x="6226810" y="8281670"/>
            <a:ext cx="222250" cy="27813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sk-SK" sz="1200" b="1">
                <a:effectLst/>
                <a:latin typeface="Calibri"/>
                <a:ea typeface="Calibri"/>
                <a:cs typeface="Times New Roman"/>
              </a:rPr>
              <a:t>5</a:t>
            </a:r>
            <a:endParaRPr lang="sk-SK" sz="1100">
              <a:effectLst/>
              <a:latin typeface="Calibri"/>
              <a:ea typeface="Calibri"/>
              <a:cs typeface="Times New Roman"/>
            </a:endParaRPr>
          </a:p>
        </p:txBody>
      </p:sp>
      <p:cxnSp>
        <p:nvCxnSpPr>
          <p:cNvPr id="11" name="Rovná spojnica 10"/>
          <p:cNvCxnSpPr/>
          <p:nvPr/>
        </p:nvCxnSpPr>
        <p:spPr>
          <a:xfrm>
            <a:off x="5407660" y="8100060"/>
            <a:ext cx="146240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179512" y="-1474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0" y="41338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                                                         </a:t>
            </a:r>
          </a:p>
        </p:txBody>
      </p:sp>
      <p:pic>
        <p:nvPicPr>
          <p:cNvPr id="2060" name="Picture 1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83" t="21875" r="20468" b="16331"/>
          <a:stretch/>
        </p:blipFill>
        <p:spPr bwMode="auto">
          <a:xfrm>
            <a:off x="1140674" y="1635297"/>
            <a:ext cx="6862652" cy="40792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Obdĺžnik 13"/>
          <p:cNvSpPr/>
          <p:nvPr/>
        </p:nvSpPr>
        <p:spPr>
          <a:xfrm>
            <a:off x="8045099" y="5314213"/>
            <a:ext cx="137308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sk-SK" sz="96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?</a:t>
            </a:r>
            <a:endParaRPr lang="sk-SK" sz="96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15" name="Picture 4" descr="http://www.eclectics.com/denise/images/red-pencil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738" y="5516563"/>
            <a:ext cx="765175" cy="1341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866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99592" y="758625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sk-SK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Popíšte </a:t>
            </a:r>
            <a:r>
              <a:rPr lang="sk-SK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taxonomické kategórie </a:t>
            </a:r>
            <a:r>
              <a:rPr lang="sk-SK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rastín</a:t>
            </a:r>
            <a:r>
              <a:rPr lang="sk-SK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:</a:t>
            </a:r>
            <a:endParaRPr lang="sk-SK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971600" y="2249488"/>
            <a:ext cx="6777317" cy="4608512"/>
          </a:xfrm>
        </p:spPr>
        <p:txBody>
          <a:bodyPr>
            <a:normAutofit/>
          </a:bodyPr>
          <a:lstStyle/>
          <a:p>
            <a:r>
              <a:rPr lang="sk-SK" dirty="0" smtClean="0"/>
              <a:t>________________________________</a:t>
            </a:r>
          </a:p>
          <a:p>
            <a:r>
              <a:rPr lang="sk-SK" dirty="0" smtClean="0"/>
              <a:t>________________________________</a:t>
            </a:r>
          </a:p>
          <a:p>
            <a:r>
              <a:rPr lang="sk-SK" dirty="0" smtClean="0"/>
              <a:t>________________________________</a:t>
            </a:r>
          </a:p>
          <a:p>
            <a:r>
              <a:rPr lang="sk-SK" dirty="0" smtClean="0"/>
              <a:t>________________________________</a:t>
            </a:r>
          </a:p>
          <a:p>
            <a:r>
              <a:rPr lang="sk-SK" dirty="0" smtClean="0"/>
              <a:t>________________________________</a:t>
            </a:r>
          </a:p>
          <a:p>
            <a:r>
              <a:rPr lang="sk-SK" dirty="0" smtClean="0"/>
              <a:t>________________________________</a:t>
            </a:r>
          </a:p>
          <a:p>
            <a:r>
              <a:rPr lang="sk-SK" dirty="0" smtClean="0"/>
              <a:t>________________________________</a:t>
            </a:r>
          </a:p>
          <a:p>
            <a:r>
              <a:rPr lang="sk-SK" dirty="0" smtClean="0"/>
              <a:t>________________________________</a:t>
            </a:r>
            <a:endParaRPr lang="sk-SK" dirty="0"/>
          </a:p>
        </p:txBody>
      </p:sp>
      <p:pic>
        <p:nvPicPr>
          <p:cNvPr id="5" name="Picture 4" descr="http://www.eclectics.com/denise/images/red-pencil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836712"/>
            <a:ext cx="765175" cy="1341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0183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043608" y="0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sk-SK" b="1" dirty="0" smtClean="0"/>
              <a:t>Ríša: Rastliny </a:t>
            </a:r>
            <a:r>
              <a:rPr lang="sk-SK" dirty="0" smtClean="0"/>
              <a:t>(_____________)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971600" y="1217480"/>
            <a:ext cx="7488832" cy="5616624"/>
          </a:xfrm>
        </p:spPr>
        <p:txBody>
          <a:bodyPr>
            <a:normAutofit fontScale="85000" lnSpcReduction="10000"/>
          </a:bodyPr>
          <a:lstStyle/>
          <a:p>
            <a:r>
              <a:rPr lang="sk-SK" dirty="0" err="1" smtClean="0"/>
              <a:t>podríša</a:t>
            </a:r>
            <a:r>
              <a:rPr lang="sk-SK" dirty="0" smtClean="0"/>
              <a:t>: Nižšie rastliny (</a:t>
            </a:r>
            <a:r>
              <a:rPr lang="sk-SK" dirty="0" err="1" smtClean="0"/>
              <a:t>Thallobionta</a:t>
            </a:r>
            <a:r>
              <a:rPr lang="sk-SK" dirty="0" smtClean="0"/>
              <a:t>)</a:t>
            </a:r>
          </a:p>
          <a:p>
            <a:r>
              <a:rPr lang="sk-SK" dirty="0" err="1" smtClean="0"/>
              <a:t>podríša</a:t>
            </a:r>
            <a:r>
              <a:rPr lang="sk-SK" dirty="0"/>
              <a:t>: Vyššie rastliny (</a:t>
            </a:r>
            <a:r>
              <a:rPr lang="sk-SK" i="1" dirty="0" err="1" smtClean="0"/>
              <a:t>Cormobionta</a:t>
            </a:r>
            <a:r>
              <a:rPr lang="sk-SK" dirty="0" smtClean="0"/>
              <a:t>)</a:t>
            </a:r>
          </a:p>
          <a:p>
            <a:pPr marL="68580" indent="0">
              <a:buNone/>
            </a:pPr>
            <a:r>
              <a:rPr lang="sk-SK" dirty="0"/>
              <a:t> </a:t>
            </a:r>
            <a:r>
              <a:rPr lang="sk-SK" dirty="0" smtClean="0"/>
              <a:t>            </a:t>
            </a:r>
            <a:r>
              <a:rPr lang="sk-SK" b="1" dirty="0" smtClean="0">
                <a:solidFill>
                  <a:srgbClr val="0070C0"/>
                </a:solidFill>
              </a:rPr>
              <a:t>Výtrusné rastliny:</a:t>
            </a:r>
          </a:p>
          <a:p>
            <a:pPr marL="1798637" indent="-457200">
              <a:buFont typeface="+mj-lt"/>
              <a:buAutoNum type="arabicPeriod"/>
            </a:pPr>
            <a:r>
              <a:rPr lang="sk-SK" sz="2800" b="1" dirty="0" smtClean="0"/>
              <a:t>oddelenie</a:t>
            </a:r>
            <a:r>
              <a:rPr lang="sk-SK" sz="2800" b="1" dirty="0"/>
              <a:t>: ✝ </a:t>
            </a:r>
            <a:r>
              <a:rPr lang="sk-SK" sz="2800" b="1" dirty="0" err="1">
                <a:hlinkClick r:id="rId2"/>
              </a:rPr>
              <a:t>Ryniorasty</a:t>
            </a:r>
            <a:r>
              <a:rPr lang="sk-SK" sz="2800" b="1" dirty="0"/>
              <a:t> (</a:t>
            </a:r>
            <a:r>
              <a:rPr lang="sk-SK" sz="2800" b="1" i="1" dirty="0" err="1"/>
              <a:t>Rhyniophyta</a:t>
            </a:r>
            <a:r>
              <a:rPr lang="sk-SK" sz="2800" b="1" dirty="0"/>
              <a:t>)</a:t>
            </a:r>
          </a:p>
          <a:p>
            <a:pPr marL="1798637" indent="-457200">
              <a:buFont typeface="+mj-lt"/>
              <a:buAutoNum type="arabicPeriod"/>
            </a:pPr>
            <a:r>
              <a:rPr lang="sk-SK" sz="2800" b="1" dirty="0"/>
              <a:t>oddelenie: </a:t>
            </a:r>
            <a:r>
              <a:rPr lang="sk-SK" sz="2800" b="1" dirty="0" err="1">
                <a:hlinkClick r:id="rId3"/>
              </a:rPr>
              <a:t>Machorasty</a:t>
            </a:r>
            <a:r>
              <a:rPr lang="sk-SK" sz="2800" b="1" dirty="0"/>
              <a:t> (</a:t>
            </a:r>
            <a:r>
              <a:rPr lang="sk-SK" sz="2800" b="1" i="1" dirty="0" err="1"/>
              <a:t>Bryophyta</a:t>
            </a:r>
            <a:r>
              <a:rPr lang="sk-SK" sz="2800" b="1" dirty="0"/>
              <a:t>)</a:t>
            </a:r>
          </a:p>
          <a:p>
            <a:pPr marL="1798637" indent="-457200">
              <a:buFont typeface="+mj-lt"/>
              <a:buAutoNum type="arabicPeriod"/>
            </a:pPr>
            <a:r>
              <a:rPr lang="sk-SK" sz="2800" b="1" dirty="0"/>
              <a:t>oddelenie: </a:t>
            </a:r>
            <a:r>
              <a:rPr lang="sk-SK" sz="2800" b="1" dirty="0" err="1">
                <a:hlinkClick r:id="rId4"/>
              </a:rPr>
              <a:t>Plavúňorasty</a:t>
            </a:r>
            <a:r>
              <a:rPr lang="sk-SK" sz="2800" b="1" dirty="0"/>
              <a:t> (</a:t>
            </a:r>
            <a:r>
              <a:rPr lang="sk-SK" sz="2800" b="1" i="1" dirty="0" err="1"/>
              <a:t>Lycopodiophyta</a:t>
            </a:r>
            <a:r>
              <a:rPr lang="sk-SK" sz="2800" b="1" dirty="0"/>
              <a:t>)</a:t>
            </a:r>
          </a:p>
          <a:p>
            <a:pPr marL="1798637" indent="-457200">
              <a:buFont typeface="+mj-lt"/>
              <a:buAutoNum type="arabicPeriod"/>
            </a:pPr>
            <a:r>
              <a:rPr lang="sk-SK" sz="2800" b="1" dirty="0"/>
              <a:t>oddelenie: </a:t>
            </a:r>
            <a:r>
              <a:rPr lang="sk-SK" sz="2800" b="1" dirty="0" err="1">
                <a:hlinkClick r:id="rId5"/>
              </a:rPr>
              <a:t>Prasličkorasty</a:t>
            </a:r>
            <a:r>
              <a:rPr lang="sk-SK" sz="2800" b="1" dirty="0"/>
              <a:t> (</a:t>
            </a:r>
            <a:r>
              <a:rPr lang="sk-SK" sz="2800" b="1" i="1" dirty="0" err="1"/>
              <a:t>Equisetophyta</a:t>
            </a:r>
            <a:r>
              <a:rPr lang="sk-SK" sz="2800" b="1" dirty="0"/>
              <a:t>)</a:t>
            </a:r>
          </a:p>
          <a:p>
            <a:pPr marL="1798637" indent="-457200">
              <a:buFont typeface="+mj-lt"/>
              <a:buAutoNum type="arabicPeriod"/>
            </a:pPr>
            <a:r>
              <a:rPr lang="sk-SK" sz="2800" b="1" dirty="0"/>
              <a:t>oddelenie: </a:t>
            </a:r>
            <a:r>
              <a:rPr lang="sk-SK" sz="2800" b="1" dirty="0" err="1">
                <a:hlinkClick r:id="rId6"/>
              </a:rPr>
              <a:t>Sladičorasty</a:t>
            </a:r>
            <a:r>
              <a:rPr lang="sk-SK" sz="2800" b="1" dirty="0"/>
              <a:t> (</a:t>
            </a:r>
            <a:r>
              <a:rPr lang="sk-SK" sz="2800" b="1" i="1" dirty="0" err="1" smtClean="0"/>
              <a:t>Polypodiophyta</a:t>
            </a:r>
            <a:r>
              <a:rPr lang="sk-SK" b="1" dirty="0" smtClean="0"/>
              <a:t>)</a:t>
            </a:r>
          </a:p>
          <a:p>
            <a:pPr marL="1695450" indent="-708025">
              <a:buNone/>
            </a:pPr>
            <a:r>
              <a:rPr lang="sk-SK" b="1" dirty="0" smtClean="0">
                <a:solidFill>
                  <a:srgbClr val="0070C0"/>
                </a:solidFill>
              </a:rPr>
              <a:t>Semenné rastliny</a:t>
            </a:r>
            <a:r>
              <a:rPr lang="sk-SK" dirty="0" smtClean="0"/>
              <a:t>:</a:t>
            </a:r>
          </a:p>
          <a:p>
            <a:pPr marL="1695450" indent="-708025">
              <a:buNone/>
            </a:pPr>
            <a:r>
              <a:rPr lang="sk-SK" dirty="0"/>
              <a:t> </a:t>
            </a:r>
            <a:r>
              <a:rPr lang="sk-SK" dirty="0" smtClean="0"/>
              <a:t>      oddelenie: </a:t>
            </a:r>
            <a:r>
              <a:rPr lang="sk-SK" dirty="0" err="1" smtClean="0"/>
              <a:t>Borovicorasty</a:t>
            </a:r>
            <a:r>
              <a:rPr lang="sk-SK" dirty="0" smtClean="0"/>
              <a:t> (</a:t>
            </a:r>
            <a:r>
              <a:rPr lang="sk-SK" dirty="0" err="1" smtClean="0"/>
              <a:t>Pinophyta</a:t>
            </a:r>
            <a:r>
              <a:rPr lang="sk-SK" dirty="0" smtClean="0"/>
              <a:t>)</a:t>
            </a:r>
          </a:p>
          <a:p>
            <a:pPr marL="1695450" indent="-708025">
              <a:buNone/>
            </a:pPr>
            <a:r>
              <a:rPr lang="sk-SK" dirty="0"/>
              <a:t> </a:t>
            </a:r>
            <a:r>
              <a:rPr lang="sk-SK" dirty="0" smtClean="0"/>
              <a:t>      oddelenie: </a:t>
            </a:r>
            <a:r>
              <a:rPr lang="sk-SK" dirty="0" err="1" smtClean="0"/>
              <a:t>Magnóliorasty</a:t>
            </a:r>
            <a:r>
              <a:rPr lang="sk-SK" dirty="0" smtClean="0"/>
              <a:t> (</a:t>
            </a:r>
            <a:r>
              <a:rPr lang="sk-SK" dirty="0" err="1" smtClean="0"/>
              <a:t>Magnoliophyta</a:t>
            </a:r>
            <a:r>
              <a:rPr lang="sk-SK" dirty="0" smtClean="0"/>
              <a:t>_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38377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416942" cy="2257320"/>
          </a:xfrm>
        </p:spPr>
        <p:txBody>
          <a:bodyPr>
            <a:normAutofit fontScale="90000"/>
          </a:bodyPr>
          <a:lstStyle/>
          <a:p>
            <a:r>
              <a:rPr lang="sk-SK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Aké </a:t>
            </a:r>
            <a:r>
              <a:rPr lang="sk-SK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morfologické a anatomické zmeny sprevádzali prechod rastlín na súš?</a:t>
            </a:r>
            <a:endParaRPr lang="sk-SK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Obdĺžnik 3"/>
          <p:cNvSpPr/>
          <p:nvPr/>
        </p:nvSpPr>
        <p:spPr>
          <a:xfrm>
            <a:off x="5508104" y="2999739"/>
            <a:ext cx="137308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sk-SK" sz="96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?</a:t>
            </a:r>
            <a:endParaRPr lang="sk-SK" sz="96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24852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89" t="25468" r="17675" b="14532"/>
          <a:stretch/>
        </p:blipFill>
        <p:spPr bwMode="auto">
          <a:xfrm>
            <a:off x="179512" y="1926817"/>
            <a:ext cx="8839200" cy="4389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9253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18" t="25626" r="11540" b="6249"/>
          <a:stretch/>
        </p:blipFill>
        <p:spPr bwMode="auto">
          <a:xfrm>
            <a:off x="26089" y="1268760"/>
            <a:ext cx="9117911" cy="4407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9296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7024744" cy="1143000"/>
          </a:xfrm>
        </p:spPr>
        <p:txBody>
          <a:bodyPr/>
          <a:lstStyle/>
          <a:p>
            <a:r>
              <a:rPr lang="sk-SK" b="1" dirty="0" err="1" smtClean="0"/>
              <a:t>Odd</a:t>
            </a:r>
            <a:r>
              <a:rPr lang="sk-SK" b="1" dirty="0" smtClean="0"/>
              <a:t>: </a:t>
            </a:r>
            <a:r>
              <a:rPr lang="sk-SK" b="1" dirty="0" err="1" smtClean="0"/>
              <a:t>Ryniorasty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09504" y="1700808"/>
            <a:ext cx="8229600" cy="4857403"/>
          </a:xfrm>
        </p:spPr>
        <p:txBody>
          <a:bodyPr/>
          <a:lstStyle/>
          <a:p>
            <a:r>
              <a:rPr lang="sk-SK" dirty="0"/>
              <a:t>p</a:t>
            </a:r>
            <a:r>
              <a:rPr lang="sk-SK" dirty="0" smtClean="0"/>
              <a:t>rvohory, 3m,</a:t>
            </a:r>
          </a:p>
          <a:p>
            <a:r>
              <a:rPr lang="sk-SK" dirty="0" err="1" smtClean="0"/>
              <a:t>mezómy</a:t>
            </a:r>
            <a:endParaRPr lang="sk-SK" dirty="0" smtClean="0"/>
          </a:p>
          <a:p>
            <a:r>
              <a:rPr lang="sk-SK" dirty="0" smtClean="0"/>
              <a:t>asimilačná funkcia </a:t>
            </a:r>
            <a:r>
              <a:rPr lang="sk-SK" dirty="0"/>
              <a:t>- </a:t>
            </a:r>
            <a:r>
              <a:rPr lang="sk-SK" b="1" dirty="0"/>
              <a:t>sterilné </a:t>
            </a:r>
            <a:r>
              <a:rPr lang="sk-SK" b="1" dirty="0" err="1" smtClean="0"/>
              <a:t>telómy</a:t>
            </a:r>
            <a:endParaRPr lang="sk-SK" b="1" dirty="0" smtClean="0"/>
          </a:p>
          <a:p>
            <a:r>
              <a:rPr lang="sk-SK" b="1" dirty="0" smtClean="0"/>
              <a:t>fertilné </a:t>
            </a:r>
            <a:r>
              <a:rPr lang="sk-SK" b="1" dirty="0" err="1" smtClean="0"/>
              <a:t>telómy</a:t>
            </a:r>
            <a:r>
              <a:rPr lang="sk-SK" b="1" dirty="0" smtClean="0"/>
              <a:t> – </a:t>
            </a:r>
            <a:r>
              <a:rPr lang="sk-SK" dirty="0" smtClean="0"/>
              <a:t>s </a:t>
            </a:r>
            <a:r>
              <a:rPr lang="sk-SK" dirty="0" err="1" smtClean="0"/>
              <a:t>výtrusnicami</a:t>
            </a:r>
            <a:endParaRPr lang="sk-SK" dirty="0"/>
          </a:p>
        </p:txBody>
      </p:sp>
      <p:pic>
        <p:nvPicPr>
          <p:cNvPr id="1026" name="Picture 2" descr="Obr. Ryniorast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3616715"/>
            <a:ext cx="3849024" cy="3241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7719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27584" y="332656"/>
            <a:ext cx="7024744" cy="1143000"/>
          </a:xfrm>
        </p:spPr>
        <p:txBody>
          <a:bodyPr>
            <a:normAutofit/>
          </a:bodyPr>
          <a:lstStyle/>
          <a:p>
            <a:r>
              <a:rPr lang="sk-SK" b="1" dirty="0" err="1" smtClean="0"/>
              <a:t>Odd</a:t>
            </a:r>
            <a:r>
              <a:rPr lang="sk-SK" b="1" dirty="0" smtClean="0"/>
              <a:t>: </a:t>
            </a:r>
            <a:r>
              <a:rPr lang="sk-SK" b="1" dirty="0" err="1" smtClean="0"/>
              <a:t>Machorasty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043492" y="1844824"/>
            <a:ext cx="7344932" cy="3987805"/>
          </a:xfrm>
        </p:spPr>
        <p:txBody>
          <a:bodyPr>
            <a:normAutofit/>
          </a:bodyPr>
          <a:lstStyle/>
          <a:p>
            <a:r>
              <a:rPr lang="sk-SK" dirty="0" smtClean="0"/>
              <a:t>Najstaršie druhy lupeňovitá </a:t>
            </a:r>
            <a:r>
              <a:rPr lang="sk-SK" b="1" dirty="0" smtClean="0"/>
              <a:t>stielka !!!!</a:t>
            </a:r>
          </a:p>
          <a:p>
            <a:r>
              <a:rPr lang="sk-SK" dirty="0" smtClean="0"/>
              <a:t>vodivé pletivo – nie sú to cievne zväzky, </a:t>
            </a:r>
          </a:p>
          <a:p>
            <a:pPr marL="68580" indent="0">
              <a:buNone/>
            </a:pPr>
            <a:endParaRPr lang="sk-SK" dirty="0" smtClean="0"/>
          </a:p>
          <a:p>
            <a:pPr marL="68580" indent="0">
              <a:buNone/>
            </a:pPr>
            <a:r>
              <a:rPr lang="sk-SK" b="1" dirty="0" smtClean="0"/>
              <a:t>Systém:</a:t>
            </a:r>
            <a:endParaRPr lang="sk-SK" b="1" dirty="0"/>
          </a:p>
          <a:p>
            <a:r>
              <a:rPr lang="sk-SK" b="1" dirty="0" err="1"/>
              <a:t>pečeňovky</a:t>
            </a:r>
            <a:r>
              <a:rPr lang="sk-SK" dirty="0"/>
              <a:t> (napr. </a:t>
            </a:r>
            <a:r>
              <a:rPr lang="sk-SK" i="1" dirty="0" err="1"/>
              <a:t>porastnica</a:t>
            </a:r>
            <a:r>
              <a:rPr lang="sk-SK" i="1" dirty="0"/>
              <a:t> </a:t>
            </a:r>
            <a:r>
              <a:rPr lang="sk-SK" i="1" dirty="0" smtClean="0"/>
              <a:t>mnohotvará</a:t>
            </a:r>
            <a:r>
              <a:rPr lang="sk-SK" dirty="0" smtClean="0"/>
              <a:t>)</a:t>
            </a:r>
            <a:endParaRPr lang="sk-SK" dirty="0"/>
          </a:p>
          <a:p>
            <a:r>
              <a:rPr lang="sk-SK" b="1" dirty="0" smtClean="0"/>
              <a:t>machy</a:t>
            </a:r>
            <a:r>
              <a:rPr lang="sk-SK" dirty="0" smtClean="0"/>
              <a:t> </a:t>
            </a:r>
            <a:r>
              <a:rPr lang="sk-SK" dirty="0"/>
              <a:t>(</a:t>
            </a:r>
            <a:r>
              <a:rPr lang="sk-SK" i="1" dirty="0" err="1" smtClean="0"/>
              <a:t>merík</a:t>
            </a:r>
            <a:r>
              <a:rPr lang="sk-SK" i="1" dirty="0" smtClean="0"/>
              <a:t> obyčajný</a:t>
            </a:r>
            <a:r>
              <a:rPr lang="sk-SK" dirty="0" smtClean="0"/>
              <a:t>, </a:t>
            </a:r>
            <a:r>
              <a:rPr lang="sk-SK" i="1" dirty="0" err="1"/>
              <a:t>ploník</a:t>
            </a:r>
            <a:r>
              <a:rPr lang="sk-SK" dirty="0"/>
              <a:t> </a:t>
            </a:r>
            <a:r>
              <a:rPr lang="sk-SK" dirty="0" smtClean="0"/>
              <a:t>obyčajný, </a:t>
            </a:r>
            <a:r>
              <a:rPr lang="sk-SK" i="1" dirty="0" err="1" smtClean="0"/>
              <a:t>bielomach</a:t>
            </a:r>
            <a:r>
              <a:rPr lang="sk-SK" dirty="0" smtClean="0"/>
              <a:t> sivý, </a:t>
            </a:r>
            <a:r>
              <a:rPr lang="sk-SK" i="1" dirty="0" smtClean="0"/>
              <a:t>rašelinník močiarny</a:t>
            </a:r>
            <a:r>
              <a:rPr lang="sk-SK" dirty="0" smtClean="0"/>
              <a:t>)</a:t>
            </a:r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35713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63</TotalTime>
  <Words>350</Words>
  <Application>Microsoft Office PowerPoint</Application>
  <PresentationFormat>Prezentácia na obrazovke (4:3)</PresentationFormat>
  <Paragraphs>88</Paragraphs>
  <Slides>17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17</vt:i4>
      </vt:variant>
    </vt:vector>
  </HeadingPairs>
  <TitlesOfParts>
    <vt:vector size="18" baseType="lpstr">
      <vt:lpstr>Austin</vt:lpstr>
      <vt:lpstr>                 Výtrusné rastliny – charakteristika, zástupcovia</vt:lpstr>
      <vt:lpstr>Ako sa nazýva telo uvedených rastlín? Popíšte jednotlivé časti odborne. Čo je ich rozmnožovacou časticou?</vt:lpstr>
      <vt:lpstr>Popíšte taxonomické kategórie rastín:</vt:lpstr>
      <vt:lpstr>Ríša: Rastliny (_____________)</vt:lpstr>
      <vt:lpstr>Aké morfologické a anatomické zmeny sprevádzali prechod rastlín na súš?</vt:lpstr>
      <vt:lpstr>Prezentácia programu PowerPoint</vt:lpstr>
      <vt:lpstr>Prezentácia programu PowerPoint</vt:lpstr>
      <vt:lpstr>Odd: Ryniorasty</vt:lpstr>
      <vt:lpstr>Odd: Machorasty</vt:lpstr>
      <vt:lpstr>Zástupcovia</vt:lpstr>
      <vt:lpstr>Prezentácia programu PowerPoint</vt:lpstr>
      <vt:lpstr>Prezentácia programu PowerPoint</vt:lpstr>
      <vt:lpstr>Rodozmena = metagenéza</vt:lpstr>
      <vt:lpstr>Význam machorastov</vt:lpstr>
      <vt:lpstr>Plavúňorasty</vt:lpstr>
      <vt:lpstr>Zástupcovia: </vt:lpstr>
      <vt:lpstr>Sladičorasty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Vyššie rastliny</dc:title>
  <dc:creator>lensk</dc:creator>
  <cp:lastModifiedBy>lensk</cp:lastModifiedBy>
  <cp:revision>14</cp:revision>
  <dcterms:created xsi:type="dcterms:W3CDTF">2014-10-23T15:10:33Z</dcterms:created>
  <dcterms:modified xsi:type="dcterms:W3CDTF">2014-11-02T13:06:58Z</dcterms:modified>
</cp:coreProperties>
</file>