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7" r:id="rId7"/>
    <p:sldId id="272" r:id="rId8"/>
    <p:sldId id="273" r:id="rId9"/>
    <p:sldId id="294" r:id="rId10"/>
    <p:sldId id="274" r:id="rId11"/>
    <p:sldId id="275" r:id="rId12"/>
    <p:sldId id="279" r:id="rId13"/>
    <p:sldId id="278" r:id="rId14"/>
    <p:sldId id="280" r:id="rId15"/>
    <p:sldId id="29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500" autoAdjust="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D498-A236-49C8-9C05-98F7CDFE2108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357189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6600" b="1" dirty="0" smtClean="0">
                <a:solidFill>
                  <a:schemeClr val="tx2"/>
                </a:solidFill>
              </a:rPr>
              <a:t>Exogénne (vonkajšie) </a:t>
            </a:r>
            <a:r>
              <a:rPr lang="sk-SK" sz="6600" b="1" dirty="0">
                <a:solidFill>
                  <a:schemeClr val="tx2"/>
                </a:solidFill>
              </a:rPr>
              <a:t>geomorfologické procesy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dokončenie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547664" y="5805264"/>
            <a:ext cx="6696744" cy="864096"/>
          </a:xfrm>
        </p:spPr>
        <p:txBody>
          <a:bodyPr>
            <a:normAutofit/>
          </a:bodyPr>
          <a:lstStyle/>
          <a:p>
            <a:r>
              <a:rPr lang="sk-SK" sz="2400" dirty="0"/>
              <a:t>d) </a:t>
            </a:r>
            <a:r>
              <a:rPr lang="sk-SK" sz="2400" b="1" dirty="0">
                <a:solidFill>
                  <a:srgbClr val="0070C0"/>
                </a:solidFill>
              </a:rPr>
              <a:t>MORÉNA</a:t>
            </a:r>
            <a:r>
              <a:rPr lang="sk-SK" sz="2400" dirty="0">
                <a:solidFill>
                  <a:srgbClr val="0070C0"/>
                </a:solidFill>
              </a:rPr>
              <a:t>  - </a:t>
            </a:r>
            <a:r>
              <a:rPr lang="sk-SK" sz="2400" dirty="0"/>
              <a:t>materiál, ktorý nesie ľadovec pri kĺzaní z pohoria (sú to horniny, piesok ...)</a:t>
            </a:r>
          </a:p>
        </p:txBody>
      </p:sp>
      <p:pic>
        <p:nvPicPr>
          <p:cNvPr id="31746" name="Picture 2" descr="C:\Users\Gym\Desktop\mid_f_normalFile7--029-morena-k-ladovemu-pict0159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8680"/>
            <a:ext cx="6663886" cy="4997914"/>
          </a:xfrm>
          <a:prstGeom prst="rect">
            <a:avLst/>
          </a:prstGeom>
          <a:noFill/>
        </p:spPr>
      </p:pic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837B0E3B-B927-4A39-A1E8-7D876F26B0DC}"/>
              </a:ext>
            </a:extLst>
          </p:cNvPr>
          <p:cNvCxnSpPr/>
          <p:nvPr/>
        </p:nvCxnSpPr>
        <p:spPr>
          <a:xfrm>
            <a:off x="4281839" y="3039931"/>
            <a:ext cx="1195536" cy="108012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877272"/>
            <a:ext cx="5486400" cy="980728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sk-SK" sz="2400" dirty="0"/>
              <a:t>-po roztopení ľadovca vznikajú PLESÁ, napr.</a:t>
            </a:r>
          </a:p>
          <a:p>
            <a:r>
              <a:rPr lang="sk-SK" sz="2400" dirty="0"/>
              <a:t>Veľké Hincovo </a:t>
            </a:r>
            <a:r>
              <a:rPr lang="sk-SK" sz="2400" dirty="0">
                <a:solidFill>
                  <a:srgbClr val="0070C0"/>
                </a:solidFill>
              </a:rPr>
              <a:t>PLESO </a:t>
            </a:r>
            <a:r>
              <a:rPr lang="sk-SK" sz="2400" dirty="0"/>
              <a:t>– Vysoké Tatry (najväčšie pleso na Slovensku)</a:t>
            </a:r>
          </a:p>
        </p:txBody>
      </p:sp>
      <p:pic>
        <p:nvPicPr>
          <p:cNvPr id="32771" name="Picture 3" descr="C:\Users\Gym\Desktop\velke-hincovo-ples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2404" r="12404"/>
          <a:stretch>
            <a:fillRect/>
          </a:stretch>
        </p:blipFill>
        <p:spPr bwMode="auto">
          <a:xfrm>
            <a:off x="827584" y="332656"/>
            <a:ext cx="7384983" cy="5538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600" b="1" dirty="0">
                <a:solidFill>
                  <a:schemeClr val="tx2"/>
                </a:solidFill>
              </a:rPr>
              <a:t>3. Veterné (</a:t>
            </a:r>
            <a:r>
              <a:rPr lang="sk-SK" sz="6600" b="1" dirty="0" err="1">
                <a:solidFill>
                  <a:schemeClr val="tx2"/>
                </a:solidFill>
              </a:rPr>
              <a:t>eolické</a:t>
            </a:r>
            <a:r>
              <a:rPr lang="sk-SK" sz="6600" b="1" dirty="0">
                <a:solidFill>
                  <a:schemeClr val="tx2"/>
                </a:solidFill>
              </a:rPr>
              <a:t>) procesy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84776" cy="17526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sk-SK" dirty="0">
                <a:solidFill>
                  <a:schemeClr val="tx1"/>
                </a:solidFill>
              </a:rPr>
              <a:t> v oblastiach s chudobnou vegetáciou</a:t>
            </a:r>
          </a:p>
          <a:p>
            <a:r>
              <a:rPr lang="sk-SK" dirty="0">
                <a:solidFill>
                  <a:schemeClr val="tx1"/>
                </a:solidFill>
              </a:rPr>
              <a:t> (púšte, tundra)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pPr algn="l"/>
            <a:r>
              <a:rPr lang="sk-SK" sz="3200" dirty="0"/>
              <a:t/>
            </a:r>
            <a:br>
              <a:rPr lang="sk-SK" sz="3200" dirty="0"/>
            </a:br>
            <a:endParaRPr lang="sk-SK" sz="3200" dirty="0"/>
          </a:p>
        </p:txBody>
      </p:sp>
      <p:pic>
        <p:nvPicPr>
          <p:cNvPr id="8" name="Zástupný symbol obsahu 7" descr="sprašová oblasť,čí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0720" y="3802221"/>
            <a:ext cx="162560" cy="121920"/>
          </a:xfrm>
          <a:prstGeom prst="rect">
            <a:avLst/>
          </a:prstGeom>
        </p:spPr>
      </p:pic>
      <p:pic>
        <p:nvPicPr>
          <p:cNvPr id="9" name="Obrázok 8" descr="sprašová oblasť,čí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836712"/>
            <a:ext cx="3744416" cy="2460616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395536" y="3356992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Sprašová oblasť (nafúkaná hlina), Čína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t="9362" r="409"/>
          <a:stretch>
            <a:fillRect/>
          </a:stretch>
        </p:blipFill>
        <p:spPr bwMode="auto">
          <a:xfrm>
            <a:off x="4211960" y="3861048"/>
            <a:ext cx="4176464" cy="245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861048"/>
            <a:ext cx="345638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lokTextu 12"/>
          <p:cNvSpPr txBox="1"/>
          <p:nvPr/>
        </p:nvSpPr>
        <p:spPr>
          <a:xfrm>
            <a:off x="1115616" y="6237312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duny a presypy</a:t>
            </a:r>
          </a:p>
        </p:txBody>
      </p:sp>
      <p:pic>
        <p:nvPicPr>
          <p:cNvPr id="1026" name="Picture 2" descr="C:\Users\Gym\Desktop\0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692696"/>
            <a:ext cx="3672408" cy="2754306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5076056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Kamenistá púšť, Sahara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148064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       Piesočnatá púšť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2800" dirty="0" smtClean="0"/>
              <a:t>Na Slovensku máme tiež veterné formy:</a:t>
            </a:r>
            <a:endParaRPr lang="sk-SK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645024"/>
            <a:ext cx="3312368" cy="305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4644008" y="3284984"/>
            <a:ext cx="331236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k-SK" dirty="0" smtClean="0"/>
              <a:t>3.Skalný </a:t>
            </a:r>
            <a:r>
              <a:rPr lang="sk-SK" dirty="0"/>
              <a:t>hríb, Markušovce</a:t>
            </a:r>
          </a:p>
        </p:txBody>
      </p:sp>
      <p:pic>
        <p:nvPicPr>
          <p:cNvPr id="2051" name="Picture 3" descr="C:\Users\Gym\Desktop\Zahorie_desert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2880320" cy="4330759"/>
          </a:xfrm>
          <a:prstGeom prst="rect">
            <a:avLst/>
          </a:prstGeom>
          <a:noFill/>
        </p:spPr>
      </p:pic>
      <p:pic>
        <p:nvPicPr>
          <p:cNvPr id="2053" name="Picture 5" descr="E:\súbory\materiály na vuč. GEO\Typy reliefu na Slovensku\Veterný reliéf\imgr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692696"/>
            <a:ext cx="3312368" cy="248107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4644008" y="188640"/>
            <a:ext cx="331236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2.spraše </a:t>
            </a:r>
            <a:r>
              <a:rPr lang="sk-SK" dirty="0"/>
              <a:t>(</a:t>
            </a:r>
            <a:r>
              <a:rPr lang="sk-SK" dirty="0" err="1"/>
              <a:t>Poddunajská</a:t>
            </a:r>
            <a:r>
              <a:rPr lang="sk-SK" dirty="0"/>
              <a:t> nížina)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899592" y="1700808"/>
            <a:ext cx="331521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1.viate </a:t>
            </a:r>
            <a:r>
              <a:rPr lang="sk-SK" dirty="0"/>
              <a:t>piesky (Záhorská nížina)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1785927"/>
            <a:ext cx="7772400" cy="18145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600" b="1" dirty="0">
                <a:solidFill>
                  <a:schemeClr val="tx2"/>
                </a:solidFill>
              </a:rPr>
              <a:t>1. Vodou podmienené procesy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Tx/>
              <a:buChar char="-"/>
            </a:pPr>
            <a:r>
              <a:rPr lang="sk-SK" dirty="0" smtClean="0"/>
              <a:t>m</a:t>
            </a:r>
            <a:r>
              <a:rPr lang="sk-SK" dirty="0" smtClean="0"/>
              <a:t>áme spracované z minulej hodiny</a:t>
            </a:r>
          </a:p>
          <a:p>
            <a:pPr algn="l">
              <a:buFontTx/>
              <a:buChar char="-"/>
            </a:pPr>
            <a:r>
              <a:rPr lang="sk-SK" dirty="0" smtClean="0"/>
              <a:t>d</a:t>
            </a:r>
            <a:r>
              <a:rPr lang="sk-SK" dirty="0" smtClean="0"/>
              <a:t>oplňte si všetko od Krasových procesoch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D. krasové procesy</a:t>
            </a:r>
          </a:p>
        </p:txBody>
      </p:sp>
      <p:pic>
        <p:nvPicPr>
          <p:cNvPr id="4" name="Picture 5" descr="http://www.uwec.edu/jolhm/EH/Below/Images/karst%20towe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552" y="1368388"/>
            <a:ext cx="873089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5BD5E27F-EA18-4139-BD76-2404A308FE59}"/>
              </a:ext>
            </a:extLst>
          </p:cNvPr>
          <p:cNvSpPr txBox="1"/>
          <p:nvPr/>
        </p:nvSpPr>
        <p:spPr>
          <a:xfrm>
            <a:off x="1115616" y="1628800"/>
            <a:ext cx="748883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dirty="0"/>
              <a:t>KRAS – vzniká pôsobením vody na vápenec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24A224F8-DA74-4EE3-8DF4-AE5031373769}"/>
              </a:ext>
            </a:extLst>
          </p:cNvPr>
          <p:cNvSpPr txBox="1"/>
          <p:nvPr/>
        </p:nvSpPr>
        <p:spPr>
          <a:xfrm>
            <a:off x="1043608" y="3284984"/>
            <a:ext cx="748883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dirty="0"/>
              <a:t>KRAS – delíme na: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211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dirty="0"/>
              <a:t>1. povrchový</a:t>
            </a:r>
          </a:p>
        </p:txBody>
      </p:sp>
      <p:pic>
        <p:nvPicPr>
          <p:cNvPr id="6146" name="Picture 2" descr="E:\súbory\materiály na vuč. GEO\Typy reliefu na Slovensku\Riečny reliéf\Maninska_tiesnav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14620"/>
            <a:ext cx="2952328" cy="3936437"/>
          </a:xfrm>
          <a:prstGeom prst="rect">
            <a:avLst/>
          </a:prstGeom>
          <a:noFill/>
        </p:spPr>
      </p:pic>
      <p:pic>
        <p:nvPicPr>
          <p:cNvPr id="6147" name="Picture 3" descr="E:\súbory\materiály na vuč. GEO\Typy reliefu na Slovensku\Riečny reliéf\škrapy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714488"/>
            <a:ext cx="3744416" cy="2513439"/>
          </a:xfrm>
          <a:prstGeom prst="rect">
            <a:avLst/>
          </a:prstGeom>
          <a:noFill/>
        </p:spPr>
      </p:pic>
      <p:pic>
        <p:nvPicPr>
          <p:cNvPr id="6148" name="Picture 4" descr="E:\súbory\materiály na vuč. GEO\Typy reliefu na Slovensku\Riečny reliéf\závrty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437112"/>
            <a:ext cx="3096344" cy="2322258"/>
          </a:xfrm>
          <a:prstGeom prst="rect">
            <a:avLst/>
          </a:prstGeom>
          <a:noFill/>
        </p:spPr>
      </p:pic>
      <p:pic>
        <p:nvPicPr>
          <p:cNvPr id="6149" name="Picture 5" descr="E:\súbory\prezentácie\GEO\exogenne typy reliefu-obrázky\škrapy 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2071678"/>
            <a:ext cx="2466975" cy="184785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57158" y="2285992"/>
            <a:ext cx="2664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2.Rokliny – hlboké doliny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347864" y="1052736"/>
            <a:ext cx="579613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1.škrapy </a:t>
            </a:r>
            <a:r>
              <a:rPr lang="sk-SK" dirty="0"/>
              <a:t>– drobné žliabky a výčnelky na povrchu </a:t>
            </a:r>
            <a:r>
              <a:rPr lang="sk-SK" dirty="0" smtClean="0"/>
              <a:t>vápencových  hornín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732240" y="5373216"/>
            <a:ext cx="22322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3.závrty </a:t>
            </a:r>
            <a:r>
              <a:rPr lang="sk-SK" dirty="0"/>
              <a:t>– jamy </a:t>
            </a:r>
          </a:p>
          <a:p>
            <a:r>
              <a:rPr lang="sk-SK" dirty="0"/>
              <a:t>s lievikovitým tvarom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14282" y="1142984"/>
            <a:ext cx="26642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Patria sem tieto formy: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dirty="0"/>
              <a:t>2. </a:t>
            </a:r>
            <a:r>
              <a:rPr lang="sk-SK" sz="4000" dirty="0" smtClean="0"/>
              <a:t>Hlbinný kras</a:t>
            </a:r>
            <a:endParaRPr lang="sk-SK" sz="4000" dirty="0"/>
          </a:p>
        </p:txBody>
      </p:sp>
      <p:pic>
        <p:nvPicPr>
          <p:cNvPr id="4" name="Picture 10" descr="http://files.gemerinfo.webnode.sk/200000154-31c1e33b58/800px-Domica_Cave_2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5412819" cy="360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428596" y="1357298"/>
            <a:ext cx="54006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Patria sem: </a:t>
            </a:r>
            <a:r>
              <a:rPr lang="sk-SK" sz="2000" b="1" dirty="0" smtClean="0"/>
              <a:t>jaskyne</a:t>
            </a:r>
            <a:endParaRPr lang="sk-SK" sz="2000" b="1" dirty="0"/>
          </a:p>
        </p:txBody>
      </p:sp>
      <p:pic>
        <p:nvPicPr>
          <p:cNvPr id="24578" name="Picture 2" descr="Výsledok vyhľadávania obrázkov pre dopyt stalakt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844824"/>
            <a:ext cx="1714500" cy="114300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228184" y="30689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stalag</a:t>
            </a:r>
            <a:r>
              <a:rPr lang="sk-SK" dirty="0">
                <a:solidFill>
                  <a:srgbClr val="FF0000"/>
                </a:solidFill>
              </a:rPr>
              <a:t>m</a:t>
            </a:r>
            <a:r>
              <a:rPr lang="sk-SK" dirty="0"/>
              <a:t>it - stojaci kvapeľ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156176" y="48691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stalag</a:t>
            </a:r>
            <a:r>
              <a:rPr lang="sk-SK" dirty="0" err="1">
                <a:solidFill>
                  <a:srgbClr val="FF0000"/>
                </a:solidFill>
              </a:rPr>
              <a:t>n</a:t>
            </a:r>
            <a:r>
              <a:rPr lang="sk-SK" dirty="0" err="1"/>
              <a:t>át</a:t>
            </a:r>
            <a:r>
              <a:rPr lang="sk-SK" dirty="0"/>
              <a:t> – stĺpový kvapeľ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300192" y="14127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stalak</a:t>
            </a:r>
            <a:r>
              <a:rPr lang="sk-SK" dirty="0">
                <a:solidFill>
                  <a:srgbClr val="FF0000"/>
                </a:solidFill>
              </a:rPr>
              <a:t>t</a:t>
            </a:r>
            <a:r>
              <a:rPr lang="sk-SK" dirty="0"/>
              <a:t>it – visiaci kvapeľ</a:t>
            </a:r>
          </a:p>
        </p:txBody>
      </p:sp>
      <p:pic>
        <p:nvPicPr>
          <p:cNvPr id="24580" name="Picture 4" descr="Výsledok vyhľadávania obrázkov pre dopyt stalagná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373216"/>
            <a:ext cx="1669276" cy="1224136"/>
          </a:xfrm>
          <a:prstGeom prst="rect">
            <a:avLst/>
          </a:prstGeom>
          <a:noFill/>
        </p:spPr>
      </p:pic>
      <p:pic>
        <p:nvPicPr>
          <p:cNvPr id="24582" name="Picture 6" descr="Výsledok vyhľadávania obrázkov pre dopyt stalagmit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501008"/>
            <a:ext cx="1728192" cy="1272578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500034" y="2071678"/>
            <a:ext cx="54006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V Jaskyniach sa nachádzajú tieto útvary (kvaple)</a:t>
            </a:r>
            <a:endParaRPr lang="sk-SK" sz="2000" b="1" dirty="0"/>
          </a:p>
        </p:txBody>
      </p:sp>
      <p:cxnSp>
        <p:nvCxnSpPr>
          <p:cNvPr id="13" name="Rovná spojovacia šípka 12"/>
          <p:cNvCxnSpPr>
            <a:stCxn id="11" idx="3"/>
          </p:cNvCxnSpPr>
          <p:nvPr/>
        </p:nvCxnSpPr>
        <p:spPr>
          <a:xfrm flipV="1">
            <a:off x="5900634" y="1857364"/>
            <a:ext cx="528754" cy="4143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6200000" flipH="1">
            <a:off x="5743598" y="2457458"/>
            <a:ext cx="728638" cy="5000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6200000" flipH="1">
            <a:off x="4786315" y="3429000"/>
            <a:ext cx="2500329" cy="5000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600" b="1" dirty="0">
                <a:solidFill>
                  <a:schemeClr val="tx2"/>
                </a:solidFill>
              </a:rPr>
              <a:t>2. Ľadovcové procesy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- vznikajú vplyvom</a:t>
            </a:r>
            <a:r>
              <a:rPr lang="sk-SK" dirty="0"/>
              <a:t> </a:t>
            </a:r>
            <a:r>
              <a:rPr lang="sk-SK" b="1" dirty="0">
                <a:solidFill>
                  <a:srgbClr val="0070C0"/>
                </a:solidFill>
              </a:rPr>
              <a:t>ĽADOVCA</a:t>
            </a:r>
            <a:r>
              <a:rPr lang="sk-SK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na reliéf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41763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sk-SK" sz="2800" dirty="0"/>
              <a:t>Formy, ktoré vytvorí ľadovec:</a:t>
            </a:r>
          </a:p>
        </p:txBody>
      </p:sp>
      <p:pic>
        <p:nvPicPr>
          <p:cNvPr id="6" name="Picture 2" descr="C:\Users\Gym\Desktop\3D-trog-Velická-dolina-25.8.20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667" r="16667"/>
          <a:stretch>
            <a:fillRect/>
          </a:stretch>
        </p:blipFill>
        <p:spPr bwMode="auto">
          <a:xfrm>
            <a:off x="755576" y="1124744"/>
            <a:ext cx="7488831" cy="5184576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755576" y="6309320"/>
            <a:ext cx="748883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dirty="0"/>
              <a:t>a) ľadovcová dolina v tvare U – </a:t>
            </a:r>
            <a:r>
              <a:rPr lang="sk-SK" b="1" dirty="0">
                <a:solidFill>
                  <a:srgbClr val="0070C0"/>
                </a:solidFill>
              </a:rPr>
              <a:t>TRÓG</a:t>
            </a:r>
            <a:r>
              <a:rPr lang="sk-SK" dirty="0"/>
              <a:t>  (Velická dolina vo Vysokých Tatrách)</a:t>
            </a:r>
          </a:p>
        </p:txBody>
      </p:sp>
      <p:sp>
        <p:nvSpPr>
          <p:cNvPr id="5" name="Voľná forma 4"/>
          <p:cNvSpPr/>
          <p:nvPr/>
        </p:nvSpPr>
        <p:spPr>
          <a:xfrm>
            <a:off x="3463636" y="2992582"/>
            <a:ext cx="4364182" cy="1468582"/>
          </a:xfrm>
          <a:custGeom>
            <a:avLst/>
            <a:gdLst>
              <a:gd name="connsiteX0" fmla="*/ 0 w 4364182"/>
              <a:gd name="connsiteY0" fmla="*/ 55418 h 1468582"/>
              <a:gd name="connsiteX1" fmla="*/ 41564 w 4364182"/>
              <a:gd name="connsiteY1" fmla="*/ 152400 h 1468582"/>
              <a:gd name="connsiteX2" fmla="*/ 138546 w 4364182"/>
              <a:gd name="connsiteY2" fmla="*/ 235527 h 1468582"/>
              <a:gd name="connsiteX3" fmla="*/ 207819 w 4364182"/>
              <a:gd name="connsiteY3" fmla="*/ 304800 h 1468582"/>
              <a:gd name="connsiteX4" fmla="*/ 249382 w 4364182"/>
              <a:gd name="connsiteY4" fmla="*/ 401782 h 1468582"/>
              <a:gd name="connsiteX5" fmla="*/ 263237 w 4364182"/>
              <a:gd name="connsiteY5" fmla="*/ 443345 h 1468582"/>
              <a:gd name="connsiteX6" fmla="*/ 304800 w 4364182"/>
              <a:gd name="connsiteY6" fmla="*/ 457200 h 1468582"/>
              <a:gd name="connsiteX7" fmla="*/ 387928 w 4364182"/>
              <a:gd name="connsiteY7" fmla="*/ 498763 h 1468582"/>
              <a:gd name="connsiteX8" fmla="*/ 415637 w 4364182"/>
              <a:gd name="connsiteY8" fmla="*/ 526473 h 1468582"/>
              <a:gd name="connsiteX9" fmla="*/ 457200 w 4364182"/>
              <a:gd name="connsiteY9" fmla="*/ 540327 h 1468582"/>
              <a:gd name="connsiteX10" fmla="*/ 484909 w 4364182"/>
              <a:gd name="connsiteY10" fmla="*/ 609600 h 1468582"/>
              <a:gd name="connsiteX11" fmla="*/ 512619 w 4364182"/>
              <a:gd name="connsiteY11" fmla="*/ 651163 h 1468582"/>
              <a:gd name="connsiteX12" fmla="*/ 568037 w 4364182"/>
              <a:gd name="connsiteY12" fmla="*/ 762000 h 1468582"/>
              <a:gd name="connsiteX13" fmla="*/ 651164 w 4364182"/>
              <a:gd name="connsiteY13" fmla="*/ 775854 h 1468582"/>
              <a:gd name="connsiteX14" fmla="*/ 720437 w 4364182"/>
              <a:gd name="connsiteY14" fmla="*/ 803563 h 1468582"/>
              <a:gd name="connsiteX15" fmla="*/ 803564 w 4364182"/>
              <a:gd name="connsiteY15" fmla="*/ 845127 h 1468582"/>
              <a:gd name="connsiteX16" fmla="*/ 886691 w 4364182"/>
              <a:gd name="connsiteY16" fmla="*/ 900545 h 1468582"/>
              <a:gd name="connsiteX17" fmla="*/ 928255 w 4364182"/>
              <a:gd name="connsiteY17" fmla="*/ 928254 h 1468582"/>
              <a:gd name="connsiteX18" fmla="*/ 969819 w 4364182"/>
              <a:gd name="connsiteY18" fmla="*/ 942109 h 1468582"/>
              <a:gd name="connsiteX19" fmla="*/ 1025237 w 4364182"/>
              <a:gd name="connsiteY19" fmla="*/ 969818 h 1468582"/>
              <a:gd name="connsiteX20" fmla="*/ 1108364 w 4364182"/>
              <a:gd name="connsiteY20" fmla="*/ 983673 h 1468582"/>
              <a:gd name="connsiteX21" fmla="*/ 1149928 w 4364182"/>
              <a:gd name="connsiteY21" fmla="*/ 1025236 h 1468582"/>
              <a:gd name="connsiteX22" fmla="*/ 1274619 w 4364182"/>
              <a:gd name="connsiteY22" fmla="*/ 1177636 h 1468582"/>
              <a:gd name="connsiteX23" fmla="*/ 1427019 w 4364182"/>
              <a:gd name="connsiteY23" fmla="*/ 1219200 h 1468582"/>
              <a:gd name="connsiteX24" fmla="*/ 1565564 w 4364182"/>
              <a:gd name="connsiteY24" fmla="*/ 1288473 h 1468582"/>
              <a:gd name="connsiteX25" fmla="*/ 1690255 w 4364182"/>
              <a:gd name="connsiteY25" fmla="*/ 1302327 h 1468582"/>
              <a:gd name="connsiteX26" fmla="*/ 1745673 w 4364182"/>
              <a:gd name="connsiteY26" fmla="*/ 1330036 h 1468582"/>
              <a:gd name="connsiteX27" fmla="*/ 1787237 w 4364182"/>
              <a:gd name="connsiteY27" fmla="*/ 1357745 h 1468582"/>
              <a:gd name="connsiteX28" fmla="*/ 1856509 w 4364182"/>
              <a:gd name="connsiteY28" fmla="*/ 1371600 h 1468582"/>
              <a:gd name="connsiteX29" fmla="*/ 2022764 w 4364182"/>
              <a:gd name="connsiteY29" fmla="*/ 1399309 h 1468582"/>
              <a:gd name="connsiteX30" fmla="*/ 2064328 w 4364182"/>
              <a:gd name="connsiteY30" fmla="*/ 1413163 h 1468582"/>
              <a:gd name="connsiteX31" fmla="*/ 2119746 w 4364182"/>
              <a:gd name="connsiteY31" fmla="*/ 1440873 h 1468582"/>
              <a:gd name="connsiteX32" fmla="*/ 2452255 w 4364182"/>
              <a:gd name="connsiteY32" fmla="*/ 1468582 h 1468582"/>
              <a:gd name="connsiteX33" fmla="*/ 2604655 w 4364182"/>
              <a:gd name="connsiteY33" fmla="*/ 1454727 h 1468582"/>
              <a:gd name="connsiteX34" fmla="*/ 2646219 w 4364182"/>
              <a:gd name="connsiteY34" fmla="*/ 1440873 h 1468582"/>
              <a:gd name="connsiteX35" fmla="*/ 2660073 w 4364182"/>
              <a:gd name="connsiteY35" fmla="*/ 1399309 h 1468582"/>
              <a:gd name="connsiteX36" fmla="*/ 2770909 w 4364182"/>
              <a:gd name="connsiteY36" fmla="*/ 1371600 h 1468582"/>
              <a:gd name="connsiteX37" fmla="*/ 2867891 w 4364182"/>
              <a:gd name="connsiteY37" fmla="*/ 1330036 h 1468582"/>
              <a:gd name="connsiteX38" fmla="*/ 2937164 w 4364182"/>
              <a:gd name="connsiteY38" fmla="*/ 1316182 h 1468582"/>
              <a:gd name="connsiteX39" fmla="*/ 2978728 w 4364182"/>
              <a:gd name="connsiteY39" fmla="*/ 1302327 h 1468582"/>
              <a:gd name="connsiteX40" fmla="*/ 3048000 w 4364182"/>
              <a:gd name="connsiteY40" fmla="*/ 1288473 h 1468582"/>
              <a:gd name="connsiteX41" fmla="*/ 3131128 w 4364182"/>
              <a:gd name="connsiteY41" fmla="*/ 1260763 h 1468582"/>
              <a:gd name="connsiteX42" fmla="*/ 3172691 w 4364182"/>
              <a:gd name="connsiteY42" fmla="*/ 1246909 h 1468582"/>
              <a:gd name="connsiteX43" fmla="*/ 3228109 w 4364182"/>
              <a:gd name="connsiteY43" fmla="*/ 1233054 h 1468582"/>
              <a:gd name="connsiteX44" fmla="*/ 3311237 w 4364182"/>
              <a:gd name="connsiteY44" fmla="*/ 1205345 h 1468582"/>
              <a:gd name="connsiteX45" fmla="*/ 3352800 w 4364182"/>
              <a:gd name="connsiteY45" fmla="*/ 1191491 h 1468582"/>
              <a:gd name="connsiteX46" fmla="*/ 3463637 w 4364182"/>
              <a:gd name="connsiteY46" fmla="*/ 1149927 h 1468582"/>
              <a:gd name="connsiteX47" fmla="*/ 3505200 w 4364182"/>
              <a:gd name="connsiteY47" fmla="*/ 1108363 h 1468582"/>
              <a:gd name="connsiteX48" fmla="*/ 3574473 w 4364182"/>
              <a:gd name="connsiteY48" fmla="*/ 983673 h 1468582"/>
              <a:gd name="connsiteX49" fmla="*/ 3699164 w 4364182"/>
              <a:gd name="connsiteY49" fmla="*/ 914400 h 1468582"/>
              <a:gd name="connsiteX50" fmla="*/ 3740728 w 4364182"/>
              <a:gd name="connsiteY50" fmla="*/ 886691 h 1468582"/>
              <a:gd name="connsiteX51" fmla="*/ 3768437 w 4364182"/>
              <a:gd name="connsiteY51" fmla="*/ 845127 h 1468582"/>
              <a:gd name="connsiteX52" fmla="*/ 3810000 w 4364182"/>
              <a:gd name="connsiteY52" fmla="*/ 692727 h 1468582"/>
              <a:gd name="connsiteX53" fmla="*/ 3837709 w 4364182"/>
              <a:gd name="connsiteY53" fmla="*/ 609600 h 1468582"/>
              <a:gd name="connsiteX54" fmla="*/ 3865419 w 4364182"/>
              <a:gd name="connsiteY54" fmla="*/ 581891 h 1468582"/>
              <a:gd name="connsiteX55" fmla="*/ 3893128 w 4364182"/>
              <a:gd name="connsiteY55" fmla="*/ 540327 h 1468582"/>
              <a:gd name="connsiteX56" fmla="*/ 4045528 w 4364182"/>
              <a:gd name="connsiteY56" fmla="*/ 401782 h 1468582"/>
              <a:gd name="connsiteX57" fmla="*/ 4100946 w 4364182"/>
              <a:gd name="connsiteY57" fmla="*/ 318654 h 1468582"/>
              <a:gd name="connsiteX58" fmla="*/ 4114800 w 4364182"/>
              <a:gd name="connsiteY58" fmla="*/ 277091 h 1468582"/>
              <a:gd name="connsiteX59" fmla="*/ 4184073 w 4364182"/>
              <a:gd name="connsiteY59" fmla="*/ 193963 h 1468582"/>
              <a:gd name="connsiteX60" fmla="*/ 4197928 w 4364182"/>
              <a:gd name="connsiteY60" fmla="*/ 152400 h 1468582"/>
              <a:gd name="connsiteX61" fmla="*/ 4294909 w 4364182"/>
              <a:gd name="connsiteY61" fmla="*/ 55418 h 1468582"/>
              <a:gd name="connsiteX62" fmla="*/ 4364182 w 4364182"/>
              <a:gd name="connsiteY62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364182" h="1468582">
                <a:moveTo>
                  <a:pt x="0" y="55418"/>
                </a:moveTo>
                <a:cubicBezTo>
                  <a:pt x="10701" y="87520"/>
                  <a:pt x="21020" y="125009"/>
                  <a:pt x="41564" y="152400"/>
                </a:cubicBezTo>
                <a:cubicBezTo>
                  <a:pt x="105033" y="237025"/>
                  <a:pt x="77618" y="182216"/>
                  <a:pt x="138546" y="235527"/>
                </a:cubicBezTo>
                <a:cubicBezTo>
                  <a:pt x="163122" y="257031"/>
                  <a:pt x="207819" y="304800"/>
                  <a:pt x="207819" y="304800"/>
                </a:cubicBezTo>
                <a:cubicBezTo>
                  <a:pt x="240306" y="402263"/>
                  <a:pt x="198027" y="281955"/>
                  <a:pt x="249382" y="401782"/>
                </a:cubicBezTo>
                <a:cubicBezTo>
                  <a:pt x="255135" y="415205"/>
                  <a:pt x="252911" y="433019"/>
                  <a:pt x="263237" y="443345"/>
                </a:cubicBezTo>
                <a:cubicBezTo>
                  <a:pt x="273563" y="453671"/>
                  <a:pt x="291738" y="450669"/>
                  <a:pt x="304800" y="457200"/>
                </a:cubicBezTo>
                <a:cubicBezTo>
                  <a:pt x="412219" y="510910"/>
                  <a:pt x="283466" y="463944"/>
                  <a:pt x="387928" y="498763"/>
                </a:cubicBezTo>
                <a:cubicBezTo>
                  <a:pt x="397164" y="508000"/>
                  <a:pt x="404436" y="519752"/>
                  <a:pt x="415637" y="526473"/>
                </a:cubicBezTo>
                <a:cubicBezTo>
                  <a:pt x="428160" y="533987"/>
                  <a:pt x="447851" y="529108"/>
                  <a:pt x="457200" y="540327"/>
                </a:cubicBezTo>
                <a:cubicBezTo>
                  <a:pt x="473121" y="559433"/>
                  <a:pt x="473787" y="587356"/>
                  <a:pt x="484909" y="609600"/>
                </a:cubicBezTo>
                <a:cubicBezTo>
                  <a:pt x="492356" y="624493"/>
                  <a:pt x="504646" y="636545"/>
                  <a:pt x="512619" y="651163"/>
                </a:cubicBezTo>
                <a:cubicBezTo>
                  <a:pt x="532399" y="687426"/>
                  <a:pt x="527293" y="755210"/>
                  <a:pt x="568037" y="762000"/>
                </a:cubicBezTo>
                <a:lnTo>
                  <a:pt x="651164" y="775854"/>
                </a:lnTo>
                <a:cubicBezTo>
                  <a:pt x="674255" y="785090"/>
                  <a:pt x="698193" y="792441"/>
                  <a:pt x="720437" y="803563"/>
                </a:cubicBezTo>
                <a:cubicBezTo>
                  <a:pt x="827865" y="857278"/>
                  <a:pt x="699093" y="810305"/>
                  <a:pt x="803564" y="845127"/>
                </a:cubicBezTo>
                <a:lnTo>
                  <a:pt x="886691" y="900545"/>
                </a:lnTo>
                <a:cubicBezTo>
                  <a:pt x="900546" y="909781"/>
                  <a:pt x="912458" y="922988"/>
                  <a:pt x="928255" y="928254"/>
                </a:cubicBezTo>
                <a:cubicBezTo>
                  <a:pt x="942110" y="932872"/>
                  <a:pt x="956396" y="936356"/>
                  <a:pt x="969819" y="942109"/>
                </a:cubicBezTo>
                <a:cubicBezTo>
                  <a:pt x="988802" y="950245"/>
                  <a:pt x="1005455" y="963883"/>
                  <a:pt x="1025237" y="969818"/>
                </a:cubicBezTo>
                <a:cubicBezTo>
                  <a:pt x="1052143" y="977890"/>
                  <a:pt x="1080655" y="979055"/>
                  <a:pt x="1108364" y="983673"/>
                </a:cubicBezTo>
                <a:cubicBezTo>
                  <a:pt x="1122219" y="997527"/>
                  <a:pt x="1137899" y="1009770"/>
                  <a:pt x="1149928" y="1025236"/>
                </a:cubicBezTo>
                <a:cubicBezTo>
                  <a:pt x="1170128" y="1051207"/>
                  <a:pt x="1234095" y="1167505"/>
                  <a:pt x="1274619" y="1177636"/>
                </a:cubicBezTo>
                <a:cubicBezTo>
                  <a:pt x="1276845" y="1178193"/>
                  <a:pt x="1396411" y="1205073"/>
                  <a:pt x="1427019" y="1219200"/>
                </a:cubicBezTo>
                <a:cubicBezTo>
                  <a:pt x="1473899" y="1240837"/>
                  <a:pt x="1514247" y="1282771"/>
                  <a:pt x="1565564" y="1288473"/>
                </a:cubicBezTo>
                <a:lnTo>
                  <a:pt x="1690255" y="1302327"/>
                </a:lnTo>
                <a:cubicBezTo>
                  <a:pt x="1708728" y="1311563"/>
                  <a:pt x="1727741" y="1319789"/>
                  <a:pt x="1745673" y="1330036"/>
                </a:cubicBezTo>
                <a:cubicBezTo>
                  <a:pt x="1760130" y="1338297"/>
                  <a:pt x="1771646" y="1351898"/>
                  <a:pt x="1787237" y="1357745"/>
                </a:cubicBezTo>
                <a:cubicBezTo>
                  <a:pt x="1809286" y="1366013"/>
                  <a:pt x="1833319" y="1367508"/>
                  <a:pt x="1856509" y="1371600"/>
                </a:cubicBezTo>
                <a:cubicBezTo>
                  <a:pt x="1911837" y="1381364"/>
                  <a:pt x="1969464" y="1381543"/>
                  <a:pt x="2022764" y="1399309"/>
                </a:cubicBezTo>
                <a:cubicBezTo>
                  <a:pt x="2036619" y="1403927"/>
                  <a:pt x="2050905" y="1407410"/>
                  <a:pt x="2064328" y="1413163"/>
                </a:cubicBezTo>
                <a:cubicBezTo>
                  <a:pt x="2083311" y="1421299"/>
                  <a:pt x="2099821" y="1435439"/>
                  <a:pt x="2119746" y="1440873"/>
                </a:cubicBezTo>
                <a:cubicBezTo>
                  <a:pt x="2188425" y="1459604"/>
                  <a:pt x="2439789" y="1467849"/>
                  <a:pt x="2452255" y="1468582"/>
                </a:cubicBezTo>
                <a:cubicBezTo>
                  <a:pt x="2503055" y="1463964"/>
                  <a:pt x="2554158" y="1461941"/>
                  <a:pt x="2604655" y="1454727"/>
                </a:cubicBezTo>
                <a:cubicBezTo>
                  <a:pt x="2619112" y="1452662"/>
                  <a:pt x="2635892" y="1451200"/>
                  <a:pt x="2646219" y="1440873"/>
                </a:cubicBezTo>
                <a:cubicBezTo>
                  <a:pt x="2656546" y="1430546"/>
                  <a:pt x="2647307" y="1406401"/>
                  <a:pt x="2660073" y="1399309"/>
                </a:cubicBezTo>
                <a:cubicBezTo>
                  <a:pt x="2693363" y="1380814"/>
                  <a:pt x="2734781" y="1383643"/>
                  <a:pt x="2770909" y="1371600"/>
                </a:cubicBezTo>
                <a:cubicBezTo>
                  <a:pt x="2889841" y="1331956"/>
                  <a:pt x="2771061" y="1354243"/>
                  <a:pt x="2867891" y="1330036"/>
                </a:cubicBezTo>
                <a:cubicBezTo>
                  <a:pt x="2890736" y="1324325"/>
                  <a:pt x="2914319" y="1321893"/>
                  <a:pt x="2937164" y="1316182"/>
                </a:cubicBezTo>
                <a:cubicBezTo>
                  <a:pt x="2951332" y="1312640"/>
                  <a:pt x="2964560" y="1305869"/>
                  <a:pt x="2978728" y="1302327"/>
                </a:cubicBezTo>
                <a:cubicBezTo>
                  <a:pt x="3001573" y="1296616"/>
                  <a:pt x="3025282" y="1294669"/>
                  <a:pt x="3048000" y="1288473"/>
                </a:cubicBezTo>
                <a:cubicBezTo>
                  <a:pt x="3076179" y="1280788"/>
                  <a:pt x="3103419" y="1270000"/>
                  <a:pt x="3131128" y="1260763"/>
                </a:cubicBezTo>
                <a:cubicBezTo>
                  <a:pt x="3144982" y="1256145"/>
                  <a:pt x="3158523" y="1250451"/>
                  <a:pt x="3172691" y="1246909"/>
                </a:cubicBezTo>
                <a:cubicBezTo>
                  <a:pt x="3191164" y="1242291"/>
                  <a:pt x="3209871" y="1238525"/>
                  <a:pt x="3228109" y="1233054"/>
                </a:cubicBezTo>
                <a:cubicBezTo>
                  <a:pt x="3256085" y="1224661"/>
                  <a:pt x="3283528" y="1214581"/>
                  <a:pt x="3311237" y="1205345"/>
                </a:cubicBezTo>
                <a:cubicBezTo>
                  <a:pt x="3325091" y="1200727"/>
                  <a:pt x="3338632" y="1195033"/>
                  <a:pt x="3352800" y="1191491"/>
                </a:cubicBezTo>
                <a:cubicBezTo>
                  <a:pt x="3428255" y="1172627"/>
                  <a:pt x="3391188" y="1186152"/>
                  <a:pt x="3463637" y="1149927"/>
                </a:cubicBezTo>
                <a:cubicBezTo>
                  <a:pt x="3477491" y="1136072"/>
                  <a:pt x="3494332" y="1124666"/>
                  <a:pt x="3505200" y="1108363"/>
                </a:cubicBezTo>
                <a:cubicBezTo>
                  <a:pt x="3533083" y="1066538"/>
                  <a:pt x="3502981" y="1007504"/>
                  <a:pt x="3574473" y="983673"/>
                </a:cubicBezTo>
                <a:cubicBezTo>
                  <a:pt x="3647630" y="959287"/>
                  <a:pt x="3603885" y="977919"/>
                  <a:pt x="3699164" y="914400"/>
                </a:cubicBezTo>
                <a:lnTo>
                  <a:pt x="3740728" y="886691"/>
                </a:lnTo>
                <a:cubicBezTo>
                  <a:pt x="3749964" y="872836"/>
                  <a:pt x="3762253" y="860587"/>
                  <a:pt x="3768437" y="845127"/>
                </a:cubicBezTo>
                <a:cubicBezTo>
                  <a:pt x="3792942" y="783865"/>
                  <a:pt x="3792769" y="750163"/>
                  <a:pt x="3810000" y="692727"/>
                </a:cubicBezTo>
                <a:cubicBezTo>
                  <a:pt x="3818393" y="664751"/>
                  <a:pt x="3817056" y="630253"/>
                  <a:pt x="3837709" y="609600"/>
                </a:cubicBezTo>
                <a:cubicBezTo>
                  <a:pt x="3846946" y="600364"/>
                  <a:pt x="3857259" y="592091"/>
                  <a:pt x="3865419" y="581891"/>
                </a:cubicBezTo>
                <a:cubicBezTo>
                  <a:pt x="3875821" y="568889"/>
                  <a:pt x="3881354" y="552101"/>
                  <a:pt x="3893128" y="540327"/>
                </a:cubicBezTo>
                <a:cubicBezTo>
                  <a:pt x="3973883" y="459571"/>
                  <a:pt x="3954466" y="538376"/>
                  <a:pt x="4045528" y="401782"/>
                </a:cubicBezTo>
                <a:lnTo>
                  <a:pt x="4100946" y="318654"/>
                </a:lnTo>
                <a:cubicBezTo>
                  <a:pt x="4105564" y="304800"/>
                  <a:pt x="4106699" y="289242"/>
                  <a:pt x="4114800" y="277091"/>
                </a:cubicBezTo>
                <a:cubicBezTo>
                  <a:pt x="4176086" y="185161"/>
                  <a:pt x="4138741" y="284626"/>
                  <a:pt x="4184073" y="193963"/>
                </a:cubicBezTo>
                <a:cubicBezTo>
                  <a:pt x="4190604" y="180901"/>
                  <a:pt x="4188805" y="163804"/>
                  <a:pt x="4197928" y="152400"/>
                </a:cubicBezTo>
                <a:cubicBezTo>
                  <a:pt x="4226488" y="116701"/>
                  <a:pt x="4262582" y="87745"/>
                  <a:pt x="4294909" y="55418"/>
                </a:cubicBezTo>
                <a:cubicBezTo>
                  <a:pt x="4343774" y="6552"/>
                  <a:pt x="4318948" y="22616"/>
                  <a:pt x="4364182" y="0"/>
                </a:cubicBezTo>
              </a:path>
            </a:pathLst>
          </a:cu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75048" y="5214950"/>
            <a:ext cx="8568952" cy="1143008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sk-SK" sz="2400" b="1" i="1" dirty="0" smtClean="0"/>
              <a:t>Známy ľadovcový kotol sa nachádza pod Gerlachovským štítom.</a:t>
            </a:r>
          </a:p>
          <a:p>
            <a:pPr algn="ctr"/>
            <a:r>
              <a:rPr lang="sk-SK" sz="2400" i="1" dirty="0" smtClean="0"/>
              <a:t>(viď obrázok)</a:t>
            </a:r>
            <a:endParaRPr lang="sk-SK" sz="2400" i="1" dirty="0"/>
          </a:p>
        </p:txBody>
      </p:sp>
      <p:pic>
        <p:nvPicPr>
          <p:cNvPr id="19460" name="Picture 4" descr="Súbor:Gerlachovský štít Vysoké Tatry 04.jpg – Wikipédia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08"/>
            <a:ext cx="5486400" cy="4114800"/>
          </a:xfrm>
          <a:prstGeom prst="rect">
            <a:avLst/>
          </a:prstGeom>
          <a:noFill/>
        </p:spPr>
      </p:pic>
      <p:cxnSp>
        <p:nvCxnSpPr>
          <p:cNvPr id="9" name="Rovná spojovacia šípka 8"/>
          <p:cNvCxnSpPr/>
          <p:nvPr/>
        </p:nvCxnSpPr>
        <p:spPr>
          <a:xfrm rot="5400000">
            <a:off x="4179091" y="1821645"/>
            <a:ext cx="2357454" cy="142876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ástupný symbol textu 3"/>
          <p:cNvSpPr txBox="1">
            <a:spLocks/>
          </p:cNvSpPr>
          <p:nvPr/>
        </p:nvSpPr>
        <p:spPr>
          <a:xfrm>
            <a:off x="214282" y="214290"/>
            <a:ext cx="8568952" cy="72008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 ľadovcový kotol – </a:t>
            </a:r>
            <a:r>
              <a: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</a:t>
            </a:r>
            <a:r>
              <a: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C25D48-8803-4CCE-BB1D-7678F21A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5EB2E83B-3454-4130-92D0-861E54D8C13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7E5B066B-66A0-4327-9942-281A880C9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2" descr="C:\Users\Gym\Desktop\3D-trog-Velická-dolina-25.8.2012.jpg">
            <a:extLst>
              <a:ext uri="{FF2B5EF4-FFF2-40B4-BE49-F238E27FC236}">
                <a16:creationId xmlns:a16="http://schemas.microsoft.com/office/drawing/2014/main" xmlns="" id="{0BCC82A0-6B28-4A5E-AF90-12128AB8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6667" r="16667"/>
          <a:stretch>
            <a:fillRect/>
          </a:stretch>
        </p:blipFill>
        <p:spPr bwMode="auto">
          <a:xfrm>
            <a:off x="791072" y="404664"/>
            <a:ext cx="7488831" cy="5184576"/>
          </a:xfrm>
          <a:prstGeom prst="rect">
            <a:avLst/>
          </a:prstGeom>
          <a:noFill/>
        </p:spPr>
      </p:pic>
      <p:sp>
        <p:nvSpPr>
          <p:cNvPr id="6" name="Zástupný symbol textu 3">
            <a:extLst>
              <a:ext uri="{FF2B5EF4-FFF2-40B4-BE49-F238E27FC236}">
                <a16:creationId xmlns:a16="http://schemas.microsoft.com/office/drawing/2014/main" xmlns="" id="{BEE0FB18-24CD-429E-809C-CA0CC7E71443}"/>
              </a:ext>
            </a:extLst>
          </p:cNvPr>
          <p:cNvSpPr txBox="1">
            <a:spLocks/>
          </p:cNvSpPr>
          <p:nvPr/>
        </p:nvSpPr>
        <p:spPr>
          <a:xfrm>
            <a:off x="395536" y="5805264"/>
            <a:ext cx="8568952" cy="72008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dirty="0"/>
              <a:t>c) Ostré ĽADOVCOVÉ štíty– </a:t>
            </a:r>
            <a:r>
              <a:rPr lang="sk-SK" sz="2400" b="1" dirty="0">
                <a:solidFill>
                  <a:srgbClr val="0070C0"/>
                </a:solidFill>
              </a:rPr>
              <a:t>KARLINGY 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xmlns="" id="{2987A095-B4A9-4D0F-A810-0E514F82D7EE}"/>
              </a:ext>
            </a:extLst>
          </p:cNvPr>
          <p:cNvCxnSpPr/>
          <p:nvPr/>
        </p:nvCxnSpPr>
        <p:spPr>
          <a:xfrm>
            <a:off x="1792288" y="1340768"/>
            <a:ext cx="1195536" cy="108012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3370730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256</Words>
  <Application>Microsoft Office PowerPoint</Application>
  <PresentationFormat>Prezentácia na obrazovke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Exogénne (vonkajšie) geomorfologické procesy</vt:lpstr>
      <vt:lpstr>1. Vodou podmienené procesy</vt:lpstr>
      <vt:lpstr>D. krasové procesy</vt:lpstr>
      <vt:lpstr>1. povrchový</vt:lpstr>
      <vt:lpstr>2. Hlbinný kras</vt:lpstr>
      <vt:lpstr>2. Ľadovcové procesy</vt:lpstr>
      <vt:lpstr>Formy, ktoré vytvorí ľadovec:</vt:lpstr>
      <vt:lpstr>Snímka 8</vt:lpstr>
      <vt:lpstr>Snímka 9</vt:lpstr>
      <vt:lpstr>Snímka 10</vt:lpstr>
      <vt:lpstr>Snímka 11</vt:lpstr>
      <vt:lpstr>3. Veterné (eolické) procesy</vt:lpstr>
      <vt:lpstr> </vt:lpstr>
      <vt:lpstr>Na Slovensku máme tiež veterné formy: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Exogénne geomorfologické procesy</dc:title>
  <dc:creator>Gym</dc:creator>
  <cp:lastModifiedBy>hp</cp:lastModifiedBy>
  <cp:revision>97</cp:revision>
  <dcterms:created xsi:type="dcterms:W3CDTF">2014-01-29T19:27:19Z</dcterms:created>
  <dcterms:modified xsi:type="dcterms:W3CDTF">2021-12-17T09:03:24Z</dcterms:modified>
</cp:coreProperties>
</file>