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70" r:id="rId13"/>
    <p:sldId id="271" r:id="rId14"/>
    <p:sldId id="266" r:id="rId15"/>
    <p:sldId id="267" r:id="rId16"/>
    <p:sldId id="269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á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Zástupný symbol dátumu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BBE6-99BB-409A-8F89-943670149A09}" type="datetimeFigureOut">
              <a:rPr lang="sk-SK" smtClean="0"/>
              <a:pPr/>
              <a:t>13. 2. 2024</a:t>
            </a:fld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842A6E-F956-4D69-9FE0-3C315CD21CB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ransition spd="med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BBE6-99BB-409A-8F89-943670149A09}" type="datetimeFigureOut">
              <a:rPr lang="sk-SK" smtClean="0"/>
              <a:pPr/>
              <a:t>13. 2. 2024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2A6E-F956-4D69-9FE0-3C315CD21CB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BBE6-99BB-409A-8F89-943670149A09}" type="datetimeFigureOut">
              <a:rPr lang="sk-SK" smtClean="0"/>
              <a:pPr/>
              <a:t>13. 2. 2024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2A6E-F956-4D69-9FE0-3C315CD21CB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905BBE6-99BB-409A-8F89-943670149A09}" type="datetimeFigureOut">
              <a:rPr lang="sk-SK" smtClean="0"/>
              <a:pPr/>
              <a:t>13. 2. 2024</a:t>
            </a:fld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E842A6E-F956-4D69-9FE0-3C315CD21CB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Zástupný symbol päty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  <p:transition spd="med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BBE6-99BB-409A-8F89-943670149A09}" type="datetimeFigureOut">
              <a:rPr lang="sk-SK" smtClean="0"/>
              <a:pPr/>
              <a:t>13. 2. 2024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2A6E-F956-4D69-9FE0-3C315CD21CB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7" name="Rovná spojnica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BBE6-99BB-409A-8F89-943670149A09}" type="datetimeFigureOut">
              <a:rPr lang="sk-SK" smtClean="0"/>
              <a:pPr/>
              <a:t>13. 2. 2024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2A6E-F956-4D69-9FE0-3C315CD21CB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  <p:transition spd="med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2A6E-F956-4D69-9FE0-3C315CD21CB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BBE6-99BB-409A-8F89-943670149A09}" type="datetimeFigureOut">
              <a:rPr lang="sk-SK" smtClean="0"/>
              <a:pPr/>
              <a:t>13. 2. 2024</a:t>
            </a:fld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2" name="Zástupný symbol obsah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4" name="Zástupný symbol obsah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10" name="Rovná spojnica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BBE6-99BB-409A-8F89-943670149A09}" type="datetimeFigureOut">
              <a:rPr lang="sk-SK" smtClean="0"/>
              <a:pPr/>
              <a:t>13. 2. 2024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2A6E-F956-4D69-9FE0-3C315CD21CB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  <p:transition spd="med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BBE6-99BB-409A-8F89-943670149A09}" type="datetimeFigureOut">
              <a:rPr lang="sk-SK" smtClean="0"/>
              <a:pPr/>
              <a:t>13. 2. 2024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2A6E-F956-4D69-9FE0-3C315CD21CB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obsah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905BBE6-99BB-409A-8F89-943670149A09}" type="datetimeFigureOut">
              <a:rPr lang="sk-SK" smtClean="0"/>
              <a:pPr/>
              <a:t>13. 2. 2024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E842A6E-F956-4D69-9FE0-3C315CD21CB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ransition spd="med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BBE6-99BB-409A-8F89-943670149A09}" type="datetimeFigureOut">
              <a:rPr lang="sk-SK" smtClean="0"/>
              <a:pPr/>
              <a:t>13. 2. 2024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842A6E-F956-4D69-9FE0-3C315CD21CB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ransition spd="med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905BBE6-99BB-409A-8F89-943670149A09}" type="datetimeFigureOut">
              <a:rPr lang="sk-SK" smtClean="0"/>
              <a:pPr/>
              <a:t>13. 2. 2024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E842A6E-F956-4D69-9FE0-3C315CD21CB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edge/>
  </p:transition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r>
              <a:rPr lang="sk-SK" sz="5400" dirty="0" smtClean="0">
                <a:latin typeface="Algerian" pitchFamily="82" charset="0"/>
              </a:rPr>
              <a:t>Banky a sporiteľne</a:t>
            </a:r>
          </a:p>
          <a:p>
            <a:pPr>
              <a:buNone/>
            </a:pPr>
            <a:endParaRPr lang="sk-SK" sz="5400" dirty="0" smtClean="0">
              <a:latin typeface="Algerian" pitchFamily="82" charset="0"/>
            </a:endParaRPr>
          </a:p>
          <a:p>
            <a:pPr>
              <a:buNone/>
            </a:pPr>
            <a:r>
              <a:rPr lang="sk-SK" sz="3600" dirty="0" smtClean="0">
                <a:latin typeface="Algerian" pitchFamily="82" charset="0"/>
              </a:rPr>
              <a:t>      Mgr. Tatiana </a:t>
            </a:r>
            <a:r>
              <a:rPr lang="sk-SK" sz="3600" dirty="0" err="1" smtClean="0">
                <a:latin typeface="Algerian" pitchFamily="82" charset="0"/>
              </a:rPr>
              <a:t>Bdžochová</a:t>
            </a:r>
            <a:endParaRPr lang="sk-SK" sz="3600" dirty="0">
              <a:latin typeface="Algerian" pitchFamily="82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5" name="Picture 1" descr="C:\Users\Tatiana Bdžochová\Desktop\NBS_LOGO_2019_RG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571480"/>
            <a:ext cx="3736436" cy="164985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Kurzová kalkulačka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736"/>
            <a:ext cx="8513214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Koľko dolárov dostaneš za 1000 € podľa nasledovného menového kurzu. </a:t>
            </a:r>
          </a:p>
          <a:p>
            <a:pPr>
              <a:buNone/>
            </a:pPr>
            <a:r>
              <a:rPr lang="sk-SK" dirty="0" smtClean="0"/>
              <a:t>   Hodnoty sú uvádzané za 1 euro.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 marL="514350" indent="-514350">
              <a:buFont typeface="+mj-lt"/>
              <a:buAutoNum type="alphaUcPeriod"/>
            </a:pPr>
            <a:r>
              <a:rPr lang="sk-SK" dirty="0" smtClean="0"/>
              <a:t>1260,3 </a:t>
            </a:r>
          </a:p>
          <a:p>
            <a:pPr marL="514350" indent="-514350">
              <a:buFont typeface="+mj-lt"/>
              <a:buAutoNum type="alphaUcPeriod"/>
            </a:pPr>
            <a:r>
              <a:rPr lang="sk-SK" dirty="0" smtClean="0"/>
              <a:t>1186,9</a:t>
            </a:r>
          </a:p>
          <a:p>
            <a:pPr>
              <a:buNone/>
            </a:pP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Úlohy: </a:t>
            </a:r>
            <a:endParaRPr lang="sk-SK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785786" y="3071810"/>
          <a:ext cx="7929618" cy="1357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  <a:gridCol w="1571636"/>
                <a:gridCol w="1071570"/>
                <a:gridCol w="2000263"/>
                <a:gridCol w="2071703"/>
              </a:tblGrid>
              <a:tr h="678661">
                <a:tc>
                  <a:txBody>
                    <a:bodyPr/>
                    <a:lstStyle/>
                    <a:p>
                      <a:r>
                        <a:rPr lang="sk-SK" dirty="0" smtClean="0"/>
                        <a:t>Krajina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skratka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Mena 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Valuta predaj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Valuta nákup</a:t>
                      </a:r>
                      <a:endParaRPr lang="sk-SK" dirty="0"/>
                    </a:p>
                  </a:txBody>
                  <a:tcPr/>
                </a:tc>
              </a:tr>
              <a:tr h="678661">
                <a:tc>
                  <a:txBody>
                    <a:bodyPr/>
                    <a:lstStyle/>
                    <a:p>
                      <a:r>
                        <a:rPr lang="sk-SK" dirty="0" smtClean="0"/>
                        <a:t>USA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USD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Dolár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1, 1869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1, 2603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ál 4"/>
          <p:cNvSpPr/>
          <p:nvPr/>
        </p:nvSpPr>
        <p:spPr>
          <a:xfrm>
            <a:off x="357158" y="5072074"/>
            <a:ext cx="1571636" cy="571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Koľko eur dostaneš za 1 000 českých korún. Hodnoty sú uvádzané za 1 €.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pPr marL="514350" indent="-514350">
              <a:buFont typeface="+mj-lt"/>
              <a:buAutoNum type="alphaUcPeriod"/>
            </a:pPr>
            <a:r>
              <a:rPr lang="sk-SK" dirty="0" smtClean="0"/>
              <a:t>39, 092 eur</a:t>
            </a:r>
          </a:p>
          <a:p>
            <a:pPr marL="514350" indent="-514350">
              <a:buFont typeface="+mj-lt"/>
              <a:buAutoNum type="alphaUcPeriod"/>
            </a:pPr>
            <a:r>
              <a:rPr lang="sk-SK" dirty="0" smtClean="0"/>
              <a:t>38, 312 eur</a:t>
            </a:r>
          </a:p>
          <a:p>
            <a:pPr marL="514350" indent="-514350">
              <a:buFont typeface="+mj-lt"/>
              <a:buAutoNum type="alphaUcPeriod"/>
            </a:pP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Úlohy:</a:t>
            </a:r>
            <a:endParaRPr lang="sk-SK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785786" y="2714620"/>
          <a:ext cx="7929618" cy="1357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  <a:gridCol w="1571636"/>
                <a:gridCol w="1071570"/>
                <a:gridCol w="2000263"/>
                <a:gridCol w="2071703"/>
              </a:tblGrid>
              <a:tr h="678661">
                <a:tc>
                  <a:txBody>
                    <a:bodyPr/>
                    <a:lstStyle/>
                    <a:p>
                      <a:r>
                        <a:rPr lang="sk-SK" dirty="0" smtClean="0"/>
                        <a:t>Krajina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skratka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Mena 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Valuta predaj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Valuta nákup</a:t>
                      </a:r>
                      <a:endParaRPr lang="sk-SK" dirty="0"/>
                    </a:p>
                  </a:txBody>
                  <a:tcPr/>
                </a:tc>
              </a:tr>
              <a:tr h="678661">
                <a:tc>
                  <a:txBody>
                    <a:bodyPr/>
                    <a:lstStyle/>
                    <a:p>
                      <a:r>
                        <a:rPr lang="sk-SK" dirty="0" smtClean="0"/>
                        <a:t>ČR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CZK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Koruna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25,</a:t>
                      </a:r>
                      <a:r>
                        <a:rPr lang="sk-SK" baseline="0" dirty="0" smtClean="0"/>
                        <a:t> 5809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 26, 1010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ál 4"/>
          <p:cNvSpPr/>
          <p:nvPr/>
        </p:nvSpPr>
        <p:spPr>
          <a:xfrm>
            <a:off x="357158" y="4714884"/>
            <a:ext cx="2357454" cy="9286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Koľko eur dostaneš za 1 000 dolárov, podľa nasledovného menového kurzu? Hodnoty sú uvádzané za 1 euro.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pPr marL="514350" indent="-514350">
              <a:buFont typeface="+mj-lt"/>
              <a:buAutoNum type="alphaUcPeriod"/>
            </a:pPr>
            <a:r>
              <a:rPr lang="sk-SK" dirty="0" smtClean="0"/>
              <a:t>842,53 eur</a:t>
            </a:r>
          </a:p>
          <a:p>
            <a:pPr marL="514350" indent="-514350">
              <a:buFont typeface="+mj-lt"/>
              <a:buAutoNum type="alphaUcPeriod"/>
            </a:pPr>
            <a:r>
              <a:rPr lang="sk-SK" dirty="0" smtClean="0"/>
              <a:t>793,46 eur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Úlohy:</a:t>
            </a:r>
            <a:endParaRPr lang="sk-SK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571472" y="3000372"/>
          <a:ext cx="7929618" cy="1357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  <a:gridCol w="1571636"/>
                <a:gridCol w="1071570"/>
                <a:gridCol w="2000263"/>
                <a:gridCol w="2071703"/>
              </a:tblGrid>
              <a:tr h="678661">
                <a:tc>
                  <a:txBody>
                    <a:bodyPr/>
                    <a:lstStyle/>
                    <a:p>
                      <a:r>
                        <a:rPr lang="sk-SK" dirty="0" smtClean="0"/>
                        <a:t>Krajina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skratka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Mena 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Valuta predaj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Valuta nákup</a:t>
                      </a:r>
                      <a:endParaRPr lang="sk-SK" dirty="0"/>
                    </a:p>
                  </a:txBody>
                  <a:tcPr/>
                </a:tc>
              </a:tr>
              <a:tr h="678661">
                <a:tc>
                  <a:txBody>
                    <a:bodyPr/>
                    <a:lstStyle/>
                    <a:p>
                      <a:r>
                        <a:rPr lang="sk-SK" dirty="0" smtClean="0"/>
                        <a:t>USA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USD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Dolár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1, 1869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1, 2603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ál 4"/>
          <p:cNvSpPr/>
          <p:nvPr/>
        </p:nvSpPr>
        <p:spPr>
          <a:xfrm>
            <a:off x="357158" y="5072074"/>
            <a:ext cx="2286016" cy="7858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Je finančná inštitúcia, ktorá vykonáva činnosti súvisiace so stavebným sporením.</a:t>
            </a:r>
          </a:p>
          <a:p>
            <a:r>
              <a:rPr lang="sk-SK" dirty="0" smtClean="0"/>
              <a:t>Jej úlohou je:</a:t>
            </a:r>
          </a:p>
          <a:p>
            <a:pPr lvl="2">
              <a:buFont typeface="Wingdings" pitchFamily="2" charset="2"/>
              <a:buChar char="Ø"/>
            </a:pPr>
            <a:r>
              <a:rPr lang="sk-SK" dirty="0" smtClean="0"/>
              <a:t>Prijímať vklady</a:t>
            </a:r>
          </a:p>
          <a:p>
            <a:pPr lvl="2">
              <a:buFont typeface="Wingdings" pitchFamily="2" charset="2"/>
              <a:buChar char="Ø"/>
            </a:pPr>
            <a:r>
              <a:rPr lang="sk-SK" dirty="0" smtClean="0"/>
              <a:t>Poskytovať stavebný úver (na kúpu bytu, domu, na rekonštrukciu...)</a:t>
            </a:r>
          </a:p>
          <a:p>
            <a:pPr lvl="2">
              <a:buNone/>
            </a:pPr>
            <a:endParaRPr lang="sk-SK" dirty="0" smtClean="0"/>
          </a:p>
          <a:p>
            <a:pPr lvl="2">
              <a:buNone/>
            </a:pPr>
            <a:endParaRPr lang="sk-SK" dirty="0" smtClean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STAVEBNÁ SPORITEĽŇA 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8E24946F-4889-4C79-8E7D-E47AABEF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6" y="3714752"/>
            <a:ext cx="3779912" cy="2492896"/>
          </a:xfrm>
          <a:prstGeom prst="rect">
            <a:avLst/>
          </a:prstGeom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STAVEBNÁ SPORITEĽŇA </a:t>
            </a:r>
            <a:endParaRPr lang="sk-SK" dirty="0"/>
          </a:p>
        </p:txBody>
      </p:sp>
      <p:pic>
        <p:nvPicPr>
          <p:cNvPr id="4" name="Picture 2" descr="Image result for STAVEBNá SPORITELNA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71612"/>
            <a:ext cx="2857500" cy="2028825"/>
          </a:xfrm>
          <a:prstGeom prst="rect">
            <a:avLst/>
          </a:prstGeom>
          <a:noFill/>
        </p:spPr>
      </p:pic>
      <p:pic>
        <p:nvPicPr>
          <p:cNvPr id="21506" name="Picture 2" descr="C:\Users\Tatiana Bdžochová\Desktop\Sťahovanie (2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3786190"/>
            <a:ext cx="1762125" cy="2600325"/>
          </a:xfrm>
          <a:prstGeom prst="rect">
            <a:avLst/>
          </a:prstGeom>
          <a:noFill/>
        </p:spPr>
      </p:pic>
      <p:pic>
        <p:nvPicPr>
          <p:cNvPr id="21507" name="Picture 3" descr="C:\Users\Tatiana Bdžochová\Desktop\thumb_884_940x0_0_0_crop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9058" y="1857364"/>
            <a:ext cx="4233060" cy="3143272"/>
          </a:xfrm>
          <a:prstGeom prst="rect">
            <a:avLst/>
          </a:prstGeom>
          <a:noFill/>
        </p:spPr>
      </p:pic>
      <p:sp>
        <p:nvSpPr>
          <p:cNvPr id="7" name="Obdĺžnik 6"/>
          <p:cNvSpPr/>
          <p:nvPr/>
        </p:nvSpPr>
        <p:spPr>
          <a:xfrm>
            <a:off x="3571868" y="542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b="1" dirty="0" smtClean="0"/>
              <a:t>https://www.youtube.com/watch?v=Rr8XIirQ3TA</a:t>
            </a:r>
            <a:endParaRPr lang="sk-SK" b="1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sz="4800" dirty="0" smtClean="0">
                <a:latin typeface="Algerian" pitchFamily="82" charset="0"/>
              </a:rPr>
              <a:t>Ďakujem za pozornosť</a:t>
            </a:r>
            <a:endParaRPr lang="sk-SK" sz="4800" dirty="0">
              <a:latin typeface="Algerian" pitchFamily="82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ransition spd="med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BANKY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800" dirty="0" smtClean="0"/>
              <a:t>Sú </a:t>
            </a:r>
            <a:r>
              <a:rPr lang="sk-SK" sz="2800" b="1" dirty="0" smtClean="0"/>
              <a:t>finančné inštitúcie</a:t>
            </a:r>
            <a:r>
              <a:rPr lang="sk-SK" sz="2800" dirty="0" smtClean="0"/>
              <a:t>, ktoré </a:t>
            </a:r>
            <a:r>
              <a:rPr lang="sk-SK" sz="2800" b="1" dirty="0" smtClean="0"/>
              <a:t>zhromažďujú</a:t>
            </a:r>
            <a:r>
              <a:rPr lang="sk-SK" sz="2800" dirty="0" smtClean="0"/>
              <a:t> úspory a </a:t>
            </a:r>
            <a:r>
              <a:rPr lang="sk-SK" sz="2800" b="1" dirty="0" smtClean="0"/>
              <a:t>realizujú</a:t>
            </a:r>
            <a:r>
              <a:rPr lang="sk-SK" sz="2800" dirty="0" smtClean="0"/>
              <a:t> rôzne </a:t>
            </a:r>
            <a:r>
              <a:rPr lang="sk-SK" sz="2800" b="1" dirty="0" smtClean="0"/>
              <a:t>peňažné operácie</a:t>
            </a:r>
            <a:r>
              <a:rPr lang="sk-SK" sz="2800" dirty="0" smtClean="0"/>
              <a:t>.</a:t>
            </a:r>
          </a:p>
          <a:p>
            <a:endParaRPr lang="sk-SK" sz="2800" dirty="0" smtClean="0"/>
          </a:p>
          <a:p>
            <a:r>
              <a:rPr lang="sk-SK" sz="2800" dirty="0" smtClean="0"/>
              <a:t>V každej ekonomike existujú 2 druhy bánk: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800" dirty="0" smtClean="0"/>
              <a:t>Centrálna banka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800" dirty="0" smtClean="0"/>
              <a:t>Obchodné banky</a:t>
            </a:r>
            <a:endParaRPr lang="sk-SK" sz="2800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sk-SK" dirty="0"/>
          </a:p>
        </p:txBody>
      </p:sp>
      <p:pic>
        <p:nvPicPr>
          <p:cNvPr id="14338" name="Picture 2" descr="Predstavujeme Vám najvplyvnejšie banky sveta | HABER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500042"/>
            <a:ext cx="3714723" cy="2786042"/>
          </a:xfrm>
          <a:prstGeom prst="rect">
            <a:avLst/>
          </a:prstGeom>
          <a:noFill/>
        </p:spPr>
      </p:pic>
      <p:sp>
        <p:nvSpPr>
          <p:cNvPr id="14340" name="AutoShape 4" descr="Dve banky menia poplatky: Pozrite si prehľad | Nový Č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4341" name="Picture 5" descr="C:\Users\Tatiana Bdžochová\Desktop\Sťahovani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3929066"/>
            <a:ext cx="3687136" cy="207170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Centrálna banka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3438" y="928670"/>
            <a:ext cx="4059936" cy="5738834"/>
          </a:xfrm>
        </p:spPr>
        <p:txBody>
          <a:bodyPr/>
          <a:lstStyle/>
          <a:p>
            <a:r>
              <a:rPr lang="sk-SK" sz="2800" dirty="0" smtClean="0"/>
              <a:t>V SR je to Národná banka Slovenska (NBS).</a:t>
            </a:r>
          </a:p>
          <a:p>
            <a:r>
              <a:rPr lang="sk-SK" sz="2800" dirty="0" smtClean="0"/>
              <a:t>Sídli v Bratislave.</a:t>
            </a:r>
          </a:p>
          <a:p>
            <a:r>
              <a:rPr lang="sk-SK" sz="2800" dirty="0" smtClean="0"/>
              <a:t>Prispieva k stabilite finančného systému ako celku, ako aj k bezpečnému a zdravému fungovaniu finančného trhu </a:t>
            </a:r>
          </a:p>
          <a:p>
            <a:r>
              <a:rPr lang="sk-SK" sz="2800" dirty="0" smtClean="0"/>
              <a:t>Zriaďuje ju štát.</a:t>
            </a:r>
          </a:p>
          <a:p>
            <a:endParaRPr lang="sk-SK" dirty="0"/>
          </a:p>
        </p:txBody>
      </p:sp>
      <p:pic>
        <p:nvPicPr>
          <p:cNvPr id="15362" name="Picture 2" descr="C:\Users\Tatiana Bdžochová\Desktop\NBS_final_eur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500174"/>
            <a:ext cx="1785948" cy="2381264"/>
          </a:xfrm>
          <a:prstGeom prst="rect">
            <a:avLst/>
          </a:prstGeom>
          <a:noFill/>
        </p:spPr>
      </p:pic>
      <p:pic>
        <p:nvPicPr>
          <p:cNvPr id="15363" name="Picture 3" descr="C:\Users\Tatiana Bdžochová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4000504"/>
            <a:ext cx="3452838" cy="207170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Úlohy centrálna banka  - NBS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614866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sz="2800" dirty="0" smtClean="0"/>
              <a:t>Vydáva bankovky a mince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800" dirty="0" smtClean="0"/>
              <a:t>Uskutočňuje finančné operácie štátu, vedie účty štátneho rozpočtu (financovanie školstva, zdravotníctva, armády )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800" dirty="0" smtClean="0"/>
              <a:t>Poskytuje úvery (obchodným bankám)</a:t>
            </a:r>
            <a:endParaRPr lang="sk-SK" sz="2800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 smtClean="0"/>
              <a:t>Jej guvernérom je od 1. júna 2019</a:t>
            </a:r>
            <a:endParaRPr lang="sk-SK" dirty="0"/>
          </a:p>
        </p:txBody>
      </p:sp>
      <p:pic>
        <p:nvPicPr>
          <p:cNvPr id="16386" name="Picture 2" descr="C:\Users\Tatiana Bdžochová\Desktop\PeterKazimi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2643182"/>
            <a:ext cx="3143272" cy="3345249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Obchodné banky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Zástupný symbol obsahu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8" y="1571612"/>
            <a:ext cx="6286544" cy="4191030"/>
          </a:xfrm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sk-SK" sz="3200" dirty="0" smtClean="0"/>
              <a:t>PRIJÍMAJÚ VKLADY PEŇAZÍ</a:t>
            </a:r>
          </a:p>
          <a:p>
            <a:pPr marL="514350" indent="-514350">
              <a:buNone/>
            </a:pPr>
            <a:endParaRPr lang="sk-SK" sz="2800" dirty="0" smtClean="0"/>
          </a:p>
          <a:p>
            <a:pPr marL="1245870" lvl="2" indent="-514350">
              <a:buFont typeface="Wingdings" pitchFamily="2" charset="2"/>
              <a:buChar char="Ø"/>
            </a:pPr>
            <a:r>
              <a:rPr lang="sk-SK" sz="2400" dirty="0" smtClean="0"/>
              <a:t>Klienti si môžu uložiť peniaze na účet, vkladnú knižku alebo využijú iné produkty, ktoré im banka ponúka.</a:t>
            </a:r>
          </a:p>
          <a:p>
            <a:pPr marL="1245870" lvl="2" indent="-514350">
              <a:buFont typeface="Wingdings" pitchFamily="2" charset="2"/>
              <a:buChar char="Ø"/>
            </a:pPr>
            <a:r>
              <a:rPr lang="sk-SK" sz="2400" dirty="0" smtClean="0"/>
              <a:t>Za zložené peniaze banky potom platia klientom úroky.</a:t>
            </a:r>
          </a:p>
          <a:p>
            <a:pPr marL="514350" indent="-514350">
              <a:buNone/>
            </a:pPr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Obchodné banky</a:t>
            </a:r>
            <a:endParaRPr lang="sk-SK" dirty="0"/>
          </a:p>
        </p:txBody>
      </p:sp>
      <p:pic>
        <p:nvPicPr>
          <p:cNvPr id="17410" name="Picture 2" descr="C:\Users\Tatiana Bdžochová\Desktop\Sťahovanie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500570"/>
            <a:ext cx="4172932" cy="1857388"/>
          </a:xfrm>
          <a:prstGeom prst="rect">
            <a:avLst/>
          </a:prstGeom>
          <a:noFill/>
        </p:spPr>
      </p:pic>
      <p:sp>
        <p:nvSpPr>
          <p:cNvPr id="17412" name="AutoShape 4" descr="Vkladná knižka bola legendou, teraz definitívne končí - Index S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7414" name="Picture 6" descr="Vkladná knižka bola legendou, teraz definitívne končí - Index S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4" y="4214818"/>
            <a:ext cx="3500382" cy="233358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sk-SK" sz="3200" dirty="0" smtClean="0"/>
              <a:t>POSKYTUJÚ  ÚVERY</a:t>
            </a:r>
          </a:p>
          <a:p>
            <a:pPr marL="514350" indent="-514350">
              <a:buNone/>
            </a:pPr>
            <a:endParaRPr lang="sk-SK" sz="3200" dirty="0" smtClean="0"/>
          </a:p>
          <a:p>
            <a:pPr marL="1245870" lvl="2" indent="-514350">
              <a:buFont typeface="Wingdings" pitchFamily="2" charset="2"/>
              <a:buChar char="Ø"/>
            </a:pPr>
            <a:r>
              <a:rPr lang="sk-SK" sz="2700" dirty="0" smtClean="0"/>
              <a:t>Poskytujú úvery obyvateľom  i podnikateľom na kúpu auta, domu, bytu, na nákup strojov, technológií .....</a:t>
            </a:r>
          </a:p>
          <a:p>
            <a:pPr marL="1245870" lvl="2" indent="-514350">
              <a:buFont typeface="Wingdings" pitchFamily="2" charset="2"/>
              <a:buChar char="Ø"/>
            </a:pPr>
            <a:r>
              <a:rPr lang="sk-SK" sz="2700" dirty="0" smtClean="0"/>
              <a:t>Tí, ktorí si požičali musia dané peniaze vrátiť v plnej dohodnutej výške aj s úrokmi.</a:t>
            </a:r>
          </a:p>
          <a:p>
            <a:pPr marL="1245870" lvl="2" indent="-514350">
              <a:buNone/>
            </a:pPr>
            <a:endParaRPr lang="sk-SK" sz="27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Obchodné banky</a:t>
            </a:r>
            <a:endParaRPr lang="sk-SK" dirty="0"/>
          </a:p>
        </p:txBody>
      </p:sp>
      <p:pic>
        <p:nvPicPr>
          <p:cNvPr id="19458" name="Picture 2" descr="C:\Users\Tatiana Bdžochová\Desktop\podpisovanie-zmluv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500042"/>
            <a:ext cx="3214710" cy="1991324"/>
          </a:xfrm>
          <a:prstGeom prst="rect">
            <a:avLst/>
          </a:prstGeom>
          <a:noFill/>
        </p:spPr>
      </p:pic>
      <p:pic>
        <p:nvPicPr>
          <p:cNvPr id="19459" name="Picture 3" descr="C:\Users\Tatiana Bdžochová\Desktop\5169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4786322"/>
            <a:ext cx="2540000" cy="15494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dirty="0" smtClean="0"/>
              <a:t>REALIZUJÚ SPROSTREDKOVATEĽSKÉ PRÁCE</a:t>
            </a:r>
          </a:p>
          <a:p>
            <a:endParaRPr lang="sk-SK" sz="3200" dirty="0" smtClean="0"/>
          </a:p>
          <a:p>
            <a:pPr>
              <a:buFont typeface="Wingdings" pitchFamily="2" charset="2"/>
              <a:buChar char="Ø"/>
            </a:pPr>
            <a:r>
              <a:rPr lang="sk-SK" sz="2800" dirty="0" smtClean="0"/>
              <a:t>Vedenie účtov, rôzne prevody z účtu na účet (platenie nájomného, elektriny faktúr a pod...)</a:t>
            </a:r>
          </a:p>
          <a:p>
            <a:pPr>
              <a:buFont typeface="Wingdings" pitchFamily="2" charset="2"/>
              <a:buChar char="Ø"/>
            </a:pPr>
            <a:r>
              <a:rPr lang="sk-SK" sz="2800" dirty="0" smtClean="0"/>
              <a:t>Vydávanie platobných kariet</a:t>
            </a:r>
          </a:p>
          <a:p>
            <a:pPr>
              <a:buFont typeface="Wingdings" pitchFamily="2" charset="2"/>
              <a:buChar char="Ø"/>
            </a:pPr>
            <a:r>
              <a:rPr lang="sk-SK" sz="2800" dirty="0" smtClean="0"/>
              <a:t>Poskytujú zmenárenské služby</a:t>
            </a:r>
          </a:p>
          <a:p>
            <a:pPr>
              <a:buFont typeface="Wingdings" pitchFamily="2" charset="2"/>
              <a:buChar char="Ø"/>
            </a:pPr>
            <a:r>
              <a:rPr lang="sk-SK" sz="2800" dirty="0" smtClean="0"/>
              <a:t>Predávajú a nakupujú valuty iných štátov</a:t>
            </a:r>
            <a:endParaRPr lang="sk-SK" sz="28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Obchodné banky</a:t>
            </a:r>
            <a:endParaRPr lang="sk-SK" dirty="0"/>
          </a:p>
        </p:txBody>
      </p:sp>
      <p:pic>
        <p:nvPicPr>
          <p:cNvPr id="20482" name="Picture 2" descr="C:\Users\Tatiana Bdžochová\Desktop\509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285728"/>
            <a:ext cx="1857388" cy="111443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b="1" dirty="0" smtClean="0"/>
              <a:t>valuty</a:t>
            </a:r>
            <a:r>
              <a:rPr lang="sk-SK" sz="2800" dirty="0" smtClean="0"/>
              <a:t> = bankovky a mince iných štátov v hotovosti</a:t>
            </a:r>
          </a:p>
          <a:p>
            <a:pPr>
              <a:buNone/>
            </a:pPr>
            <a:endParaRPr lang="sk-SK" sz="2800" dirty="0" smtClean="0"/>
          </a:p>
          <a:p>
            <a:pPr>
              <a:buNone/>
            </a:pPr>
            <a:endParaRPr lang="sk-SK" sz="2800" dirty="0" smtClean="0"/>
          </a:p>
          <a:p>
            <a:pPr algn="just"/>
            <a:r>
              <a:rPr lang="sk-SK" sz="2800" b="1" i="1" dirty="0" smtClean="0"/>
              <a:t>valuta predaj </a:t>
            </a:r>
            <a:r>
              <a:rPr lang="sk-SK" sz="2800" dirty="0" smtClean="0"/>
              <a:t>– za koľko nám banka predá cudziu menu</a:t>
            </a:r>
          </a:p>
          <a:p>
            <a:pPr algn="just"/>
            <a:r>
              <a:rPr lang="sk-SK" sz="2800" b="1" i="1" dirty="0" smtClean="0"/>
              <a:t>valuta nákup </a:t>
            </a:r>
            <a:r>
              <a:rPr lang="sk-SK" sz="2800" dirty="0" smtClean="0"/>
              <a:t>– za koľko od nás komerčná banka kúpi zahraničnú menu</a:t>
            </a:r>
          </a:p>
          <a:p>
            <a:pPr algn="just">
              <a:buNone/>
            </a:pPr>
            <a:endParaRPr lang="sk-SK" sz="2800" dirty="0" smtClean="0"/>
          </a:p>
          <a:p>
            <a:endParaRPr lang="sk-SK" sz="2800" dirty="0" smtClean="0"/>
          </a:p>
          <a:p>
            <a:pPr>
              <a:buNone/>
            </a:pP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je to VALUTA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84AB8686-A525-4D07-AF65-4BBE8D49BA1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43636" y="2143116"/>
            <a:ext cx="2253107" cy="1044116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24EAAD90-D66A-4CD9-8CEF-31BB7505310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488" y="2143116"/>
            <a:ext cx="2843808" cy="1050494"/>
          </a:xfrm>
          <a:prstGeom prst="rect">
            <a:avLst/>
          </a:prstGeom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uxusn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86</TotalTime>
  <Words>425</Words>
  <Application>Microsoft Office PowerPoint</Application>
  <PresentationFormat>Prezentácia na obrazovke (4:3)</PresentationFormat>
  <Paragraphs>118</Paragraphs>
  <Slides>16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21" baseType="lpstr">
      <vt:lpstr>Algerian</vt:lpstr>
      <vt:lpstr>Constantia</vt:lpstr>
      <vt:lpstr>Wingdings</vt:lpstr>
      <vt:lpstr>Wingdings 2</vt:lpstr>
      <vt:lpstr>Papier</vt:lpstr>
      <vt:lpstr>Prezentácia programu PowerPoint</vt:lpstr>
      <vt:lpstr>BANKY</vt:lpstr>
      <vt:lpstr>Centrálna banka</vt:lpstr>
      <vt:lpstr>Úlohy centrálna banka  - NBS</vt:lpstr>
      <vt:lpstr>Obchodné banky</vt:lpstr>
      <vt:lpstr>Obchodné banky</vt:lpstr>
      <vt:lpstr>Obchodné banky</vt:lpstr>
      <vt:lpstr>Obchodné banky</vt:lpstr>
      <vt:lpstr>ČO je to VALUTA</vt:lpstr>
      <vt:lpstr>Kurzová kalkulačka</vt:lpstr>
      <vt:lpstr>Úlohy: </vt:lpstr>
      <vt:lpstr>Úlohy:</vt:lpstr>
      <vt:lpstr>Úlohy:</vt:lpstr>
      <vt:lpstr>STAVEBNÁ SPORITEĽŇA </vt:lpstr>
      <vt:lpstr>STAVEBNÁ SPORITEĽŇA </vt:lpstr>
      <vt:lpstr>Prezentácia programu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Tatiana Bdžochová</dc:creator>
  <cp:lastModifiedBy>Windows-felhasználó</cp:lastModifiedBy>
  <cp:revision>16</cp:revision>
  <dcterms:created xsi:type="dcterms:W3CDTF">2021-04-15T08:26:20Z</dcterms:created>
  <dcterms:modified xsi:type="dcterms:W3CDTF">2024-02-13T07:02:45Z</dcterms:modified>
</cp:coreProperties>
</file>