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B0B"/>
    <a:srgbClr val="70C12D"/>
    <a:srgbClr val="A4E317"/>
    <a:srgbClr val="BAE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9" autoAdjust="0"/>
    <p:restoredTop sz="94660"/>
  </p:normalViewPr>
  <p:slideViewPr>
    <p:cSldViewPr>
      <p:cViewPr>
        <p:scale>
          <a:sx n="60" d="100"/>
          <a:sy n="60" d="100"/>
        </p:scale>
        <p:origin x="-55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Calibri" pitchFamily="34" charset="0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Calibri" pitchFamily="34" charset="0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libri" pitchFamily="34" charset="0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libri" pitchFamily="34" charset="0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6">
                <a:lumMod val="50000"/>
              </a:schemeClr>
            </a:gs>
            <a:gs pos="50000">
              <a:schemeClr val="accent6">
                <a:lumMod val="60000"/>
                <a:lumOff val="40000"/>
              </a:schemeClr>
            </a:gs>
            <a:gs pos="80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dirty="0" smtClean="0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Kliknite sem a upravte štýly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BAEB-1584-49EA-BDC5-EBDD81EF7E75}" type="datetimeFigureOut">
              <a:rPr lang="sk-SK" smtClean="0"/>
              <a:pPr/>
              <a:t>5. 2. 2018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4B480-0745-4F62-9722-AD1067DE364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»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›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~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4.jpeg"/><Relationship Id="rId4" Type="http://schemas.openxmlformats.org/officeDocument/2006/relationships/image" Target="../media/image30.wmf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Vlastnosti%20funkci&#237;.pptx#-1,10,Ohrani&#269;enos&#357; funkcie" TargetMode="External"/><Relationship Id="rId2" Type="http://schemas.openxmlformats.org/officeDocument/2006/relationships/hyperlink" Target="Vlastnosti%20funkci&#237;.pptx#-1,3,Monot&#243;nnos&#357; funkci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Vlastnosti%20funkci&#237;.pptx#-1,18,Periodick&#225; funkcia" TargetMode="External"/><Relationship Id="rId4" Type="http://schemas.openxmlformats.org/officeDocument/2006/relationships/hyperlink" Target="Vlastnosti%20funkci&#237;.pptx#-1,14,P&#225;rnos&#357; funkci&#237;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symsin.jp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910" y="2928934"/>
            <a:ext cx="7858180" cy="236220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500174"/>
            <a:ext cx="7772400" cy="1470025"/>
          </a:xfrm>
        </p:spPr>
        <p:txBody>
          <a:bodyPr/>
          <a:lstStyle/>
          <a:p>
            <a:r>
              <a:rPr lang="sk-SK" sz="5400" b="1" dirty="0" smtClean="0"/>
              <a:t>Vlastnosti funkcií</a:t>
            </a:r>
            <a:endParaRPr lang="sk-SK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Ohraničenosť funkcie</a:t>
            </a:r>
            <a:endParaRPr lang="sk-SK" b="1" dirty="0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+mn-lt"/>
              </a:rPr>
              <a:t>Ak je f-cia f definovaná na množine                 , tak je :</a:t>
            </a:r>
          </a:p>
          <a:p>
            <a:pPr lvl="2"/>
            <a:r>
              <a:rPr lang="sk-SK" sz="3200" b="1" dirty="0" smtClean="0">
                <a:solidFill>
                  <a:srgbClr val="C00000"/>
                </a:solidFill>
                <a:latin typeface="+mn-lt"/>
              </a:rPr>
              <a:t>Zdola ohraničená</a:t>
            </a:r>
          </a:p>
          <a:p>
            <a:pPr lvl="2"/>
            <a:r>
              <a:rPr lang="sk-SK" sz="3200" b="1" dirty="0" smtClean="0">
                <a:solidFill>
                  <a:srgbClr val="C00000"/>
                </a:solidFill>
                <a:latin typeface="+mn-lt"/>
              </a:rPr>
              <a:t>Zhora ohraničená</a:t>
            </a:r>
          </a:p>
          <a:p>
            <a:pPr lvl="2"/>
            <a:r>
              <a:rPr lang="sk-SK" sz="3200" b="1" dirty="0" smtClean="0">
                <a:solidFill>
                  <a:srgbClr val="C00000"/>
                </a:solidFill>
                <a:latin typeface="+mn-lt"/>
              </a:rPr>
              <a:t>Ohraničená </a:t>
            </a:r>
            <a:endParaRPr lang="sk-SK" sz="2800" b="1" dirty="0" smtClean="0">
              <a:solidFill>
                <a:srgbClr val="C00000"/>
              </a:solidFill>
              <a:latin typeface="+mn-lt"/>
            </a:endParaRPr>
          </a:p>
          <a:p>
            <a:pPr lvl="2"/>
            <a:endParaRPr lang="sk-SK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1714488"/>
            <a:ext cx="1343025" cy="44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Zdola ohraničená </a:t>
            </a:r>
            <a:endParaRPr lang="sk-SK" b="1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>
                <a:latin typeface="+mn-lt"/>
              </a:rPr>
              <a:t>f je zdola ohraničená na A práve vtedy, keď existuje také číslo</a:t>
            </a:r>
          </a:p>
          <a:p>
            <a:pPr>
              <a:buNone/>
            </a:pPr>
            <a:r>
              <a:rPr lang="sk-SK" dirty="0" smtClean="0">
                <a:latin typeface="+mn-lt"/>
              </a:rPr>
              <a:t>	           , že pre </a:t>
            </a:r>
            <a:endParaRPr lang="sk-SK" dirty="0">
              <a:latin typeface="+mn-lt"/>
            </a:endParaRPr>
          </a:p>
        </p:txBody>
      </p:sp>
      <p:pic>
        <p:nvPicPr>
          <p:cNvPr id="9" name="Zástupný symbol obsahu 8" descr="kvadrf1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785926"/>
            <a:ext cx="3982541" cy="3496483"/>
          </a:xfrm>
        </p:spPr>
      </p:pic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3000372"/>
            <a:ext cx="876300" cy="476250"/>
          </a:xfrm>
          <a:prstGeom prst="rect">
            <a:avLst/>
          </a:prstGeom>
          <a:noFill/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3571876"/>
            <a:ext cx="2924175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Zhora ohraničená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>
                <a:latin typeface="+mn-lt"/>
              </a:rPr>
              <a:t>f je zhora ohraničená na A práve vtedy, keď existuje také číslo</a:t>
            </a:r>
          </a:p>
          <a:p>
            <a:pPr>
              <a:buNone/>
            </a:pPr>
            <a:r>
              <a:rPr lang="sk-SK" dirty="0" smtClean="0">
                <a:latin typeface="+mn-lt"/>
              </a:rPr>
              <a:t>	           , že pre </a:t>
            </a:r>
          </a:p>
          <a:p>
            <a:pPr>
              <a:buNone/>
            </a:pPr>
            <a:r>
              <a:rPr lang="sk-SK" dirty="0" smtClean="0">
                <a:latin typeface="+mn-lt"/>
              </a:rPr>
              <a:t>	</a:t>
            </a:r>
          </a:p>
          <a:p>
            <a:endParaRPr lang="sk-SK" dirty="0">
              <a:latin typeface="+mn-lt"/>
            </a:endParaRPr>
          </a:p>
        </p:txBody>
      </p:sp>
      <p:pic>
        <p:nvPicPr>
          <p:cNvPr id="11" name="Zástupný symbol obsahu 10" descr="yna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00562" y="1714488"/>
            <a:ext cx="4136975" cy="3582208"/>
          </a:xfrm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3571876"/>
            <a:ext cx="2905125" cy="476250"/>
          </a:xfrm>
          <a:prstGeom prst="rect">
            <a:avLst/>
          </a:prstGeom>
          <a:noFill/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3024188"/>
            <a:ext cx="857250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57174"/>
            <a:ext cx="8229600" cy="1143000"/>
          </a:xfrm>
        </p:spPr>
        <p:txBody>
          <a:bodyPr/>
          <a:lstStyle/>
          <a:p>
            <a:r>
              <a:rPr lang="sk-SK" sz="4000" b="1" dirty="0" smtClean="0"/>
              <a:t>Ohraničená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814515"/>
            <a:ext cx="7972452" cy="1328733"/>
          </a:xfrm>
        </p:spPr>
        <p:txBody>
          <a:bodyPr/>
          <a:lstStyle/>
          <a:p>
            <a:r>
              <a:rPr lang="sk-SK" dirty="0" smtClean="0">
                <a:latin typeface="+mn-lt"/>
              </a:rPr>
              <a:t>f je ohraničená na A práve vtedy, keď je ohraničená zhora i zdola.</a:t>
            </a:r>
            <a:endParaRPr lang="sk-SK" dirty="0">
              <a:latin typeface="+mn-lt"/>
            </a:endParaRPr>
          </a:p>
        </p:txBody>
      </p:sp>
      <p:pic>
        <p:nvPicPr>
          <p:cNvPr id="7" name="Zástupný symbol obsahu 6" descr="symc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286124"/>
            <a:ext cx="7858180" cy="2894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57200" y="2643190"/>
            <a:ext cx="8229600" cy="1143000"/>
          </a:xfrm>
        </p:spPr>
        <p:txBody>
          <a:bodyPr/>
          <a:lstStyle/>
          <a:p>
            <a:r>
              <a:rPr lang="sk-SK" dirty="0" smtClean="0"/>
              <a:t>Párnosť funkcií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textu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Párna funkcia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sk-SK" dirty="0" smtClean="0"/>
              <a:t>Hovoríme, že funkcia   </a:t>
            </a:r>
          </a:p>
          <a:p>
            <a:pPr algn="just">
              <a:lnSpc>
                <a:spcPct val="150000"/>
              </a:lnSpc>
              <a:buNone/>
            </a:pPr>
            <a:r>
              <a:rPr lang="sk-SK" dirty="0" smtClean="0"/>
              <a:t>je </a:t>
            </a:r>
            <a:r>
              <a:rPr lang="sk-SK" dirty="0" smtClean="0">
                <a:solidFill>
                  <a:srgbClr val="FF0000"/>
                </a:solidFill>
              </a:rPr>
              <a:t>PÁRNA</a:t>
            </a:r>
            <a:r>
              <a:rPr lang="sk-SK" dirty="0" smtClean="0"/>
              <a:t> práve, vtedy</a:t>
            </a:r>
          </a:p>
          <a:p>
            <a:pPr>
              <a:lnSpc>
                <a:spcPct val="150000"/>
              </a:lnSpc>
              <a:buNone/>
            </a:pPr>
            <a:r>
              <a:rPr lang="sk-SK" dirty="0" smtClean="0"/>
              <a:t>keď ku každému	 </a:t>
            </a:r>
          </a:p>
          <a:p>
            <a:pPr>
              <a:lnSpc>
                <a:spcPct val="150000"/>
              </a:lnSpc>
              <a:buNone/>
            </a:pPr>
            <a:r>
              <a:rPr lang="sk-SK" dirty="0" smtClean="0"/>
              <a:t>existuje                 </a:t>
            </a:r>
          </a:p>
          <a:p>
            <a:pPr>
              <a:lnSpc>
                <a:spcPct val="150000"/>
              </a:lnSpc>
              <a:buNone/>
            </a:pPr>
            <a:r>
              <a:rPr lang="sk-SK" dirty="0" smtClean="0"/>
              <a:t>tak, že </a:t>
            </a:r>
            <a:endParaRPr lang="sk-SK" dirty="0"/>
          </a:p>
        </p:txBody>
      </p:sp>
      <p:pic>
        <p:nvPicPr>
          <p:cNvPr id="33" name="Zástupný symbol obsahu 32" descr="parna fci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95854" y="1785926"/>
            <a:ext cx="4019550" cy="3629025"/>
          </a:xfrm>
        </p:spPr>
      </p:pic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1643050"/>
            <a:ext cx="320993" cy="729530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33685" y="3214686"/>
            <a:ext cx="1381125" cy="476250"/>
          </a:xfrm>
          <a:prstGeom prst="rect">
            <a:avLst/>
          </a:prstGeom>
          <a:noFill/>
        </p:spPr>
      </p:pic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2607" y="3952882"/>
            <a:ext cx="1933575" cy="476250"/>
          </a:xfrm>
          <a:prstGeom prst="rect">
            <a:avLst/>
          </a:prstGeom>
          <a:noFill/>
        </p:spPr>
      </p:pic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96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4643446"/>
            <a:ext cx="2286000" cy="51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Nepárna funkcia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>
              <a:lnSpc>
                <a:spcPct val="150000"/>
              </a:lnSpc>
              <a:buNone/>
            </a:pPr>
            <a:r>
              <a:rPr lang="sk-SK" dirty="0" smtClean="0"/>
              <a:t>Hovoríme, že funkcia 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sk-SK" dirty="0" smtClean="0"/>
              <a:t>je </a:t>
            </a:r>
            <a:r>
              <a:rPr lang="sk-SK" dirty="0" smtClean="0">
                <a:solidFill>
                  <a:srgbClr val="FF0000"/>
                </a:solidFill>
              </a:rPr>
              <a:t>NEPÁRNA</a:t>
            </a:r>
            <a:r>
              <a:rPr lang="sk-SK" dirty="0" smtClean="0"/>
              <a:t> práve vtedy, keď ku každému      existuje                         tak, že 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None/>
            </a:pP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7" name="Zástupný symbol obsahu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571630" y="1714488"/>
          <a:ext cx="42886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Rovnica" r:id="rId3" imgW="152280" imgH="203040" progId="Equation.3">
                  <p:embed/>
                </p:oleObj>
              </mc:Choice>
              <mc:Fallback>
                <p:oleObj name="Rovnica" r:id="rId3" imgW="152280" imgH="203040" progId="Equation.3">
                  <p:embed/>
                  <p:pic>
                    <p:nvPicPr>
                      <p:cNvPr id="0" name="Zástupný symbol obsahu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630" y="1714488"/>
                        <a:ext cx="428866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/>
        </p:nvGraphicFramePr>
        <p:xfrm>
          <a:off x="2928926" y="3071810"/>
          <a:ext cx="1376370" cy="45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Rovnica" r:id="rId5" imgW="609480" imgH="203040" progId="Equation.3">
                  <p:embed/>
                </p:oleObj>
              </mc:Choice>
              <mc:Fallback>
                <p:oleObj name="Rovnica" r:id="rId5" imgW="6094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071810"/>
                        <a:ext cx="1376370" cy="458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1714480" y="3643314"/>
          <a:ext cx="1897572" cy="48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Rovnica" r:id="rId7" imgW="799920" imgH="203040" progId="Equation.3">
                  <p:embed/>
                </p:oleObj>
              </mc:Choice>
              <mc:Fallback>
                <p:oleObj name="Rovnica" r:id="rId7" imgW="79992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3643314"/>
                        <a:ext cx="1897572" cy="481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57694"/>
            <a:ext cx="2562225" cy="514350"/>
          </a:xfrm>
          <a:prstGeom prst="rect">
            <a:avLst/>
          </a:prstGeom>
          <a:noFill/>
        </p:spPr>
      </p:pic>
      <p:pic>
        <p:nvPicPr>
          <p:cNvPr id="12" name="Obrázok 11" descr="nepar fcia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23603" y="1576402"/>
            <a:ext cx="3877487" cy="47815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obsahu 5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Graf párnej funkcie je súmerný podľa osi y.</a:t>
            </a:r>
          </a:p>
          <a:p>
            <a:pPr>
              <a:lnSpc>
                <a:spcPct val="150000"/>
              </a:lnSpc>
              <a:buNone/>
            </a:pP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Graf nepárnej funkcie je súmerný podľa počiatku súradnicovej sústavy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457200" y="2714628"/>
            <a:ext cx="8229600" cy="1143000"/>
          </a:xfrm>
        </p:spPr>
        <p:txBody>
          <a:bodyPr/>
          <a:lstStyle/>
          <a:p>
            <a:r>
              <a:rPr lang="sk-SK" dirty="0" smtClean="0"/>
              <a:t>Periodická funkcia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929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Funkcia     sa nazýva PERIODICKÁ FUNKCIA	 ak existuje také           , že pre každé                 platí: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sk-SK" dirty="0" smtClean="0"/>
              <a:t>Ak je funkcia definovaná pre číslo     , tak je definovaná aj pre čísla 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sk-SK" dirty="0" smtClean="0"/>
              <a:t>Pre                       platí </a:t>
            </a:r>
            <a:endParaRPr lang="sk-SK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2205022" y="1511287"/>
          <a:ext cx="366714" cy="488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Rovnica" r:id="rId3" imgW="152280" imgH="203040" progId="Equation.3">
                  <p:embed/>
                </p:oleObj>
              </mc:Choice>
              <mc:Fallback>
                <p:oleObj name="Rovnica" r:id="rId3" imgW="1522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22" y="1511287"/>
                        <a:ext cx="366714" cy="488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2928926" y="2184391"/>
          <a:ext cx="1090520" cy="60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Rovnica" r:id="rId5" imgW="368280" imgH="203040" progId="Equation.3">
                  <p:embed/>
                </p:oleObj>
              </mc:Choice>
              <mc:Fallback>
                <p:oleObj name="Rovnica" r:id="rId5" imgW="3682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184391"/>
                        <a:ext cx="1090520" cy="601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/>
        </p:nvGraphicFramePr>
        <p:xfrm>
          <a:off x="6143636" y="2197091"/>
          <a:ext cx="1598622" cy="58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Rovnica" r:id="rId7" imgW="482400" imgH="177480" progId="Equation.3">
                  <p:embed/>
                </p:oleObj>
              </mc:Choice>
              <mc:Fallback>
                <p:oleObj name="Rovnica" r:id="rId7" imgW="48240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2197091"/>
                        <a:ext cx="1598622" cy="5889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6294450" y="3037678"/>
          <a:ext cx="420690" cy="462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Rovnica" r:id="rId9" imgW="126720" imgH="139680" progId="Equation.3">
                  <p:embed/>
                </p:oleObj>
              </mc:Choice>
              <mc:Fallback>
                <p:oleObj name="Rovnica" r:id="rId9" imgW="126720" imgH="139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50" y="3037678"/>
                        <a:ext cx="420690" cy="4627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/>
        </p:nvGraphicFramePr>
        <p:xfrm>
          <a:off x="4643438" y="3613151"/>
          <a:ext cx="1391353" cy="60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Rovnica" r:id="rId11" imgW="469800" imgH="203040" progId="Equation.3">
                  <p:embed/>
                </p:oleObj>
              </mc:Choice>
              <mc:Fallback>
                <p:oleObj name="Rovnica" r:id="rId11" imgW="4698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613151"/>
                        <a:ext cx="1391353" cy="601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1892085" y="4357693"/>
          <a:ext cx="1822659" cy="53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Rovnica" r:id="rId13" imgW="698400" imgH="203040" progId="Equation.3">
                  <p:embed/>
                </p:oleObj>
              </mc:Choice>
              <mc:Fallback>
                <p:oleObj name="Rovnica" r:id="rId13" imgW="69840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085" y="4357693"/>
                        <a:ext cx="1822659" cy="5302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/>
        </p:nvGraphicFramePr>
        <p:xfrm>
          <a:off x="4429124" y="4286255"/>
          <a:ext cx="3178991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Rovnica" r:id="rId15" imgW="1130040" imgH="203040" progId="Equation.3">
                  <p:embed/>
                </p:oleObj>
              </mc:Choice>
              <mc:Fallback>
                <p:oleObj name="Rovnica" r:id="rId15" imgW="113004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4286255"/>
                        <a:ext cx="3178991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Základné vlastnosti funkcie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543428" cy="4525963"/>
          </a:xfrm>
        </p:spPr>
        <p:txBody>
          <a:bodyPr/>
          <a:lstStyle/>
          <a:p>
            <a:r>
              <a:rPr lang="sk-SK" dirty="0" smtClean="0">
                <a:hlinkClick r:id="rId2" action="ppaction://hlinkpres?slideindex=3&amp;slidetitle=Monotónnosť funkcie"/>
              </a:rPr>
              <a:t>Monotónnosť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</a:p>
          <a:p>
            <a:r>
              <a:rPr lang="sk-SK" dirty="0" smtClean="0">
                <a:hlinkClick r:id="rId3" action="ppaction://hlinkpres?slideindex=10&amp;slidetitle=Ohraničenosť funkcie"/>
              </a:rPr>
              <a:t>Ohraničenosť</a:t>
            </a:r>
            <a:r>
              <a:rPr lang="sk-SK" dirty="0" smtClean="0"/>
              <a:t> 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>
                <a:hlinkClick r:id="rId4" action="ppaction://hlinkpres?slideindex=14&amp;slidetitle=Párnosť funkcií"/>
              </a:rPr>
              <a:t>Párnosť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r>
              <a:rPr lang="sk-SK" dirty="0" smtClean="0">
                <a:hlinkClick r:id="rId5" action="ppaction://hlinkpres?slideindex=18&amp;slidetitle=Periodická funkcia"/>
              </a:rPr>
              <a:t>Periodickosť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Funkcie_mocniny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43372" y="1571612"/>
            <a:ext cx="4357718" cy="435771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Graf periodickej funkcie</a:t>
            </a:r>
            <a:endParaRPr lang="sk-SK" dirty="0"/>
          </a:p>
        </p:txBody>
      </p:sp>
      <p:pic>
        <p:nvPicPr>
          <p:cNvPr id="8" name="Zástupný symbol obsahu 7" descr="sinprz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084" y="2357430"/>
            <a:ext cx="8804072" cy="2786082"/>
          </a:xfrm>
        </p:spPr>
      </p:pic>
      <p:sp>
        <p:nvSpPr>
          <p:cNvPr id="9" name="BlokTextu 8"/>
          <p:cNvSpPr txBox="1"/>
          <p:nvPr/>
        </p:nvSpPr>
        <p:spPr>
          <a:xfrm>
            <a:off x="2500298" y="1500174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Jedna perióda</a:t>
            </a:r>
            <a:endParaRPr lang="sk-SK" dirty="0"/>
          </a:p>
        </p:txBody>
      </p:sp>
      <p:cxnSp>
        <p:nvCxnSpPr>
          <p:cNvPr id="11" name="Rovná spojovacia šípka 10"/>
          <p:cNvCxnSpPr/>
          <p:nvPr/>
        </p:nvCxnSpPr>
        <p:spPr>
          <a:xfrm rot="16200000" flipH="1">
            <a:off x="3250397" y="2035959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/>
          <a:lstStyle/>
          <a:p>
            <a:r>
              <a:rPr lang="sk-SK" b="1" dirty="0" smtClean="0"/>
              <a:t>Monotónnosť funkcie</a:t>
            </a:r>
            <a:endParaRPr lang="sk-SK" b="1" dirty="0"/>
          </a:p>
        </p:txBody>
      </p:sp>
      <p:sp>
        <p:nvSpPr>
          <p:cNvPr id="28" name="Zástupný symbol obsahu 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>
                <a:latin typeface="+mn-lt"/>
              </a:rPr>
              <a:t>Nech f-cia f je definovaná na množine                .</a:t>
            </a:r>
          </a:p>
          <a:p>
            <a:pPr>
              <a:buNone/>
            </a:pPr>
            <a:r>
              <a:rPr lang="sk-SK" dirty="0" smtClean="0">
                <a:latin typeface="+mn-lt"/>
              </a:rPr>
              <a:t>Ak pre                    , kde              poznáme tieto</a:t>
            </a:r>
          </a:p>
          <a:p>
            <a:pPr>
              <a:buNone/>
            </a:pPr>
            <a:r>
              <a:rPr lang="sk-SK" dirty="0" smtClean="0">
                <a:latin typeface="+mn-lt"/>
              </a:rPr>
              <a:t>funkcie: </a:t>
            </a:r>
          </a:p>
          <a:p>
            <a:pPr lvl="2"/>
            <a:r>
              <a:rPr lang="sk-SK" sz="3200" b="1" dirty="0" smtClean="0">
                <a:solidFill>
                  <a:srgbClr val="002060"/>
                </a:solidFill>
                <a:latin typeface="+mn-lt"/>
              </a:rPr>
              <a:t>Rastúca</a:t>
            </a:r>
          </a:p>
          <a:p>
            <a:pPr lvl="2"/>
            <a:r>
              <a:rPr lang="sk-SK" sz="3200" b="1" dirty="0" smtClean="0">
                <a:solidFill>
                  <a:srgbClr val="002060"/>
                </a:solidFill>
                <a:latin typeface="+mn-lt"/>
              </a:rPr>
              <a:t>Klesajúca</a:t>
            </a:r>
          </a:p>
          <a:p>
            <a:pPr lvl="2"/>
            <a:r>
              <a:rPr lang="sk-SK" sz="3200" b="1" dirty="0" smtClean="0">
                <a:solidFill>
                  <a:srgbClr val="002060"/>
                </a:solidFill>
                <a:latin typeface="+mn-lt"/>
              </a:rPr>
              <a:t>Neklesajúca</a:t>
            </a:r>
          </a:p>
          <a:p>
            <a:pPr lvl="2"/>
            <a:r>
              <a:rPr lang="sk-SK" sz="3200" b="1" dirty="0" smtClean="0">
                <a:solidFill>
                  <a:srgbClr val="002060"/>
                </a:solidFill>
                <a:latin typeface="+mn-lt"/>
              </a:rPr>
              <a:t>Nerastúca</a:t>
            </a:r>
          </a:p>
          <a:p>
            <a:pPr>
              <a:buNone/>
            </a:pPr>
            <a:endParaRPr lang="sk-SK" dirty="0" smtClean="0">
              <a:latin typeface="+mn-lt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214282" y="1071546"/>
            <a:ext cx="850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2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2285992"/>
            <a:ext cx="1594846" cy="447676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2275001"/>
            <a:ext cx="1071570" cy="439619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1714488"/>
            <a:ext cx="1343025" cy="4476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sk-SK" sz="2400" dirty="0" smtClean="0"/>
              <a:t>Ak                            , tak f je </a:t>
            </a:r>
            <a:r>
              <a:rPr lang="sk-SK" sz="2400" b="1" cap="all" dirty="0" smtClean="0">
                <a:solidFill>
                  <a:srgbClr val="002060"/>
                </a:solidFill>
              </a:rPr>
              <a:t>rastúca funkcia</a:t>
            </a:r>
            <a:r>
              <a:rPr lang="sk-SK" sz="2400" b="1" cap="all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400" dirty="0" smtClean="0"/>
              <a:t>na A </a:t>
            </a:r>
            <a:endParaRPr lang="sk-SK" sz="2000" dirty="0"/>
          </a:p>
        </p:txBody>
      </p:sp>
      <p:pic>
        <p:nvPicPr>
          <p:cNvPr id="4" name="Zástupný symbol obsahu 25" descr="rastuca fc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653381"/>
            <a:ext cx="6400800" cy="4419600"/>
          </a:xfrm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456" y="500042"/>
            <a:ext cx="1847850" cy="4095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2400" dirty="0" smtClean="0"/>
              <a:t>Ak                             , tak f je </a:t>
            </a:r>
            <a:r>
              <a:rPr lang="sk-SK" sz="2400" b="1" cap="all" dirty="0" smtClean="0">
                <a:solidFill>
                  <a:srgbClr val="002060"/>
                </a:solidFill>
              </a:rPr>
              <a:t>Klesajúca funkcia</a:t>
            </a:r>
            <a:r>
              <a:rPr lang="sk-SK" sz="2400" b="1" cap="all" dirty="0" smtClean="0"/>
              <a:t> </a:t>
            </a:r>
            <a:r>
              <a:rPr lang="sk-SK" sz="2400" dirty="0" smtClean="0"/>
              <a:t>na A</a:t>
            </a:r>
            <a:endParaRPr lang="sk-SK" dirty="0"/>
          </a:p>
        </p:txBody>
      </p:sp>
      <p:pic>
        <p:nvPicPr>
          <p:cNvPr id="11" name="Zástupný symbol obsahu 10" descr="klesajúca fc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4348" y="1535913"/>
            <a:ext cx="7861738" cy="4750607"/>
          </a:xfr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24018" y="642918"/>
            <a:ext cx="1847850" cy="4095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2400" dirty="0" smtClean="0"/>
              <a:t>Ak                            , tak f je </a:t>
            </a:r>
            <a:r>
              <a:rPr lang="sk-SK" sz="2400" b="1" dirty="0" smtClean="0">
                <a:solidFill>
                  <a:srgbClr val="002060"/>
                </a:solidFill>
              </a:rPr>
              <a:t>NERASTÚCA FUNKCIA</a:t>
            </a:r>
            <a: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sk-SK" sz="24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sk-SK" sz="2400" dirty="0" smtClean="0"/>
              <a:t> na A</a:t>
            </a:r>
            <a:endParaRPr lang="sk-SK" sz="2400" dirty="0"/>
          </a:p>
        </p:txBody>
      </p:sp>
      <p:pic>
        <p:nvPicPr>
          <p:cNvPr id="9" name="Zástupný symbol obsahu 8" descr="Obrázok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428728" y="1714488"/>
            <a:ext cx="6094699" cy="4101882"/>
          </a:xfrm>
        </p:spPr>
      </p:pic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500042"/>
            <a:ext cx="1847850" cy="40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2400" dirty="0" smtClean="0"/>
              <a:t>Ak                              , tak f je </a:t>
            </a:r>
            <a:r>
              <a:rPr lang="sk-SK" sz="2400" b="1" dirty="0" smtClean="0">
                <a:solidFill>
                  <a:srgbClr val="002060"/>
                </a:solidFill>
              </a:rPr>
              <a:t>NEKLESAJÚCA FUNKCIA</a:t>
            </a:r>
            <a:br>
              <a:rPr lang="sk-SK" sz="2400" b="1" dirty="0" smtClean="0">
                <a:solidFill>
                  <a:srgbClr val="002060"/>
                </a:solidFill>
              </a:rPr>
            </a:br>
            <a:r>
              <a:rPr lang="sk-SK" sz="2400" dirty="0" smtClean="0"/>
              <a:t> na A</a:t>
            </a:r>
            <a:endParaRPr lang="sk-SK" sz="2400" dirty="0"/>
          </a:p>
        </p:txBody>
      </p:sp>
      <p:pic>
        <p:nvPicPr>
          <p:cNvPr id="8" name="Zástupný symbol obsahu 7" descr="Obrázok2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214414" y="1714488"/>
            <a:ext cx="6357982" cy="4350198"/>
          </a:xfrm>
        </p:spPr>
      </p:pic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1703382" y="428604"/>
          <a:ext cx="2082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Rovnica" r:id="rId4" imgW="888840" imgH="215640" progId="Equation.3">
                  <p:embed/>
                </p:oleObj>
              </mc:Choice>
              <mc:Fallback>
                <p:oleObj name="Rovnica" r:id="rId4" imgW="8888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2" y="428604"/>
                        <a:ext cx="20828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072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Funkcie </a:t>
            </a:r>
            <a:r>
              <a:rPr lang="sk-SK" dirty="0" smtClean="0">
                <a:solidFill>
                  <a:srgbClr val="DD0B0B"/>
                </a:solidFill>
              </a:rPr>
              <a:t>rastúce</a:t>
            </a:r>
            <a:r>
              <a:rPr lang="sk-SK" dirty="0" smtClean="0"/>
              <a:t> a </a:t>
            </a:r>
            <a:r>
              <a:rPr lang="sk-SK" dirty="0" smtClean="0">
                <a:solidFill>
                  <a:srgbClr val="DD0B0B"/>
                </a:solidFill>
              </a:rPr>
              <a:t>klesajúce</a:t>
            </a:r>
            <a:r>
              <a:rPr lang="sk-SK" dirty="0" smtClean="0"/>
              <a:t> sa nazývajú  </a:t>
            </a:r>
            <a:r>
              <a:rPr lang="sk-SK" b="1" dirty="0" smtClean="0">
                <a:solidFill>
                  <a:srgbClr val="DD0B0B"/>
                </a:solidFill>
              </a:rPr>
              <a:t>RÝDZO MONOTÓNNE</a:t>
            </a:r>
          </a:p>
          <a:p>
            <a:pPr>
              <a:lnSpc>
                <a:spcPct val="150000"/>
              </a:lnSpc>
              <a:buNone/>
            </a:pPr>
            <a:endParaRPr lang="sk-SK" b="1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Funkcie </a:t>
            </a:r>
            <a:r>
              <a:rPr lang="sk-SK" dirty="0" smtClean="0">
                <a:solidFill>
                  <a:srgbClr val="DD0B0B"/>
                </a:solidFill>
              </a:rPr>
              <a:t>nerastúca</a:t>
            </a:r>
            <a:r>
              <a:rPr lang="sk-SK" dirty="0" smtClean="0"/>
              <a:t> a </a:t>
            </a:r>
            <a:r>
              <a:rPr lang="sk-SK" dirty="0" smtClean="0">
                <a:solidFill>
                  <a:srgbClr val="DD0B0B"/>
                </a:solidFill>
              </a:rPr>
              <a:t>neklesajúca</a:t>
            </a:r>
            <a:r>
              <a:rPr lang="sk-SK" dirty="0" smtClean="0"/>
              <a:t> sa nazývajú </a:t>
            </a:r>
            <a:r>
              <a:rPr lang="sk-SK" b="1" dirty="0" smtClean="0">
                <a:solidFill>
                  <a:srgbClr val="DD0B0B"/>
                </a:solidFill>
              </a:rPr>
              <a:t>MONOTÓNNE</a:t>
            </a:r>
            <a:endParaRPr lang="sk-SK" b="1" dirty="0">
              <a:solidFill>
                <a:srgbClr val="DD0B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400" b="1" dirty="0" smtClean="0"/>
              <a:t>Prostá funkcia</a:t>
            </a:r>
            <a:endParaRPr lang="sk-SK" sz="4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latin typeface="+mn-lt"/>
              </a:rPr>
              <a:t>Nech f-cia f je definovaná na množine</a:t>
            </a:r>
          </a:p>
          <a:p>
            <a:pPr>
              <a:buNone/>
            </a:pPr>
            <a:r>
              <a:rPr lang="sk-SK" dirty="0" smtClean="0">
                <a:latin typeface="+mn-lt"/>
              </a:rPr>
              <a:t>                   .</a:t>
            </a:r>
          </a:p>
          <a:p>
            <a:pPr>
              <a:buNone/>
            </a:pPr>
            <a:r>
              <a:rPr lang="sk-SK" dirty="0" smtClean="0">
                <a:latin typeface="+mn-lt"/>
              </a:rPr>
              <a:t>    Funkcia f sa nazýva prostá na množine A práve vtedy, keď pre </a:t>
            </a:r>
          </a:p>
          <a:p>
            <a:pPr>
              <a:buNone/>
            </a:pPr>
            <a:r>
              <a:rPr lang="sk-SK" dirty="0" smtClean="0">
                <a:latin typeface="+mn-lt"/>
              </a:rPr>
              <a:t>                          , kde              sa                        </a:t>
            </a:r>
            <a:r>
              <a:rPr lang="sk-SK" dirty="0" smtClean="0"/>
              <a:t>.  </a:t>
            </a:r>
            <a:endParaRPr lang="sk-SK" dirty="0"/>
          </a:p>
        </p:txBody>
      </p:sp>
      <p:pic>
        <p:nvPicPr>
          <p:cNvPr id="16" name="Zástupný symbol obsahu 15" descr="mocninf2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57752" y="1643050"/>
            <a:ext cx="3412959" cy="4143404"/>
          </a:xfr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2571744"/>
            <a:ext cx="1343025" cy="447675"/>
          </a:xfrm>
          <a:prstGeom prst="rect">
            <a:avLst/>
          </a:prstGeom>
          <a:noFill/>
        </p:spPr>
      </p:pic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4500570"/>
            <a:ext cx="1714512" cy="460775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4500570"/>
            <a:ext cx="990600" cy="409575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390" y="4948251"/>
            <a:ext cx="1847850" cy="40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lil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oja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lila</Template>
  <TotalTime>543</TotalTime>
  <Words>237</Words>
  <Application>Microsoft Office PowerPoint</Application>
  <PresentationFormat>Prezentácia na obrazovke (4:3)</PresentationFormat>
  <Paragraphs>63</Paragraphs>
  <Slides>20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2" baseType="lpstr">
      <vt:lpstr>lila</vt:lpstr>
      <vt:lpstr>Rovnica</vt:lpstr>
      <vt:lpstr>Vlastnosti funkcií</vt:lpstr>
      <vt:lpstr>Základné vlastnosti funkcie</vt:lpstr>
      <vt:lpstr>Monotónnosť funkcie</vt:lpstr>
      <vt:lpstr>Ak                            , tak f je rastúca funkcia na A </vt:lpstr>
      <vt:lpstr>Ak                             , tak f je Klesajúca funkcia na A</vt:lpstr>
      <vt:lpstr>Ak                            , tak f je NERASTÚCA FUNKCIA  na A</vt:lpstr>
      <vt:lpstr>Ak                              , tak f je NEKLESAJÚCA FUNKCIA  na A</vt:lpstr>
      <vt:lpstr>Prezentácia programu PowerPoint</vt:lpstr>
      <vt:lpstr>Prostá funkcia</vt:lpstr>
      <vt:lpstr>Ohraničenosť funkcie</vt:lpstr>
      <vt:lpstr>Zdola ohraničená </vt:lpstr>
      <vt:lpstr>Zhora ohraničená</vt:lpstr>
      <vt:lpstr>Ohraničená</vt:lpstr>
      <vt:lpstr>Párnosť funkcií</vt:lpstr>
      <vt:lpstr>Párna funkcia</vt:lpstr>
      <vt:lpstr>Nepárna funkcia</vt:lpstr>
      <vt:lpstr>Prezentácia programu PowerPoint</vt:lpstr>
      <vt:lpstr>Periodická funkcia</vt:lpstr>
      <vt:lpstr>Prezentácia programu PowerPoint</vt:lpstr>
      <vt:lpstr>Graf periodickej funkcie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Vlastnosti funkcií</dc:title>
  <dc:creator>Michala Hanušinová</dc:creator>
  <cp:lastModifiedBy>Guest</cp:lastModifiedBy>
  <cp:revision>51</cp:revision>
  <dcterms:created xsi:type="dcterms:W3CDTF">2010-05-05T09:40:38Z</dcterms:created>
  <dcterms:modified xsi:type="dcterms:W3CDTF">2018-02-05T11:08:53Z</dcterms:modified>
</cp:coreProperties>
</file>