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60" r:id="rId4"/>
    <p:sldId id="261" r:id="rId5"/>
    <p:sldId id="262" r:id="rId6"/>
    <p:sldId id="264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2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6C8DE-5115-4DDB-8BEE-EDFA5B68DDC9}" type="datetimeFigureOut">
              <a:rPr lang="cs-CZ" smtClean="0"/>
              <a:pPr/>
              <a:t>2. 3. 2016</a:t>
            </a:fld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cs-CZ" smtClean="0"/>
              <a:t>Stredná zdravotnícka škola</a:t>
            </a:r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65F2-9E3B-48E4-8042-A2CCD7356AD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559380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83D4C-86F6-4381-BD77-A1E4FC0D7089}" type="datetimeFigureOut">
              <a:rPr lang="cs-CZ" smtClean="0"/>
              <a:pPr/>
              <a:t>2. 3. 2016</a:t>
            </a:fld>
            <a:endParaRPr lang="cs-CZ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cs-CZ" smtClean="0"/>
              <a:t>Stredná zdravotnícka škola</a:t>
            </a:r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1FE3D-054A-4CE2-982B-DF18FA90AA8C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375097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Stredná zdravotnícka škola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99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6E2D-E9CF-4E07-BEA6-EFE73B80B5F9}" type="datetime1">
              <a:rPr lang="cs-CZ" smtClean="0"/>
              <a:pPr/>
              <a:t>2. 3. 2016</a:t>
            </a:fld>
            <a:endParaRPr lang="cs-CZ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A736AB-8076-4B07-BDCA-C60145D9F00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466E-F561-447B-BB4F-70DA23030D70}" type="datetime1">
              <a:rPr lang="cs-CZ" smtClean="0"/>
              <a:pPr/>
              <a:t>2. 3. 2016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6AB-8076-4B07-BDCA-C60145D9F00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A571-F7F2-43B9-8488-496FA0572459}" type="datetime1">
              <a:rPr lang="cs-CZ" smtClean="0"/>
              <a:pPr/>
              <a:t>2. 3. 2016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6AB-8076-4B07-BDCA-C60145D9F00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0257-F737-4038-831C-B3A05E8593ED}" type="datetime1">
              <a:rPr lang="cs-CZ" smtClean="0"/>
              <a:pPr/>
              <a:t>2. 3. 2016</a:t>
            </a:fld>
            <a:endParaRPr lang="cs-CZ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cs-CZ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A736AB-8076-4B07-BDCA-C60145D9F00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438C-17FE-41E4-8ECB-16B51F43DCE0}" type="datetime1">
              <a:rPr lang="cs-CZ" smtClean="0"/>
              <a:pPr/>
              <a:t>2. 3. 2016</a:t>
            </a:fld>
            <a:endParaRPr lang="cs-CZ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6AB-8076-4B07-BDCA-C60145D9F00A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8F28-B0CD-4829-AFF5-3371E0CB839D}" type="datetime1">
              <a:rPr lang="cs-CZ" smtClean="0"/>
              <a:pPr/>
              <a:t>2. 3. 2016</a:t>
            </a:fld>
            <a:endParaRPr lang="cs-CZ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6AB-8076-4B07-BDCA-C60145D9F00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5A86-9EE3-4817-8686-14056B1ECC82}" type="datetime1">
              <a:rPr lang="cs-CZ" smtClean="0"/>
              <a:pPr/>
              <a:t>2. 3. 2016</a:t>
            </a:fld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A736AB-8076-4B07-BDCA-C60145D9F00A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A07A-F79E-4642-80F1-274507622444}" type="datetime1">
              <a:rPr lang="cs-CZ" smtClean="0"/>
              <a:pPr/>
              <a:t>2. 3. 2016</a:t>
            </a:fld>
            <a:endParaRPr lang="cs-CZ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6AB-8076-4B07-BDCA-C60145D9F00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6BEB-6C95-41FF-8AF2-AA6CC1FAC505}" type="datetime1">
              <a:rPr lang="cs-CZ" smtClean="0"/>
              <a:pPr/>
              <a:t>2. 3. 2016</a:t>
            </a:fld>
            <a:endParaRPr lang="cs-CZ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6AB-8076-4B07-BDCA-C60145D9F00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ACB7-DF57-4533-8E4E-6D7D929F6B43}" type="datetime1">
              <a:rPr lang="cs-CZ" smtClean="0"/>
              <a:pPr/>
              <a:t>2. 3. 2016</a:t>
            </a:fld>
            <a:endParaRPr lang="cs-CZ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6AB-8076-4B07-BDCA-C60145D9F00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6ED6-C332-4DEB-97B6-D8D1364D44FE}" type="datetime1">
              <a:rPr lang="cs-CZ" smtClean="0"/>
              <a:pPr/>
              <a:t>2. 3. 2016</a:t>
            </a:fld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6AB-8076-4B07-BDCA-C60145D9F00A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A768D9A-506D-492B-8BB9-089F969E2C4B}" type="datetime1">
              <a:rPr lang="cs-CZ" smtClean="0"/>
              <a:pPr/>
              <a:t>2. 3. 2016</a:t>
            </a:fld>
            <a:endParaRPr lang="cs-CZ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A736AB-8076-4B07-BDCA-C60145D9F00A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58200" cy="792088"/>
          </a:xfrm>
        </p:spPr>
        <p:txBody>
          <a:bodyPr/>
          <a:lstStyle/>
          <a:p>
            <a:pPr algn="r"/>
            <a:r>
              <a:rPr lang="sk-SK" b="1" dirty="0" smtClean="0">
                <a:latin typeface="Arial" pitchFamily="34" charset="0"/>
                <a:cs typeface="Arial" pitchFamily="34" charset="0"/>
              </a:rPr>
              <a:t>STEREOMETRIA</a:t>
            </a:r>
            <a:endParaRPr lang="cs-CZ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2636912"/>
            <a:ext cx="8458200" cy="914400"/>
          </a:xfrm>
        </p:spPr>
        <p:txBody>
          <a:bodyPr/>
          <a:lstStyle/>
          <a:p>
            <a:pPr algn="r"/>
            <a:r>
              <a:rPr lang="sk-SK" b="1" dirty="0" smtClean="0">
                <a:latin typeface="Arial" pitchFamily="34" charset="0"/>
                <a:cs typeface="Arial" pitchFamily="34" charset="0"/>
              </a:rPr>
              <a:t>Základné pojmy a vety Stereometrie</a:t>
            </a:r>
            <a:endParaRPr lang="cs-CZ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620713" y="476672"/>
            <a:ext cx="8343775" cy="5616624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SzPct val="88000"/>
              <a:buNone/>
            </a:pPr>
            <a:r>
              <a:rPr lang="cs-CZ" sz="2400" u="sng" dirty="0" err="1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Riešenie</a:t>
            </a:r>
            <a:r>
              <a:rPr lang="cs-CZ" sz="2400" u="sn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2400" u="sng" dirty="0" err="1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cs-CZ" sz="2400" u="sn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./ AS</a:t>
            </a:r>
            <a:r>
              <a:rPr lang="cs-CZ" sz="2400" u="sng" baseline="-250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CG</a:t>
            </a:r>
            <a:r>
              <a:rPr lang="cs-CZ" sz="2400" u="sn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BD</a:t>
            </a:r>
            <a:endParaRPr lang="cs-CZ" sz="2400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Clr>
                <a:schemeClr val="tx2"/>
              </a:buClr>
              <a:buSzPct val="88000"/>
              <a:buNone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marL="457200" indent="-457200">
              <a:lnSpc>
                <a:spcPts val="2100"/>
              </a:lnSpc>
              <a:spcBef>
                <a:spcPts val="0"/>
              </a:spcBef>
              <a:buClr>
                <a:schemeClr val="tx2"/>
              </a:buClr>
              <a:buSzPct val="96000"/>
              <a:buNone/>
            </a:pPr>
            <a:endParaRPr lang="cs-CZ" sz="2400" u="sng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Skupina 32"/>
          <p:cNvGrpSpPr/>
          <p:nvPr/>
        </p:nvGrpSpPr>
        <p:grpSpPr>
          <a:xfrm>
            <a:off x="827584" y="1124744"/>
            <a:ext cx="3834209" cy="3800340"/>
            <a:chOff x="799142" y="2617823"/>
            <a:chExt cx="3834209" cy="3800340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095286" y="4706055"/>
              <a:ext cx="377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000" dirty="0" smtClean="0">
                  <a:latin typeface="Times New Roman" pitchFamily="18" charset="0"/>
                </a:rPr>
                <a:t>D</a:t>
              </a:r>
              <a:endParaRPr lang="sk-SK" sz="2000" dirty="0">
                <a:latin typeface="Times New Roman" pitchFamily="18" charset="0"/>
              </a:endParaRPr>
            </a:p>
          </p:txBody>
        </p:sp>
        <p:grpSp>
          <p:nvGrpSpPr>
            <p:cNvPr id="32" name="Skupina 31"/>
            <p:cNvGrpSpPr/>
            <p:nvPr/>
          </p:nvGrpSpPr>
          <p:grpSpPr>
            <a:xfrm>
              <a:off x="799142" y="2617823"/>
              <a:ext cx="3834209" cy="3800340"/>
              <a:chOff x="799142" y="2617823"/>
              <a:chExt cx="3834209" cy="3800340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115616" y="2996952"/>
                <a:ext cx="3167063" cy="3057524"/>
                <a:chOff x="930" y="1188"/>
                <a:chExt cx="2283" cy="2262"/>
              </a:xfrm>
            </p:grpSpPr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936" y="1188"/>
                  <a:ext cx="2268" cy="2259"/>
                  <a:chOff x="936" y="1188"/>
                  <a:chExt cx="2268" cy="2259"/>
                </a:xfrm>
              </p:grpSpPr>
              <p:sp>
                <p:nvSpPr>
                  <p:cNvPr id="16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1854"/>
                    <a:ext cx="6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526" y="1860"/>
                    <a:ext cx="0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204" y="1194"/>
                    <a:ext cx="0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620" y="1188"/>
                    <a:ext cx="6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6" name="Group 15"/>
                <p:cNvGrpSpPr>
                  <a:grpSpLocks/>
                </p:cNvGrpSpPr>
                <p:nvPr/>
              </p:nvGrpSpPr>
              <p:grpSpPr bwMode="auto">
                <a:xfrm>
                  <a:off x="936" y="2772"/>
                  <a:ext cx="2277" cy="678"/>
                  <a:chOff x="936" y="2772"/>
                  <a:chExt cx="2277" cy="678"/>
                </a:xfrm>
              </p:grpSpPr>
              <p:sp>
                <p:nvSpPr>
                  <p:cNvPr id="1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444"/>
                    <a:ext cx="158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6" y="2778"/>
                    <a:ext cx="684" cy="6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26" y="2772"/>
                    <a:ext cx="1587" cy="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5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2" y="2772"/>
                    <a:ext cx="678" cy="6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7" name="Group 20"/>
                <p:cNvGrpSpPr>
                  <a:grpSpLocks/>
                </p:cNvGrpSpPr>
                <p:nvPr/>
              </p:nvGrpSpPr>
              <p:grpSpPr bwMode="auto">
                <a:xfrm>
                  <a:off x="930" y="1188"/>
                  <a:ext cx="2277" cy="666"/>
                  <a:chOff x="930" y="1188"/>
                  <a:chExt cx="2277" cy="666"/>
                </a:xfrm>
              </p:grpSpPr>
              <p:sp>
                <p:nvSpPr>
                  <p:cNvPr id="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942" y="1854"/>
                    <a:ext cx="158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620" y="1188"/>
                    <a:ext cx="158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0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30" y="1188"/>
                    <a:ext cx="690" cy="6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1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6" y="1188"/>
                    <a:ext cx="672" cy="6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</p:grpSp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914963" y="6008914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" name="Text Box 7"/>
              <p:cNvSpPr txBox="1">
                <a:spLocks noChangeArrowheads="1"/>
              </p:cNvSpPr>
              <p:nvPr/>
            </p:nvSpPr>
            <p:spPr bwMode="auto">
              <a:xfrm>
                <a:off x="3347864" y="3789040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F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22" name="Text Box 7"/>
              <p:cNvSpPr txBox="1">
                <a:spLocks noChangeArrowheads="1"/>
              </p:cNvSpPr>
              <p:nvPr/>
            </p:nvSpPr>
            <p:spPr bwMode="auto">
              <a:xfrm>
                <a:off x="4211960" y="2636912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23" name="Text Box 7"/>
              <p:cNvSpPr txBox="1">
                <a:spLocks noChangeArrowheads="1"/>
              </p:cNvSpPr>
              <p:nvPr/>
            </p:nvSpPr>
            <p:spPr bwMode="auto">
              <a:xfrm>
                <a:off x="3131840" y="6021288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B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799142" y="3787980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E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4255526" y="4850071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C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27" name="Text Box 7"/>
              <p:cNvSpPr txBox="1">
                <a:spLocks noChangeArrowheads="1"/>
              </p:cNvSpPr>
              <p:nvPr/>
            </p:nvSpPr>
            <p:spPr bwMode="auto">
              <a:xfrm>
                <a:off x="1764974" y="2617823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H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53" name="Obdĺžnik 52"/>
          <p:cNvSpPr/>
          <p:nvPr/>
        </p:nvSpPr>
        <p:spPr>
          <a:xfrm>
            <a:off x="5148064" y="1628800"/>
            <a:ext cx="381642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000" dirty="0">
                <a:latin typeface="Arial" pitchFamily="34" charset="0"/>
                <a:cs typeface="Arial" pitchFamily="34" charset="0"/>
              </a:rPr>
              <a:t>Z obrázku 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vidíme, 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že: </a:t>
            </a:r>
          </a:p>
          <a:p>
            <a:pPr marL="182563" indent="-182563">
              <a:lnSpc>
                <a:spcPct val="150000"/>
              </a:lnSpc>
            </a:pPr>
            <a:r>
              <a:rPr lang="cs-CZ" sz="32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↔ BD leží v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dolnej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rovine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cs-CZ" sz="2000" dirty="0">
              <a:latin typeface="Arial" pitchFamily="34" charset="0"/>
              <a:cs typeface="Arial" pitchFamily="34" charset="0"/>
            </a:endParaRPr>
          </a:p>
          <a:p>
            <a:pPr marL="182563" indent="-182563">
              <a:lnSpc>
                <a:spcPct val="150000"/>
              </a:lnSpc>
            </a:pPr>
            <a:r>
              <a:rPr lang="cs-CZ" sz="3200" dirty="0">
                <a:latin typeface="Arial" pitchFamily="34" charset="0"/>
                <a:cs typeface="Arial" pitchFamily="34" charset="0"/>
              </a:rPr>
              <a:t>•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↔ AS</a:t>
            </a:r>
            <a:r>
              <a:rPr lang="cs-CZ" sz="2000" baseline="-25000" dirty="0" smtClean="0">
                <a:latin typeface="Arial" pitchFamily="34" charset="0"/>
                <a:cs typeface="Arial" pitchFamily="34" charset="0"/>
              </a:rPr>
              <a:t>CG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prechádza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cez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kocku</a:t>
            </a:r>
            <a:endParaRPr lang="cs-CZ" sz="2000" dirty="0" smtClean="0">
              <a:latin typeface="Arial" pitchFamily="34" charset="0"/>
              <a:cs typeface="Arial" pitchFamily="34" charset="0"/>
            </a:endParaRPr>
          </a:p>
          <a:p>
            <a:pPr marL="182563" indent="-182563" algn="ctr">
              <a:lnSpc>
                <a:spcPct val="150000"/>
              </a:lnSpc>
            </a:pPr>
            <a:r>
              <a:rPr lang="cs-CZ" sz="2000" b="1" dirty="0" smtClean="0">
                <a:latin typeface="Arial" pitchFamily="34" charset="0"/>
                <a:cs typeface="Arial" pitchFamily="34" charset="0"/>
                <a:sym typeface="Symbol"/>
              </a:rPr>
              <a:t></a:t>
            </a:r>
          </a:p>
          <a:p>
            <a:pPr marL="182563" indent="-182563" algn="ctr">
              <a:lnSpc>
                <a:spcPct val="150000"/>
              </a:lnSpc>
            </a:pPr>
            <a:r>
              <a:rPr lang="cs-CZ" sz="20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↔ BD, AS</a:t>
            </a:r>
            <a:r>
              <a:rPr lang="cs-CZ" sz="2000" baseline="-25000" dirty="0" smtClean="0">
                <a:latin typeface="Arial" pitchFamily="34" charset="0"/>
                <a:cs typeface="Arial" pitchFamily="34" charset="0"/>
              </a:rPr>
              <a:t>CG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sú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mimobežné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cs-CZ" sz="2000" b="1" dirty="0">
              <a:latin typeface="Arial" pitchFamily="34" charset="0"/>
              <a:cs typeface="Arial" pitchFamily="34" charset="0"/>
            </a:endParaRPr>
          </a:p>
          <a:p>
            <a:endParaRPr lang="cs-CZ" dirty="0"/>
          </a:p>
        </p:txBody>
      </p:sp>
      <p:cxnSp>
        <p:nvCxnSpPr>
          <p:cNvPr id="39" name="Rovná spojnica 38"/>
          <p:cNvCxnSpPr/>
          <p:nvPr/>
        </p:nvCxnSpPr>
        <p:spPr>
          <a:xfrm flipV="1">
            <a:off x="557213" y="2169994"/>
            <a:ext cx="4533402" cy="2759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>
            <a:off x="903514" y="2764971"/>
            <a:ext cx="3766457" cy="27540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ál 51"/>
          <p:cNvSpPr/>
          <p:nvPr/>
        </p:nvSpPr>
        <p:spPr>
          <a:xfrm>
            <a:off x="2195736" y="3717032"/>
            <a:ext cx="360040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5" name="Rovná spojnica 34"/>
          <p:cNvCxnSpPr/>
          <p:nvPr/>
        </p:nvCxnSpPr>
        <p:spPr>
          <a:xfrm>
            <a:off x="4199383" y="2634343"/>
            <a:ext cx="228601" cy="2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4283968" y="2564904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>
                <a:latin typeface="Times New Roman" pitchFamily="18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620713" y="476672"/>
            <a:ext cx="8343775" cy="5616624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SzPct val="88000"/>
              <a:buNone/>
            </a:pPr>
            <a:r>
              <a:rPr lang="cs-CZ" sz="2400" u="sng" dirty="0" err="1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Riešenie</a:t>
            </a:r>
            <a:r>
              <a:rPr lang="cs-CZ" sz="2400" u="sn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2400" u="sng" dirty="0" err="1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cs-CZ" sz="2400" u="sn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./ AB, S</a:t>
            </a:r>
            <a:r>
              <a:rPr lang="cs-CZ" sz="2400" u="sng" baseline="-250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BC</a:t>
            </a:r>
            <a:r>
              <a:rPr lang="cs-CZ" sz="2400" u="sn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S</a:t>
            </a:r>
            <a:r>
              <a:rPr lang="cs-CZ" sz="2400" u="sng" baseline="-250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CD</a:t>
            </a:r>
            <a:r>
              <a:rPr lang="cs-CZ" sz="2400" u="sn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cs-CZ" sz="2400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Clr>
                <a:schemeClr val="tx2"/>
              </a:buClr>
              <a:buSzPct val="88000"/>
              <a:buNone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marL="457200" indent="-457200">
              <a:lnSpc>
                <a:spcPts val="2100"/>
              </a:lnSpc>
              <a:spcBef>
                <a:spcPts val="0"/>
              </a:spcBef>
              <a:buClr>
                <a:schemeClr val="tx2"/>
              </a:buClr>
              <a:buSzPct val="96000"/>
              <a:buNone/>
            </a:pPr>
            <a:endParaRPr lang="cs-CZ" sz="2400" u="sng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Skupina 32"/>
          <p:cNvGrpSpPr/>
          <p:nvPr/>
        </p:nvGrpSpPr>
        <p:grpSpPr>
          <a:xfrm>
            <a:off x="827584" y="1124744"/>
            <a:ext cx="3834209" cy="3800340"/>
            <a:chOff x="799142" y="2617823"/>
            <a:chExt cx="3834209" cy="3800340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095286" y="4706055"/>
              <a:ext cx="377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000" dirty="0" smtClean="0">
                  <a:latin typeface="Times New Roman" pitchFamily="18" charset="0"/>
                </a:rPr>
                <a:t>D</a:t>
              </a:r>
              <a:endParaRPr lang="sk-SK" sz="2000" dirty="0">
                <a:latin typeface="Times New Roman" pitchFamily="18" charset="0"/>
              </a:endParaRPr>
            </a:p>
          </p:txBody>
        </p:sp>
        <p:grpSp>
          <p:nvGrpSpPr>
            <p:cNvPr id="4" name="Skupina 31"/>
            <p:cNvGrpSpPr/>
            <p:nvPr/>
          </p:nvGrpSpPr>
          <p:grpSpPr>
            <a:xfrm>
              <a:off x="799142" y="2617823"/>
              <a:ext cx="3834209" cy="3800340"/>
              <a:chOff x="799142" y="2617823"/>
              <a:chExt cx="3834209" cy="3800340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115616" y="2996952"/>
                <a:ext cx="3167063" cy="3057524"/>
                <a:chOff x="930" y="1188"/>
                <a:chExt cx="2283" cy="2262"/>
              </a:xfrm>
            </p:grpSpPr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936" y="1188"/>
                  <a:ext cx="2268" cy="2259"/>
                  <a:chOff x="936" y="1188"/>
                  <a:chExt cx="2268" cy="2259"/>
                </a:xfrm>
              </p:grpSpPr>
              <p:sp>
                <p:nvSpPr>
                  <p:cNvPr id="16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1854"/>
                    <a:ext cx="6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526" y="1860"/>
                    <a:ext cx="0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204" y="1194"/>
                    <a:ext cx="0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620" y="1188"/>
                    <a:ext cx="6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936" y="2772"/>
                  <a:ext cx="2277" cy="678"/>
                  <a:chOff x="936" y="2772"/>
                  <a:chExt cx="2277" cy="678"/>
                </a:xfrm>
              </p:grpSpPr>
              <p:sp>
                <p:nvSpPr>
                  <p:cNvPr id="1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444"/>
                    <a:ext cx="158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6" y="2778"/>
                    <a:ext cx="684" cy="6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26" y="2772"/>
                    <a:ext cx="1587" cy="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5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2" y="2772"/>
                    <a:ext cx="678" cy="6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28" name="Group 20"/>
                <p:cNvGrpSpPr>
                  <a:grpSpLocks/>
                </p:cNvGrpSpPr>
                <p:nvPr/>
              </p:nvGrpSpPr>
              <p:grpSpPr bwMode="auto">
                <a:xfrm>
                  <a:off x="930" y="1188"/>
                  <a:ext cx="2277" cy="666"/>
                  <a:chOff x="930" y="1188"/>
                  <a:chExt cx="2277" cy="666"/>
                </a:xfrm>
              </p:grpSpPr>
              <p:sp>
                <p:nvSpPr>
                  <p:cNvPr id="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942" y="1854"/>
                    <a:ext cx="158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620" y="1188"/>
                    <a:ext cx="158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0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30" y="1188"/>
                    <a:ext cx="690" cy="6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1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6" y="1188"/>
                    <a:ext cx="672" cy="6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</p:grpSp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914963" y="6008914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" name="Text Box 7"/>
              <p:cNvSpPr txBox="1">
                <a:spLocks noChangeArrowheads="1"/>
              </p:cNvSpPr>
              <p:nvPr/>
            </p:nvSpPr>
            <p:spPr bwMode="auto">
              <a:xfrm>
                <a:off x="3347864" y="3789040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F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22" name="Text Box 7"/>
              <p:cNvSpPr txBox="1">
                <a:spLocks noChangeArrowheads="1"/>
              </p:cNvSpPr>
              <p:nvPr/>
            </p:nvSpPr>
            <p:spPr bwMode="auto">
              <a:xfrm>
                <a:off x="4211960" y="2636912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23" name="Text Box 7"/>
              <p:cNvSpPr txBox="1">
                <a:spLocks noChangeArrowheads="1"/>
              </p:cNvSpPr>
              <p:nvPr/>
            </p:nvSpPr>
            <p:spPr bwMode="auto">
              <a:xfrm>
                <a:off x="3131840" y="6021288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B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799142" y="3787980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E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4255526" y="4850071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C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27" name="Text Box 7"/>
              <p:cNvSpPr txBox="1">
                <a:spLocks noChangeArrowheads="1"/>
              </p:cNvSpPr>
              <p:nvPr/>
            </p:nvSpPr>
            <p:spPr bwMode="auto">
              <a:xfrm>
                <a:off x="1764974" y="2617823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H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53" name="Obdĺžnik 52"/>
          <p:cNvSpPr/>
          <p:nvPr/>
        </p:nvSpPr>
        <p:spPr>
          <a:xfrm>
            <a:off x="5148064" y="1412776"/>
            <a:ext cx="381642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000" dirty="0">
                <a:latin typeface="Arial" pitchFamily="34" charset="0"/>
                <a:cs typeface="Arial" pitchFamily="34" charset="0"/>
              </a:rPr>
              <a:t>Z obrázku 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vidíme, 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že: </a:t>
            </a:r>
          </a:p>
          <a:p>
            <a:pPr marL="182563" indent="-182563">
              <a:lnSpc>
                <a:spcPct val="150000"/>
              </a:lnSpc>
            </a:pPr>
            <a:r>
              <a:rPr lang="cs-CZ" sz="32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↔ AB leží v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dolnej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rovine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cs-CZ" sz="2000" dirty="0">
              <a:latin typeface="Arial" pitchFamily="34" charset="0"/>
              <a:cs typeface="Arial" pitchFamily="34" charset="0"/>
            </a:endParaRPr>
          </a:p>
          <a:p>
            <a:pPr marL="182563" indent="-182563">
              <a:lnSpc>
                <a:spcPct val="150000"/>
              </a:lnSpc>
            </a:pPr>
            <a:r>
              <a:rPr lang="cs-CZ" sz="3200" dirty="0">
                <a:latin typeface="Arial" pitchFamily="34" charset="0"/>
                <a:cs typeface="Arial" pitchFamily="34" charset="0"/>
              </a:rPr>
              <a:t>•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↔ S</a:t>
            </a:r>
            <a:r>
              <a:rPr lang="cs-CZ" sz="2000" baseline="-25000" dirty="0" smtClean="0">
                <a:latin typeface="Arial" pitchFamily="34" charset="0"/>
                <a:cs typeface="Arial" pitchFamily="34" charset="0"/>
              </a:rPr>
              <a:t>BC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cs-CZ" sz="2000" baseline="-25000" dirty="0" smtClean="0">
                <a:latin typeface="Arial" pitchFamily="34" charset="0"/>
                <a:cs typeface="Arial" pitchFamily="34" charset="0"/>
              </a:rPr>
              <a:t>DC 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leží v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dolnej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rovine</a:t>
            </a:r>
            <a:endParaRPr lang="cs-CZ" sz="2000" dirty="0" smtClean="0">
              <a:latin typeface="Arial" pitchFamily="34" charset="0"/>
              <a:cs typeface="Arial" pitchFamily="34" charset="0"/>
            </a:endParaRPr>
          </a:p>
          <a:p>
            <a:pPr marL="182563" indent="-182563" algn="ctr">
              <a:lnSpc>
                <a:spcPct val="150000"/>
              </a:lnSpc>
            </a:pPr>
            <a:r>
              <a:rPr lang="cs-CZ" sz="2000" b="1" dirty="0" smtClean="0">
                <a:latin typeface="Arial" pitchFamily="34" charset="0"/>
                <a:cs typeface="Arial" pitchFamily="34" charset="0"/>
                <a:sym typeface="Symbol"/>
              </a:rPr>
              <a:t></a:t>
            </a:r>
          </a:p>
          <a:p>
            <a:pPr marL="182563" indent="-182563" algn="ctr">
              <a:lnSpc>
                <a:spcPct val="150000"/>
              </a:lnSpc>
            </a:pPr>
            <a:r>
              <a:rPr lang="cs-CZ" sz="20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↔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sú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rôznobežné</a:t>
            </a:r>
            <a:endParaRPr lang="cs-CZ" sz="2000" b="1" dirty="0">
              <a:latin typeface="Arial" pitchFamily="34" charset="0"/>
              <a:cs typeface="Arial" pitchFamily="34" charset="0"/>
            </a:endParaRPr>
          </a:p>
          <a:p>
            <a:endParaRPr lang="cs-CZ" dirty="0"/>
          </a:p>
        </p:txBody>
      </p:sp>
      <p:cxnSp>
        <p:nvCxnSpPr>
          <p:cNvPr id="39" name="Rovná spojnica 38"/>
          <p:cNvCxnSpPr/>
          <p:nvPr/>
        </p:nvCxnSpPr>
        <p:spPr>
          <a:xfrm>
            <a:off x="1838325" y="3143250"/>
            <a:ext cx="3895725" cy="1609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>
            <a:off x="177421" y="4558352"/>
            <a:ext cx="5509004" cy="4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nica 34"/>
          <p:cNvCxnSpPr/>
          <p:nvPr/>
        </p:nvCxnSpPr>
        <p:spPr>
          <a:xfrm>
            <a:off x="3851920" y="4005064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3995936" y="3717032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>
                <a:latin typeface="Times New Roman" pitchFamily="18" charset="0"/>
              </a:rPr>
              <a:t>S</a:t>
            </a:r>
          </a:p>
        </p:txBody>
      </p:sp>
      <p:cxnSp>
        <p:nvCxnSpPr>
          <p:cNvPr id="47" name="Rovná spojnica 46"/>
          <p:cNvCxnSpPr/>
          <p:nvPr/>
        </p:nvCxnSpPr>
        <p:spPr>
          <a:xfrm flipV="1">
            <a:off x="3057099" y="3573016"/>
            <a:ext cx="2733" cy="180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2915816" y="3140968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>
                <a:latin typeface="Times New Roman" pitchFamily="18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/>
      <p:bldP spid="5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619672" y="2132856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Vzájomná poloha dvoch rovín</a:t>
            </a:r>
            <a:endParaRPr lang="sk-SK" sz="4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332656"/>
            <a:ext cx="8435280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800" b="1" u="sng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rovnobežné – totožné</a:t>
            </a:r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sk-SK" sz="2800" b="1" u="sng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rovnobežné – rôzne</a:t>
            </a: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sz="2400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	   </a:t>
            </a:r>
            <a:r>
              <a:rPr lang="sk-SK" sz="2800" b="1" u="sng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rôznobežné</a:t>
            </a:r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 	</a:t>
            </a: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</a:p>
          <a:p>
            <a:pPr>
              <a:buNone/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bdĺžnik 24"/>
          <p:cNvSpPr/>
          <p:nvPr/>
        </p:nvSpPr>
        <p:spPr>
          <a:xfrm>
            <a:off x="539552" y="2204864"/>
            <a:ext cx="3456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Ak majú nekonečne veľa spoločných bodov</a:t>
            </a:r>
            <a:endParaRPr lang="sk-SK" sz="2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bdĺžnik 25"/>
          <p:cNvSpPr/>
          <p:nvPr/>
        </p:nvSpPr>
        <p:spPr>
          <a:xfrm>
            <a:off x="5004048" y="2204864"/>
            <a:ext cx="3798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Ak nemajú žiaden spoločný bod</a:t>
            </a:r>
            <a:endParaRPr lang="sk-SK" sz="2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bdĺžnik 27"/>
          <p:cNvSpPr/>
          <p:nvPr/>
        </p:nvSpPr>
        <p:spPr>
          <a:xfrm>
            <a:off x="1691680" y="5373216"/>
            <a:ext cx="5616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Ak majú spoločnú 1 priamku. Táto priamka sa nazýva </a:t>
            </a:r>
            <a:r>
              <a:rPr lang="sk-SK" sz="2400" u="sng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priesečnica rovín</a:t>
            </a:r>
            <a:endParaRPr lang="sk-SK" sz="2400" u="sng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611560" y="1196752"/>
            <a:ext cx="3581400" cy="457200"/>
          </a:xfrm>
          <a:custGeom>
            <a:avLst/>
            <a:gdLst>
              <a:gd name="T0" fmla="*/ 2147483647 w 1872"/>
              <a:gd name="T1" fmla="*/ 0 h 672"/>
              <a:gd name="T2" fmla="*/ 0 w 1872"/>
              <a:gd name="T3" fmla="*/ 311059258 h 672"/>
              <a:gd name="T4" fmla="*/ 2147483647 w 1872"/>
              <a:gd name="T5" fmla="*/ 311059258 h 672"/>
              <a:gd name="T6" fmla="*/ 2147483647 w 1872"/>
              <a:gd name="T7" fmla="*/ 0 h 672"/>
              <a:gd name="T8" fmla="*/ 2147483647 w 1872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672"/>
              <a:gd name="T17" fmla="*/ 1872 w 1872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672">
                <a:moveTo>
                  <a:pt x="672" y="0"/>
                </a:moveTo>
                <a:lnTo>
                  <a:pt x="0" y="672"/>
                </a:lnTo>
                <a:lnTo>
                  <a:pt x="1200" y="672"/>
                </a:lnTo>
                <a:lnTo>
                  <a:pt x="1872" y="0"/>
                </a:lnTo>
                <a:lnTo>
                  <a:pt x="672" y="0"/>
                </a:lnTo>
                <a:close/>
              </a:path>
            </a:pathLst>
          </a:custGeom>
          <a:gradFill flip="none" rotWithShape="1">
            <a:gsLst>
              <a:gs pos="0">
                <a:srgbClr val="D6B19C">
                  <a:alpha val="29000"/>
                </a:srgbClr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1"/>
            <a:tileRect/>
          </a:gradFill>
          <a:ln w="9525">
            <a:solidFill>
              <a:schemeClr val="accent6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4788024" y="1484784"/>
            <a:ext cx="3581400" cy="457200"/>
          </a:xfrm>
          <a:custGeom>
            <a:avLst/>
            <a:gdLst>
              <a:gd name="T0" fmla="*/ 2147483647 w 1872"/>
              <a:gd name="T1" fmla="*/ 0 h 672"/>
              <a:gd name="T2" fmla="*/ 0 w 1872"/>
              <a:gd name="T3" fmla="*/ 311059258 h 672"/>
              <a:gd name="T4" fmla="*/ 2147483647 w 1872"/>
              <a:gd name="T5" fmla="*/ 311059258 h 672"/>
              <a:gd name="T6" fmla="*/ 2147483647 w 1872"/>
              <a:gd name="T7" fmla="*/ 0 h 672"/>
              <a:gd name="T8" fmla="*/ 2147483647 w 1872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672"/>
              <a:gd name="T17" fmla="*/ 1872 w 1872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672">
                <a:moveTo>
                  <a:pt x="672" y="0"/>
                </a:moveTo>
                <a:lnTo>
                  <a:pt x="0" y="672"/>
                </a:lnTo>
                <a:lnTo>
                  <a:pt x="1200" y="672"/>
                </a:lnTo>
                <a:lnTo>
                  <a:pt x="1872" y="0"/>
                </a:lnTo>
                <a:lnTo>
                  <a:pt x="672" y="0"/>
                </a:lnTo>
                <a:close/>
              </a:path>
            </a:pathLst>
          </a:custGeom>
          <a:gradFill flip="none" rotWithShape="1">
            <a:gsLst>
              <a:gs pos="0">
                <a:srgbClr val="D6B19C">
                  <a:alpha val="0"/>
                </a:srgbClr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1"/>
            <a:tileRect/>
          </a:gradFill>
          <a:ln w="9525">
            <a:solidFill>
              <a:schemeClr val="accent6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4860032" y="1124744"/>
            <a:ext cx="3581400" cy="457200"/>
          </a:xfrm>
          <a:custGeom>
            <a:avLst/>
            <a:gdLst>
              <a:gd name="T0" fmla="*/ 2147483647 w 1872"/>
              <a:gd name="T1" fmla="*/ 0 h 672"/>
              <a:gd name="T2" fmla="*/ 0 w 1872"/>
              <a:gd name="T3" fmla="*/ 311059258 h 672"/>
              <a:gd name="T4" fmla="*/ 2147483647 w 1872"/>
              <a:gd name="T5" fmla="*/ 311059258 h 672"/>
              <a:gd name="T6" fmla="*/ 2147483647 w 1872"/>
              <a:gd name="T7" fmla="*/ 0 h 672"/>
              <a:gd name="T8" fmla="*/ 2147483647 w 1872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672"/>
              <a:gd name="T17" fmla="*/ 1872 w 1872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672">
                <a:moveTo>
                  <a:pt x="672" y="0"/>
                </a:moveTo>
                <a:lnTo>
                  <a:pt x="0" y="672"/>
                </a:lnTo>
                <a:lnTo>
                  <a:pt x="1200" y="672"/>
                </a:lnTo>
                <a:lnTo>
                  <a:pt x="1872" y="0"/>
                </a:lnTo>
                <a:lnTo>
                  <a:pt x="672" y="0"/>
                </a:lnTo>
                <a:close/>
              </a:path>
            </a:pathLst>
          </a:custGeom>
          <a:gradFill flip="none" rotWithShape="1">
            <a:gsLst>
              <a:gs pos="0">
                <a:srgbClr val="D6B19C">
                  <a:alpha val="29000"/>
                </a:srgbClr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1"/>
            <a:tileRect/>
          </a:gradFill>
          <a:ln w="9525">
            <a:solidFill>
              <a:schemeClr val="accent6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2699792" y="4005064"/>
            <a:ext cx="3581400" cy="1081087"/>
            <a:chOff x="384" y="3291"/>
            <a:chExt cx="2256" cy="681"/>
          </a:xfrm>
          <a:gradFill>
            <a:gsLst>
              <a:gs pos="0">
                <a:srgbClr val="D6B19C">
                  <a:alpha val="0"/>
                </a:srgbClr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1"/>
          </a:gradFill>
        </p:grpSpPr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384" y="3456"/>
              <a:ext cx="2256" cy="288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672"/>
                </a:cxn>
                <a:cxn ang="0">
                  <a:pos x="1200" y="672"/>
                </a:cxn>
                <a:cxn ang="0">
                  <a:pos x="1872" y="0"/>
                </a:cxn>
                <a:cxn ang="0">
                  <a:pos x="672" y="0"/>
                </a:cxn>
              </a:cxnLst>
              <a:rect l="0" t="0" r="r" b="b"/>
              <a:pathLst>
                <a:path w="1872" h="672">
                  <a:moveTo>
                    <a:pt x="672" y="0"/>
                  </a:moveTo>
                  <a:lnTo>
                    <a:pt x="0" y="672"/>
                  </a:lnTo>
                  <a:lnTo>
                    <a:pt x="1200" y="672"/>
                  </a:lnTo>
                  <a:lnTo>
                    <a:pt x="1872" y="0"/>
                  </a:lnTo>
                  <a:lnTo>
                    <a:pt x="672" y="0"/>
                  </a:lnTo>
                  <a:close/>
                </a:path>
              </a:pathLst>
            </a:custGeom>
            <a:grpFill/>
            <a:ln w="12700" cap="flat" cmpd="sng">
              <a:solidFill>
                <a:schemeClr val="accent6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sk-SK"/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939" y="3291"/>
              <a:ext cx="1353" cy="681"/>
            </a:xfrm>
            <a:custGeom>
              <a:avLst/>
              <a:gdLst>
                <a:gd name="T0" fmla="*/ 0 w 1353"/>
                <a:gd name="T1" fmla="*/ 453 h 681"/>
                <a:gd name="T2" fmla="*/ 6 w 1353"/>
                <a:gd name="T3" fmla="*/ 513 h 681"/>
                <a:gd name="T4" fmla="*/ 1350 w 1353"/>
                <a:gd name="T5" fmla="*/ 681 h 681"/>
                <a:gd name="T6" fmla="*/ 1353 w 1353"/>
                <a:gd name="T7" fmla="*/ 159 h 681"/>
                <a:gd name="T8" fmla="*/ 6 w 1353"/>
                <a:gd name="T9" fmla="*/ 0 h 681"/>
                <a:gd name="T10" fmla="*/ 0 w 1353"/>
                <a:gd name="T11" fmla="*/ 3 h 681"/>
                <a:gd name="T12" fmla="*/ 6 w 1353"/>
                <a:gd name="T13" fmla="*/ 249 h 681"/>
                <a:gd name="T14" fmla="*/ 48 w 1353"/>
                <a:gd name="T15" fmla="*/ 237 h 681"/>
                <a:gd name="T16" fmla="*/ 1128 w 1353"/>
                <a:gd name="T17" fmla="*/ 375 h 681"/>
                <a:gd name="T18" fmla="*/ 888 w 1353"/>
                <a:gd name="T19" fmla="*/ 453 h 681"/>
                <a:gd name="T20" fmla="*/ 0 w 1353"/>
                <a:gd name="T21" fmla="*/ 453 h 6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53"/>
                <a:gd name="T34" fmla="*/ 0 h 681"/>
                <a:gd name="T35" fmla="*/ 1353 w 1353"/>
                <a:gd name="T36" fmla="*/ 681 h 68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53" h="681">
                  <a:moveTo>
                    <a:pt x="0" y="453"/>
                  </a:moveTo>
                  <a:lnTo>
                    <a:pt x="6" y="513"/>
                  </a:lnTo>
                  <a:lnTo>
                    <a:pt x="1350" y="681"/>
                  </a:lnTo>
                  <a:lnTo>
                    <a:pt x="1353" y="159"/>
                  </a:lnTo>
                  <a:lnTo>
                    <a:pt x="6" y="0"/>
                  </a:lnTo>
                  <a:lnTo>
                    <a:pt x="0" y="3"/>
                  </a:lnTo>
                  <a:lnTo>
                    <a:pt x="6" y="249"/>
                  </a:lnTo>
                  <a:lnTo>
                    <a:pt x="48" y="237"/>
                  </a:lnTo>
                  <a:lnTo>
                    <a:pt x="1128" y="375"/>
                  </a:lnTo>
                  <a:lnTo>
                    <a:pt x="888" y="453"/>
                  </a:lnTo>
                  <a:lnTo>
                    <a:pt x="0" y="453"/>
                  </a:lnTo>
                  <a:close/>
                </a:path>
              </a:pathLst>
            </a:custGeom>
            <a:grpFill/>
            <a:ln w="12700">
              <a:solidFill>
                <a:schemeClr val="accent6">
                  <a:lumMod val="50000"/>
                </a:schemeClr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86800" cy="838200"/>
          </a:xfrm>
        </p:spPr>
        <p:txBody>
          <a:bodyPr/>
          <a:lstStyle/>
          <a:p>
            <a:r>
              <a:rPr lang="sk-SK" dirty="0" smtClean="0"/>
              <a:t>  </a:t>
            </a:r>
            <a:r>
              <a:rPr lang="sk-SK" sz="3200" b="1" cap="none" dirty="0" smtClean="0">
                <a:effectLst/>
                <a:latin typeface="Arial" pitchFamily="34" charset="0"/>
                <a:cs typeface="Arial" pitchFamily="34" charset="0"/>
              </a:rPr>
              <a:t>Úloha č.1</a:t>
            </a:r>
            <a:r>
              <a:rPr lang="sk-SK" sz="3200" b="1" cap="none" dirty="0" smtClean="0">
                <a:latin typeface="Arial" pitchFamily="34" charset="0"/>
                <a:cs typeface="Arial" pitchFamily="34" charset="0"/>
              </a:rPr>
              <a:t> </a:t>
            </a:r>
            <a:endParaRPr lang="cs-CZ" sz="3200" b="1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24744"/>
            <a:ext cx="8524056" cy="573325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chemeClr val="tx2"/>
              </a:buClr>
              <a:buSzPct val="88000"/>
              <a:buNone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Je daná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kocka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ABCDEFGH.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Určte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vzájomnú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polohu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rovín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457200" indent="-457200">
              <a:spcBef>
                <a:spcPts val="0"/>
              </a:spcBef>
              <a:buClr>
                <a:schemeClr val="tx2"/>
              </a:buClr>
              <a:buSzPct val="96000"/>
              <a:buNone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a./ ABE, DCG 	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./ ACE, HFD	</a:t>
            </a:r>
            <a:r>
              <a:rPr lang="cs-CZ" sz="2400" smtClean="0">
                <a:latin typeface="Arial" pitchFamily="34" charset="0"/>
                <a:cs typeface="Arial" pitchFamily="34" charset="0"/>
              </a:rPr>
              <a:t>	</a:t>
            </a:r>
            <a:endParaRPr lang="cs-CZ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ts val="2100"/>
              </a:lnSpc>
              <a:buClr>
                <a:schemeClr val="tx2"/>
              </a:buClr>
              <a:buSzPct val="96000"/>
              <a:buNone/>
            </a:pPr>
            <a:endParaRPr lang="cs-CZ" sz="2400" u="sng" dirty="0" smtClean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ts val="2100"/>
              </a:lnSpc>
              <a:buClr>
                <a:schemeClr val="tx2"/>
              </a:buClr>
              <a:buSzPct val="96000"/>
              <a:buNone/>
            </a:pPr>
            <a:r>
              <a:rPr lang="cs-CZ" sz="2400" u="sng" dirty="0" err="1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Riešenie</a:t>
            </a:r>
            <a:r>
              <a:rPr lang="cs-CZ" sz="2400" u="sn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a./ ABE, DCG</a:t>
            </a:r>
          </a:p>
          <a:p>
            <a:pPr marL="457200" indent="-457200">
              <a:buClr>
                <a:schemeClr val="tx2"/>
              </a:buClr>
              <a:buSzPct val="97000"/>
              <a:buNone/>
            </a:pPr>
            <a:endParaRPr lang="cs-CZ" sz="2400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15616" y="2996952"/>
            <a:ext cx="3167063" cy="3057524"/>
            <a:chOff x="930" y="1188"/>
            <a:chExt cx="2283" cy="2262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936" y="1188"/>
              <a:ext cx="2268" cy="2259"/>
              <a:chOff x="936" y="1188"/>
              <a:chExt cx="2268" cy="2259"/>
            </a:xfrm>
          </p:grpSpPr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936" y="1854"/>
                <a:ext cx="6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2526" y="1860"/>
                <a:ext cx="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3204" y="1194"/>
                <a:ext cx="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1620" y="1188"/>
                <a:ext cx="6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936" y="2772"/>
              <a:ext cx="2277" cy="678"/>
              <a:chOff x="936" y="2772"/>
              <a:chExt cx="2277" cy="678"/>
            </a:xfrm>
          </p:grpSpPr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936" y="3444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 flipV="1">
                <a:off x="2526" y="2778"/>
                <a:ext cx="684" cy="6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1626" y="2772"/>
                <a:ext cx="1587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 flipV="1">
                <a:off x="942" y="2772"/>
                <a:ext cx="678" cy="6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930" y="1188"/>
              <a:ext cx="2277" cy="666"/>
              <a:chOff x="930" y="1188"/>
              <a:chExt cx="2277" cy="666"/>
            </a:xfrm>
          </p:grpSpPr>
          <p:sp>
            <p:nvSpPr>
              <p:cNvPr id="8" name="Line 21"/>
              <p:cNvSpPr>
                <a:spLocks noChangeShapeType="1"/>
              </p:cNvSpPr>
              <p:nvPr/>
            </p:nvSpPr>
            <p:spPr bwMode="auto">
              <a:xfrm>
                <a:off x="942" y="1854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" name="Line 22"/>
              <p:cNvSpPr>
                <a:spLocks noChangeShapeType="1"/>
              </p:cNvSpPr>
              <p:nvPr/>
            </p:nvSpPr>
            <p:spPr bwMode="auto">
              <a:xfrm>
                <a:off x="1620" y="1188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" name="Line 23"/>
              <p:cNvSpPr>
                <a:spLocks noChangeShapeType="1"/>
              </p:cNvSpPr>
              <p:nvPr/>
            </p:nvSpPr>
            <p:spPr bwMode="auto">
              <a:xfrm flipV="1">
                <a:off x="930" y="1188"/>
                <a:ext cx="690" cy="6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 flipV="1">
                <a:off x="2526" y="1188"/>
                <a:ext cx="672" cy="6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</p:grpSp>
      </p:grp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914963" y="6008914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>
                <a:latin typeface="Times New Roman" pitchFamily="18" charset="0"/>
              </a:rPr>
              <a:t>A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3347864" y="3789040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F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211960" y="2636912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>
                <a:latin typeface="Times New Roman" pitchFamily="18" charset="0"/>
              </a:rPr>
              <a:t>G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131840" y="6021288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B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99142" y="3787980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E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945478" y="5094514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D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4195192" y="5037021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C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764974" y="2617823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H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53" name="Obdĺžnik 52"/>
          <p:cNvSpPr/>
          <p:nvPr/>
        </p:nvSpPr>
        <p:spPr>
          <a:xfrm>
            <a:off x="5004048" y="3501008"/>
            <a:ext cx="38164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000" dirty="0">
                <a:latin typeface="Arial" pitchFamily="34" charset="0"/>
                <a:cs typeface="Arial" pitchFamily="34" charset="0"/>
              </a:rPr>
              <a:t>Z obrázku 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vidíme, 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že: </a:t>
            </a:r>
          </a:p>
          <a:p>
            <a:pPr marL="182563" indent="-182563"/>
            <a:r>
              <a:rPr lang="cs-CZ" sz="32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roviny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sú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rovnobežné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cs-CZ" sz="2000" b="1" dirty="0">
              <a:latin typeface="Arial" pitchFamily="34" charset="0"/>
              <a:cs typeface="Arial" pitchFamily="34" charset="0"/>
            </a:endParaRPr>
          </a:p>
          <a:p>
            <a:endParaRPr lang="cs-CZ" dirty="0"/>
          </a:p>
        </p:txBody>
      </p:sp>
      <p:sp>
        <p:nvSpPr>
          <p:cNvPr id="32" name="Freeform 23"/>
          <p:cNvSpPr>
            <a:spLocks/>
          </p:cNvSpPr>
          <p:nvPr/>
        </p:nvSpPr>
        <p:spPr bwMode="auto">
          <a:xfrm>
            <a:off x="1102659" y="3913094"/>
            <a:ext cx="2245205" cy="2138083"/>
          </a:xfrm>
          <a:custGeom>
            <a:avLst/>
            <a:gdLst>
              <a:gd name="T0" fmla="*/ 0 w 1596"/>
              <a:gd name="T1" fmla="*/ 0 h 1602"/>
              <a:gd name="T2" fmla="*/ 2147483647 w 1596"/>
              <a:gd name="T3" fmla="*/ 10359561 h 1602"/>
              <a:gd name="T4" fmla="*/ 2147483647 w 1596"/>
              <a:gd name="T5" fmla="*/ 2147483647 h 1602"/>
              <a:gd name="T6" fmla="*/ 18491199 w 1596"/>
              <a:gd name="T7" fmla="*/ 2147483647 h 1602"/>
              <a:gd name="T8" fmla="*/ 0 w 1596"/>
              <a:gd name="T9" fmla="*/ 0 h 16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6"/>
              <a:gd name="T16" fmla="*/ 0 h 1602"/>
              <a:gd name="T17" fmla="*/ 1596 w 1596"/>
              <a:gd name="T18" fmla="*/ 1602 h 16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6" h="1602">
                <a:moveTo>
                  <a:pt x="0" y="0"/>
                </a:moveTo>
                <a:lnTo>
                  <a:pt x="1590" y="6"/>
                </a:lnTo>
                <a:lnTo>
                  <a:pt x="1596" y="1602"/>
                </a:lnTo>
                <a:lnTo>
                  <a:pt x="12" y="160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99">
                  <a:alpha val="50998"/>
                </a:srgbClr>
              </a:gs>
              <a:gs pos="100000">
                <a:schemeClr val="hlink">
                  <a:alpha val="50998"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sk-SK"/>
          </a:p>
        </p:txBody>
      </p:sp>
      <p:sp>
        <p:nvSpPr>
          <p:cNvPr id="33" name="Freeform 23"/>
          <p:cNvSpPr>
            <a:spLocks/>
          </p:cNvSpPr>
          <p:nvPr/>
        </p:nvSpPr>
        <p:spPr bwMode="auto">
          <a:xfrm>
            <a:off x="2051720" y="2996952"/>
            <a:ext cx="2245205" cy="2138083"/>
          </a:xfrm>
          <a:custGeom>
            <a:avLst/>
            <a:gdLst>
              <a:gd name="T0" fmla="*/ 0 w 1596"/>
              <a:gd name="T1" fmla="*/ 0 h 1602"/>
              <a:gd name="T2" fmla="*/ 2147483647 w 1596"/>
              <a:gd name="T3" fmla="*/ 10359561 h 1602"/>
              <a:gd name="T4" fmla="*/ 2147483647 w 1596"/>
              <a:gd name="T5" fmla="*/ 2147483647 h 1602"/>
              <a:gd name="T6" fmla="*/ 18491199 w 1596"/>
              <a:gd name="T7" fmla="*/ 2147483647 h 1602"/>
              <a:gd name="T8" fmla="*/ 0 w 1596"/>
              <a:gd name="T9" fmla="*/ 0 h 16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6"/>
              <a:gd name="T16" fmla="*/ 0 h 1602"/>
              <a:gd name="T17" fmla="*/ 1596 w 1596"/>
              <a:gd name="T18" fmla="*/ 1602 h 16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6" h="1602">
                <a:moveTo>
                  <a:pt x="0" y="0"/>
                </a:moveTo>
                <a:lnTo>
                  <a:pt x="1590" y="6"/>
                </a:lnTo>
                <a:lnTo>
                  <a:pt x="1596" y="1602"/>
                </a:lnTo>
                <a:lnTo>
                  <a:pt x="12" y="160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99">
                  <a:alpha val="50998"/>
                </a:srgbClr>
              </a:gs>
              <a:gs pos="100000">
                <a:schemeClr val="hlink">
                  <a:alpha val="50998"/>
                </a:scheme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620713" y="476672"/>
            <a:ext cx="8343775" cy="5616624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SzPct val="88000"/>
              <a:buNone/>
            </a:pPr>
            <a:r>
              <a:rPr lang="cs-CZ" sz="2400" u="sng" dirty="0" err="1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Riešenie</a:t>
            </a:r>
            <a:r>
              <a:rPr lang="cs-CZ" sz="2400" u="sn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2400" u="sng" dirty="0" err="1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cs-CZ" sz="2400" u="sn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./ ACE, HFD</a:t>
            </a:r>
            <a:endParaRPr lang="cs-CZ" sz="2400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Clr>
                <a:schemeClr val="tx2"/>
              </a:buClr>
              <a:buSzPct val="88000"/>
              <a:buNone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marL="457200" indent="-457200">
              <a:lnSpc>
                <a:spcPts val="2100"/>
              </a:lnSpc>
              <a:spcBef>
                <a:spcPts val="0"/>
              </a:spcBef>
              <a:buClr>
                <a:schemeClr val="tx2"/>
              </a:buClr>
              <a:buSzPct val="96000"/>
              <a:buNone/>
            </a:pPr>
            <a:endParaRPr lang="cs-CZ" sz="2400" u="sng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Skupina 32"/>
          <p:cNvGrpSpPr/>
          <p:nvPr/>
        </p:nvGrpSpPr>
        <p:grpSpPr>
          <a:xfrm>
            <a:off x="827584" y="1124744"/>
            <a:ext cx="3834209" cy="3800340"/>
            <a:chOff x="799142" y="2617823"/>
            <a:chExt cx="3834209" cy="3800340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095286" y="4706055"/>
              <a:ext cx="377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000" dirty="0" smtClean="0">
                  <a:latin typeface="Times New Roman" pitchFamily="18" charset="0"/>
                </a:rPr>
                <a:t>D</a:t>
              </a:r>
              <a:endParaRPr lang="sk-SK" sz="2000" dirty="0">
                <a:latin typeface="Times New Roman" pitchFamily="18" charset="0"/>
              </a:endParaRPr>
            </a:p>
          </p:txBody>
        </p:sp>
        <p:grpSp>
          <p:nvGrpSpPr>
            <p:cNvPr id="4" name="Skupina 31"/>
            <p:cNvGrpSpPr/>
            <p:nvPr/>
          </p:nvGrpSpPr>
          <p:grpSpPr>
            <a:xfrm>
              <a:off x="799142" y="2617823"/>
              <a:ext cx="3834209" cy="3800340"/>
              <a:chOff x="799142" y="2617823"/>
              <a:chExt cx="3834209" cy="3800340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115616" y="2996952"/>
                <a:ext cx="3167063" cy="3057524"/>
                <a:chOff x="930" y="1188"/>
                <a:chExt cx="2283" cy="2262"/>
              </a:xfrm>
            </p:grpSpPr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936" y="1188"/>
                  <a:ext cx="2268" cy="2259"/>
                  <a:chOff x="936" y="1188"/>
                  <a:chExt cx="2268" cy="2259"/>
                </a:xfrm>
              </p:grpSpPr>
              <p:sp>
                <p:nvSpPr>
                  <p:cNvPr id="16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1854"/>
                    <a:ext cx="6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526" y="1860"/>
                    <a:ext cx="0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204" y="1194"/>
                    <a:ext cx="0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620" y="1188"/>
                    <a:ext cx="6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936" y="2772"/>
                  <a:ext cx="2277" cy="678"/>
                  <a:chOff x="936" y="2772"/>
                  <a:chExt cx="2277" cy="678"/>
                </a:xfrm>
              </p:grpSpPr>
              <p:sp>
                <p:nvSpPr>
                  <p:cNvPr id="1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444"/>
                    <a:ext cx="158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6" y="2778"/>
                    <a:ext cx="684" cy="6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26" y="2772"/>
                    <a:ext cx="1587" cy="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5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2" y="2772"/>
                    <a:ext cx="678" cy="6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28" name="Group 20"/>
                <p:cNvGrpSpPr>
                  <a:grpSpLocks/>
                </p:cNvGrpSpPr>
                <p:nvPr/>
              </p:nvGrpSpPr>
              <p:grpSpPr bwMode="auto">
                <a:xfrm>
                  <a:off x="930" y="1188"/>
                  <a:ext cx="2277" cy="666"/>
                  <a:chOff x="930" y="1188"/>
                  <a:chExt cx="2277" cy="666"/>
                </a:xfrm>
              </p:grpSpPr>
              <p:sp>
                <p:nvSpPr>
                  <p:cNvPr id="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942" y="1854"/>
                    <a:ext cx="158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620" y="1188"/>
                    <a:ext cx="158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0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30" y="1188"/>
                    <a:ext cx="690" cy="6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1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6" y="1188"/>
                    <a:ext cx="672" cy="6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</p:grpSp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914963" y="6008914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" name="Text Box 7"/>
              <p:cNvSpPr txBox="1">
                <a:spLocks noChangeArrowheads="1"/>
              </p:cNvSpPr>
              <p:nvPr/>
            </p:nvSpPr>
            <p:spPr bwMode="auto">
              <a:xfrm>
                <a:off x="3347864" y="3789040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F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22" name="Text Box 7"/>
              <p:cNvSpPr txBox="1">
                <a:spLocks noChangeArrowheads="1"/>
              </p:cNvSpPr>
              <p:nvPr/>
            </p:nvSpPr>
            <p:spPr bwMode="auto">
              <a:xfrm>
                <a:off x="4211960" y="2636912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23" name="Text Box 7"/>
              <p:cNvSpPr txBox="1">
                <a:spLocks noChangeArrowheads="1"/>
              </p:cNvSpPr>
              <p:nvPr/>
            </p:nvSpPr>
            <p:spPr bwMode="auto">
              <a:xfrm>
                <a:off x="3131840" y="6021288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B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799142" y="3787980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E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4255526" y="4850071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C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27" name="Text Box 7"/>
              <p:cNvSpPr txBox="1">
                <a:spLocks noChangeArrowheads="1"/>
              </p:cNvSpPr>
              <p:nvPr/>
            </p:nvSpPr>
            <p:spPr bwMode="auto">
              <a:xfrm>
                <a:off x="1764974" y="2617823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H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53" name="Obdĺžnik 52"/>
          <p:cNvSpPr/>
          <p:nvPr/>
        </p:nvSpPr>
        <p:spPr>
          <a:xfrm>
            <a:off x="4932040" y="2132856"/>
            <a:ext cx="4032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000" dirty="0">
                <a:latin typeface="Arial" pitchFamily="34" charset="0"/>
                <a:cs typeface="Arial" pitchFamily="34" charset="0"/>
              </a:rPr>
              <a:t>Z obrázku 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vidíme, 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že: </a:t>
            </a:r>
          </a:p>
          <a:p>
            <a:pPr marL="182563" indent="-182563">
              <a:lnSpc>
                <a:spcPct val="150000"/>
              </a:lnSpc>
            </a:pPr>
            <a:r>
              <a:rPr lang="cs-CZ" sz="32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roviny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sú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rôznobežné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cs-CZ" sz="2000" dirty="0">
              <a:latin typeface="Arial" pitchFamily="34" charset="0"/>
              <a:cs typeface="Arial" pitchFamily="34" charset="0"/>
            </a:endParaRPr>
          </a:p>
          <a:p>
            <a:pPr marL="182563" indent="-182563">
              <a:lnSpc>
                <a:spcPct val="150000"/>
              </a:lnSpc>
            </a:pPr>
            <a:r>
              <a:rPr lang="cs-CZ" sz="3200" dirty="0">
                <a:latin typeface="Arial" pitchFamily="34" charset="0"/>
                <a:cs typeface="Arial" pitchFamily="34" charset="0"/>
              </a:rPr>
              <a:t>•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priesečnicou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rovín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je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priamka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p </a:t>
            </a:r>
            <a:endParaRPr lang="cs-CZ" sz="2000" b="1" dirty="0">
              <a:latin typeface="Arial" pitchFamily="34" charset="0"/>
              <a:cs typeface="Arial" pitchFamily="34" charset="0"/>
            </a:endParaRPr>
          </a:p>
          <a:p>
            <a:endParaRPr lang="cs-CZ" dirty="0"/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>
            <a:off x="1183342" y="1506071"/>
            <a:ext cx="3100626" cy="3003049"/>
          </a:xfrm>
          <a:custGeom>
            <a:avLst/>
            <a:gdLst/>
            <a:ahLst/>
            <a:cxnLst>
              <a:cxn ang="0">
                <a:pos x="0" y="2256"/>
              </a:cxn>
              <a:cxn ang="0">
                <a:pos x="2268" y="1584"/>
              </a:cxn>
              <a:cxn ang="0">
                <a:pos x="2280" y="0"/>
              </a:cxn>
              <a:cxn ang="0">
                <a:pos x="12" y="672"/>
              </a:cxn>
              <a:cxn ang="0">
                <a:pos x="0" y="2256"/>
              </a:cxn>
            </a:cxnLst>
            <a:rect l="0" t="0" r="r" b="b"/>
            <a:pathLst>
              <a:path w="2280" h="2256">
                <a:moveTo>
                  <a:pt x="0" y="2256"/>
                </a:moveTo>
                <a:lnTo>
                  <a:pt x="2268" y="1584"/>
                </a:lnTo>
                <a:lnTo>
                  <a:pt x="2280" y="0"/>
                </a:lnTo>
                <a:lnTo>
                  <a:pt x="12" y="672"/>
                </a:lnTo>
                <a:lnTo>
                  <a:pt x="0" y="2256"/>
                </a:lnTo>
                <a:close/>
              </a:path>
            </a:pathLst>
          </a:custGeom>
          <a:gradFill rotWithShape="0">
            <a:gsLst>
              <a:gs pos="0">
                <a:schemeClr val="accent6">
                  <a:lumMod val="50000"/>
                  <a:alpha val="28000"/>
                </a:schemeClr>
              </a:gs>
              <a:gs pos="50000">
                <a:schemeClr val="hlink">
                  <a:alpha val="44000"/>
                </a:schemeClr>
              </a:gs>
              <a:gs pos="100000">
                <a:srgbClr val="FFFF99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sk-SK"/>
          </a:p>
        </p:txBody>
      </p:sp>
      <p:sp>
        <p:nvSpPr>
          <p:cNvPr id="37" name="Freeform 7"/>
          <p:cNvSpPr>
            <a:spLocks/>
          </p:cNvSpPr>
          <p:nvPr/>
        </p:nvSpPr>
        <p:spPr bwMode="auto">
          <a:xfrm>
            <a:off x="2699792" y="1971675"/>
            <a:ext cx="648072" cy="2537445"/>
          </a:xfrm>
          <a:custGeom>
            <a:avLst/>
            <a:gdLst>
              <a:gd name="T0" fmla="*/ 0 w 444"/>
              <a:gd name="T1" fmla="*/ 0 h 1920"/>
              <a:gd name="T2" fmla="*/ 390 w 444"/>
              <a:gd name="T3" fmla="*/ 308 h 1920"/>
              <a:gd name="T4" fmla="*/ 390 w 444"/>
              <a:gd name="T5" fmla="*/ 1760 h 1920"/>
              <a:gd name="T6" fmla="*/ 0 w 444"/>
              <a:gd name="T7" fmla="*/ 1463 h 1920"/>
              <a:gd name="T8" fmla="*/ 0 w 444"/>
              <a:gd name="T9" fmla="*/ 0 h 1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4"/>
              <a:gd name="T16" fmla="*/ 0 h 1920"/>
              <a:gd name="T17" fmla="*/ 444 w 444"/>
              <a:gd name="T18" fmla="*/ 1920 h 1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4" h="1920">
                <a:moveTo>
                  <a:pt x="0" y="0"/>
                </a:moveTo>
                <a:lnTo>
                  <a:pt x="444" y="336"/>
                </a:lnTo>
                <a:lnTo>
                  <a:pt x="444" y="1920"/>
                </a:lnTo>
                <a:lnTo>
                  <a:pt x="0" y="159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hlink">
                  <a:alpha val="43999"/>
                </a:schemeClr>
              </a:gs>
              <a:gs pos="100000">
                <a:srgbClr val="FFFF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sk-SK"/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095501" y="1554485"/>
            <a:ext cx="627956" cy="2520278"/>
          </a:xfrm>
          <a:custGeom>
            <a:avLst/>
            <a:gdLst>
              <a:gd name="T0" fmla="*/ 0 w 456"/>
              <a:gd name="T1" fmla="*/ 0 h 1908"/>
              <a:gd name="T2" fmla="*/ 400 w 456"/>
              <a:gd name="T3" fmla="*/ 297 h 1908"/>
              <a:gd name="T4" fmla="*/ 390 w 456"/>
              <a:gd name="T5" fmla="*/ 1749 h 1908"/>
              <a:gd name="T6" fmla="*/ 10 w 456"/>
              <a:gd name="T7" fmla="*/ 1441 h 1908"/>
              <a:gd name="T8" fmla="*/ 0 w 456"/>
              <a:gd name="T9" fmla="*/ 0 h 19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6"/>
              <a:gd name="T16" fmla="*/ 0 h 1908"/>
              <a:gd name="T17" fmla="*/ 456 w 456"/>
              <a:gd name="T18" fmla="*/ 1908 h 19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6" h="1908">
                <a:moveTo>
                  <a:pt x="0" y="0"/>
                </a:moveTo>
                <a:lnTo>
                  <a:pt x="456" y="324"/>
                </a:lnTo>
                <a:lnTo>
                  <a:pt x="444" y="1908"/>
                </a:lnTo>
                <a:lnTo>
                  <a:pt x="12" y="157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6">
                  <a:lumMod val="50000"/>
                  <a:alpha val="63000"/>
                </a:schemeClr>
              </a:gs>
              <a:gs pos="100000">
                <a:schemeClr val="hlink">
                  <a:alpha val="43999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sk-SK"/>
          </a:p>
        </p:txBody>
      </p:sp>
      <p:cxnSp>
        <p:nvCxnSpPr>
          <p:cNvPr id="47" name="Rovná spojnica 46"/>
          <p:cNvCxnSpPr/>
          <p:nvPr/>
        </p:nvCxnSpPr>
        <p:spPr>
          <a:xfrm flipH="1">
            <a:off x="2699657" y="1407886"/>
            <a:ext cx="14514" cy="3062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BlokTextu 53"/>
          <p:cNvSpPr txBox="1"/>
          <p:nvPr/>
        </p:nvSpPr>
        <p:spPr>
          <a:xfrm>
            <a:off x="2555776" y="44371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sk-SK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619672" y="2132856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Vzájomná poloha priamky a roviny</a:t>
            </a:r>
            <a:endParaRPr lang="sk-SK" sz="4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332656"/>
            <a:ext cx="8435280" cy="61926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800" b="1" u="sng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priamka a rovina sú rovnobežné</a:t>
            </a:r>
          </a:p>
          <a:p>
            <a:pPr algn="ctr">
              <a:buNone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sz="2400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       </a:t>
            </a:r>
            <a:r>
              <a:rPr lang="sk-SK" sz="2800" b="1" u="sng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priamka a rovina sú rôznobežné</a:t>
            </a:r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 	</a:t>
            </a: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</a:p>
          <a:p>
            <a:pPr>
              <a:buNone/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bdĺžnik 27"/>
          <p:cNvSpPr/>
          <p:nvPr/>
        </p:nvSpPr>
        <p:spPr>
          <a:xfrm>
            <a:off x="1691680" y="5805264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Ak majú spoločný práve 1 bod</a:t>
            </a:r>
            <a:endParaRPr lang="sk-SK" sz="2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2483768" y="1484784"/>
            <a:ext cx="3581400" cy="601216"/>
          </a:xfrm>
          <a:custGeom>
            <a:avLst/>
            <a:gdLst>
              <a:gd name="T0" fmla="*/ 2147483647 w 1872"/>
              <a:gd name="T1" fmla="*/ 0 h 672"/>
              <a:gd name="T2" fmla="*/ 0 w 1872"/>
              <a:gd name="T3" fmla="*/ 311059258 h 672"/>
              <a:gd name="T4" fmla="*/ 2147483647 w 1872"/>
              <a:gd name="T5" fmla="*/ 311059258 h 672"/>
              <a:gd name="T6" fmla="*/ 2147483647 w 1872"/>
              <a:gd name="T7" fmla="*/ 0 h 672"/>
              <a:gd name="T8" fmla="*/ 2147483647 w 1872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672"/>
              <a:gd name="T17" fmla="*/ 1872 w 1872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672">
                <a:moveTo>
                  <a:pt x="672" y="0"/>
                </a:moveTo>
                <a:lnTo>
                  <a:pt x="0" y="672"/>
                </a:lnTo>
                <a:lnTo>
                  <a:pt x="1200" y="672"/>
                </a:lnTo>
                <a:lnTo>
                  <a:pt x="1872" y="0"/>
                </a:lnTo>
                <a:lnTo>
                  <a:pt x="672" y="0"/>
                </a:lnTo>
                <a:close/>
              </a:path>
            </a:pathLst>
          </a:custGeom>
          <a:gradFill flip="none" rotWithShape="1">
            <a:gsLst>
              <a:gs pos="54000">
                <a:schemeClr val="accent6">
                  <a:lumMod val="60000"/>
                  <a:lumOff val="40000"/>
                  <a:alpha val="48000"/>
                </a:schemeClr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1"/>
            <a:tileRect/>
          </a:gradFill>
          <a:ln w="9525">
            <a:solidFill>
              <a:schemeClr val="accent6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cxnSp>
        <p:nvCxnSpPr>
          <p:cNvPr id="13" name="Rovná spojnica 12"/>
          <p:cNvCxnSpPr/>
          <p:nvPr/>
        </p:nvCxnSpPr>
        <p:spPr>
          <a:xfrm>
            <a:off x="2555776" y="1196752"/>
            <a:ext cx="367240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Obdĺžnik 13"/>
          <p:cNvSpPr/>
          <p:nvPr/>
        </p:nvSpPr>
        <p:spPr>
          <a:xfrm>
            <a:off x="6156176" y="908720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endParaRPr lang="sk-SK" sz="24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71600" y="2492896"/>
            <a:ext cx="74168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sk-SK" sz="24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Majú spoločné aspoň 2 body (priamka leží v rovine)</a:t>
            </a:r>
          </a:p>
          <a:p>
            <a:pPr algn="ctr">
              <a:spcBef>
                <a:spcPct val="50000"/>
              </a:spcBef>
            </a:pPr>
            <a:endParaRPr lang="sk-SK" sz="3600" dirty="0">
              <a:solidFill>
                <a:srgbClr val="000080"/>
              </a:solidFill>
              <a:latin typeface="Arial Black" pitchFamily="34" charset="0"/>
            </a:endParaRPr>
          </a:p>
        </p:txBody>
      </p: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2627784" y="3789040"/>
            <a:ext cx="4032448" cy="2160240"/>
            <a:chOff x="1825" y="846"/>
            <a:chExt cx="2256" cy="1085"/>
          </a:xfrm>
          <a:gradFill>
            <a:gsLst>
              <a:gs pos="0">
                <a:schemeClr val="accent6">
                  <a:lumMod val="50000"/>
                  <a:alpha val="28000"/>
                </a:schemeClr>
              </a:gs>
              <a:gs pos="50000">
                <a:schemeClr val="hlink">
                  <a:alpha val="44000"/>
                </a:schemeClr>
              </a:gs>
              <a:gs pos="100000">
                <a:srgbClr val="FFFF99"/>
              </a:gs>
            </a:gsLst>
            <a:lin ang="0" scaled="1"/>
          </a:gradFill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825" y="1171"/>
              <a:ext cx="2256" cy="360"/>
            </a:xfrm>
            <a:custGeom>
              <a:avLst/>
              <a:gdLst>
                <a:gd name="T0" fmla="*/ 976 w 1872"/>
                <a:gd name="T1" fmla="*/ 0 h 672"/>
                <a:gd name="T2" fmla="*/ 0 w 1872"/>
                <a:gd name="T3" fmla="*/ 123 h 672"/>
                <a:gd name="T4" fmla="*/ 1743 w 1872"/>
                <a:gd name="T5" fmla="*/ 123 h 672"/>
                <a:gd name="T6" fmla="*/ 2719 w 1872"/>
                <a:gd name="T7" fmla="*/ 0 h 672"/>
                <a:gd name="T8" fmla="*/ 976 w 1872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672"/>
                <a:gd name="T17" fmla="*/ 1872 w 1872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672">
                  <a:moveTo>
                    <a:pt x="672" y="0"/>
                  </a:moveTo>
                  <a:lnTo>
                    <a:pt x="0" y="672"/>
                  </a:lnTo>
                  <a:lnTo>
                    <a:pt x="1200" y="672"/>
                  </a:lnTo>
                  <a:lnTo>
                    <a:pt x="1872" y="0"/>
                  </a:lnTo>
                  <a:lnTo>
                    <a:pt x="672" y="0"/>
                  </a:lnTo>
                  <a:close/>
                </a:path>
              </a:pathLst>
            </a:custGeom>
            <a:grpFill/>
            <a:ln w="9525">
              <a:solidFill>
                <a:srgbClr val="000080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sk-SK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520" y="846"/>
              <a:ext cx="384" cy="52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904" y="1374"/>
              <a:ext cx="384" cy="52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3288" y="175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1200">
                  <a:latin typeface="Times New Roman" pitchFamily="18" charset="0"/>
                </a:rPr>
                <a:t>p</a:t>
              </a:r>
              <a:endParaRPr lang="sk-SK" sz="2400">
                <a:latin typeface="Landi CE" pitchFamily="34" charset="0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711" y="1389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1200" dirty="0">
                  <a:latin typeface="Times New Roman" pitchFamily="18" charset="0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1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86800" cy="838200"/>
          </a:xfrm>
        </p:spPr>
        <p:txBody>
          <a:bodyPr/>
          <a:lstStyle/>
          <a:p>
            <a:r>
              <a:rPr lang="sk-SK" dirty="0" smtClean="0"/>
              <a:t>  </a:t>
            </a:r>
            <a:r>
              <a:rPr lang="sk-SK" sz="3200" b="1" cap="none" dirty="0" smtClean="0">
                <a:effectLst/>
                <a:latin typeface="Arial" pitchFamily="34" charset="0"/>
                <a:cs typeface="Arial" pitchFamily="34" charset="0"/>
              </a:rPr>
              <a:t>Úloha č.1</a:t>
            </a:r>
            <a:r>
              <a:rPr lang="sk-SK" sz="3200" b="1" cap="none" dirty="0" smtClean="0">
                <a:latin typeface="Arial" pitchFamily="34" charset="0"/>
                <a:cs typeface="Arial" pitchFamily="34" charset="0"/>
              </a:rPr>
              <a:t> </a:t>
            </a:r>
            <a:endParaRPr lang="cs-CZ" sz="3200" b="1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24744"/>
            <a:ext cx="8524056" cy="573325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chemeClr val="tx2"/>
              </a:buClr>
              <a:buSzPct val="88000"/>
              <a:buNone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Je daná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kocka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ABCDEFGH.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Určte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vzájomnú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polohu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priamky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a roviny: </a:t>
            </a:r>
          </a:p>
          <a:p>
            <a:pPr marL="457200" indent="-457200">
              <a:spcBef>
                <a:spcPts val="0"/>
              </a:spcBef>
              <a:buClr>
                <a:schemeClr val="tx2"/>
              </a:buClr>
              <a:buSzPct val="96000"/>
              <a:buNone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a./ S</a:t>
            </a:r>
            <a:r>
              <a:rPr lang="cs-CZ" sz="2400" baseline="-25000" dirty="0" smtClean="0">
                <a:latin typeface="Arial" pitchFamily="34" charset="0"/>
                <a:cs typeface="Arial" pitchFamily="34" charset="0"/>
              </a:rPr>
              <a:t>EG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cs-CZ" sz="2400" baseline="-25000" dirty="0" smtClean="0">
                <a:latin typeface="Arial" pitchFamily="34" charset="0"/>
                <a:cs typeface="Arial" pitchFamily="34" charset="0"/>
              </a:rPr>
              <a:t>BG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, ABC 	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./ S</a:t>
            </a:r>
            <a:r>
              <a:rPr lang="cs-CZ" sz="2400" baseline="-25000" dirty="0" smtClean="0">
                <a:latin typeface="Arial" pitchFamily="34" charset="0"/>
                <a:cs typeface="Arial" pitchFamily="34" charset="0"/>
              </a:rPr>
              <a:t>AH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cs-CZ" sz="2400" baseline="-25000" dirty="0" smtClean="0">
                <a:latin typeface="Arial" pitchFamily="34" charset="0"/>
                <a:cs typeface="Arial" pitchFamily="34" charset="0"/>
              </a:rPr>
              <a:t>BG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, CDE 		</a:t>
            </a:r>
          </a:p>
          <a:p>
            <a:pPr marL="457200" indent="-457200">
              <a:lnSpc>
                <a:spcPts val="1200"/>
              </a:lnSpc>
              <a:buClr>
                <a:schemeClr val="tx2"/>
              </a:buClr>
              <a:buSzPct val="96000"/>
              <a:buNone/>
            </a:pPr>
            <a:endParaRPr lang="cs-CZ" sz="2400" u="sng" dirty="0" smtClean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ts val="2100"/>
              </a:lnSpc>
              <a:buClr>
                <a:schemeClr val="tx2"/>
              </a:buClr>
              <a:buSzPct val="96000"/>
              <a:buNone/>
            </a:pPr>
            <a:r>
              <a:rPr lang="cs-CZ" sz="2400" u="sng" dirty="0" err="1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Riešenie</a:t>
            </a:r>
            <a:r>
              <a:rPr lang="cs-CZ" sz="2400" u="sn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a./ </a:t>
            </a:r>
            <a:r>
              <a:rPr lang="cs-CZ" sz="2400" u="sng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cs-CZ" sz="2400" u="sng" baseline="-25000" dirty="0" smtClean="0">
                <a:latin typeface="Arial" pitchFamily="34" charset="0"/>
                <a:cs typeface="Arial" pitchFamily="34" charset="0"/>
              </a:rPr>
              <a:t>EG</a:t>
            </a:r>
            <a:r>
              <a:rPr lang="cs-CZ" sz="2400" u="sng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cs-CZ" sz="2400" u="sng" baseline="-25000" dirty="0" smtClean="0">
                <a:latin typeface="Arial" pitchFamily="34" charset="0"/>
                <a:cs typeface="Arial" pitchFamily="34" charset="0"/>
              </a:rPr>
              <a:t>BG</a:t>
            </a:r>
            <a:r>
              <a:rPr lang="cs-CZ" sz="2400" u="sng" dirty="0" smtClean="0">
                <a:latin typeface="Arial" pitchFamily="34" charset="0"/>
                <a:cs typeface="Arial" pitchFamily="34" charset="0"/>
              </a:rPr>
              <a:t>, ABC</a:t>
            </a:r>
            <a:endParaRPr lang="cs-CZ" sz="2400" u="sng" dirty="0" smtClean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Clr>
                <a:schemeClr val="tx2"/>
              </a:buClr>
              <a:buSzPct val="97000"/>
              <a:buNone/>
            </a:pPr>
            <a:endParaRPr lang="cs-CZ" sz="2400" dirty="0"/>
          </a:p>
        </p:txBody>
      </p:sp>
      <p:sp>
        <p:nvSpPr>
          <p:cNvPr id="53" name="Obdĺžnik 52"/>
          <p:cNvSpPr/>
          <p:nvPr/>
        </p:nvSpPr>
        <p:spPr>
          <a:xfrm>
            <a:off x="5004048" y="3501008"/>
            <a:ext cx="39604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000" dirty="0">
                <a:latin typeface="Arial" pitchFamily="34" charset="0"/>
                <a:cs typeface="Arial" pitchFamily="34" charset="0"/>
              </a:rPr>
              <a:t>Z obrázku 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vidíme, 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že: </a:t>
            </a:r>
          </a:p>
          <a:p>
            <a:pPr marL="182563" indent="-182563"/>
            <a:r>
              <a:rPr lang="cs-CZ" sz="32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priamka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a rovina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sú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rôznobežné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cs-CZ" sz="2000" b="1" dirty="0">
              <a:latin typeface="Arial" pitchFamily="34" charset="0"/>
              <a:cs typeface="Arial" pitchFamily="34" charset="0"/>
            </a:endParaRPr>
          </a:p>
          <a:p>
            <a:endParaRPr lang="cs-CZ" dirty="0"/>
          </a:p>
        </p:txBody>
      </p:sp>
      <p:grpSp>
        <p:nvGrpSpPr>
          <p:cNvPr id="31" name="Skupina 32"/>
          <p:cNvGrpSpPr/>
          <p:nvPr/>
        </p:nvGrpSpPr>
        <p:grpSpPr>
          <a:xfrm>
            <a:off x="755576" y="2852936"/>
            <a:ext cx="3834209" cy="3800340"/>
            <a:chOff x="799142" y="2617823"/>
            <a:chExt cx="3834209" cy="3800340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095286" y="4706055"/>
              <a:ext cx="377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000" dirty="0" smtClean="0">
                  <a:latin typeface="Times New Roman" pitchFamily="18" charset="0"/>
                </a:rPr>
                <a:t>D</a:t>
              </a:r>
              <a:endParaRPr lang="sk-SK" sz="2000" dirty="0">
                <a:latin typeface="Times New Roman" pitchFamily="18" charset="0"/>
              </a:endParaRPr>
            </a:p>
          </p:txBody>
        </p:sp>
        <p:grpSp>
          <p:nvGrpSpPr>
            <p:cNvPr id="35" name="Skupina 31"/>
            <p:cNvGrpSpPr/>
            <p:nvPr/>
          </p:nvGrpSpPr>
          <p:grpSpPr>
            <a:xfrm>
              <a:off x="799142" y="2617823"/>
              <a:ext cx="3834209" cy="3800340"/>
              <a:chOff x="799142" y="2617823"/>
              <a:chExt cx="3834209" cy="3800340"/>
            </a:xfrm>
          </p:grpSpPr>
          <p:grpSp>
            <p:nvGrpSpPr>
              <p:cNvPr id="36" name="Group 9"/>
              <p:cNvGrpSpPr>
                <a:grpSpLocks/>
              </p:cNvGrpSpPr>
              <p:nvPr/>
            </p:nvGrpSpPr>
            <p:grpSpPr bwMode="auto">
              <a:xfrm>
                <a:off x="1115616" y="2996952"/>
                <a:ext cx="3167063" cy="3057524"/>
                <a:chOff x="930" y="1188"/>
                <a:chExt cx="2283" cy="2262"/>
              </a:xfrm>
            </p:grpSpPr>
            <p:grpSp>
              <p:nvGrpSpPr>
                <p:cNvPr id="44" name="Group 10"/>
                <p:cNvGrpSpPr>
                  <a:grpSpLocks/>
                </p:cNvGrpSpPr>
                <p:nvPr/>
              </p:nvGrpSpPr>
              <p:grpSpPr bwMode="auto">
                <a:xfrm>
                  <a:off x="936" y="1188"/>
                  <a:ext cx="2268" cy="2259"/>
                  <a:chOff x="936" y="1188"/>
                  <a:chExt cx="2268" cy="2259"/>
                </a:xfrm>
              </p:grpSpPr>
              <p:sp>
                <p:nvSpPr>
                  <p:cNvPr id="56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1854"/>
                    <a:ext cx="6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526" y="1860"/>
                    <a:ext cx="0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204" y="1194"/>
                    <a:ext cx="0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620" y="1188"/>
                    <a:ext cx="6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45" name="Group 15"/>
                <p:cNvGrpSpPr>
                  <a:grpSpLocks/>
                </p:cNvGrpSpPr>
                <p:nvPr/>
              </p:nvGrpSpPr>
              <p:grpSpPr bwMode="auto">
                <a:xfrm>
                  <a:off x="936" y="2772"/>
                  <a:ext cx="2277" cy="678"/>
                  <a:chOff x="936" y="2772"/>
                  <a:chExt cx="2277" cy="678"/>
                </a:xfrm>
              </p:grpSpPr>
              <p:sp>
                <p:nvSpPr>
                  <p:cNvPr id="5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444"/>
                    <a:ext cx="158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2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6" y="2778"/>
                    <a:ext cx="684" cy="6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26" y="2772"/>
                    <a:ext cx="1587" cy="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5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2" y="2772"/>
                    <a:ext cx="678" cy="6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46" name="Group 20"/>
                <p:cNvGrpSpPr>
                  <a:grpSpLocks/>
                </p:cNvGrpSpPr>
                <p:nvPr/>
              </p:nvGrpSpPr>
              <p:grpSpPr bwMode="auto">
                <a:xfrm>
                  <a:off x="930" y="1188"/>
                  <a:ext cx="2277" cy="666"/>
                  <a:chOff x="930" y="1188"/>
                  <a:chExt cx="2277" cy="666"/>
                </a:xfrm>
              </p:grpSpPr>
              <p:sp>
                <p:nvSpPr>
                  <p:cNvPr id="4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942" y="1854"/>
                    <a:ext cx="158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4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620" y="1188"/>
                    <a:ext cx="158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49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30" y="1188"/>
                    <a:ext cx="690" cy="6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0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6" y="1188"/>
                    <a:ext cx="672" cy="6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</p:grpSp>
          <p:sp>
            <p:nvSpPr>
              <p:cNvPr id="37" name="Text Box 7"/>
              <p:cNvSpPr txBox="1">
                <a:spLocks noChangeArrowheads="1"/>
              </p:cNvSpPr>
              <p:nvPr/>
            </p:nvSpPr>
            <p:spPr bwMode="auto">
              <a:xfrm>
                <a:off x="914963" y="6008914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8" name="Text Box 7"/>
              <p:cNvSpPr txBox="1">
                <a:spLocks noChangeArrowheads="1"/>
              </p:cNvSpPr>
              <p:nvPr/>
            </p:nvSpPr>
            <p:spPr bwMode="auto">
              <a:xfrm>
                <a:off x="3347864" y="3789040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F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39" name="Text Box 7"/>
              <p:cNvSpPr txBox="1">
                <a:spLocks noChangeArrowheads="1"/>
              </p:cNvSpPr>
              <p:nvPr/>
            </p:nvSpPr>
            <p:spPr bwMode="auto">
              <a:xfrm>
                <a:off x="4211960" y="2636912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3131840" y="6021288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B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41" name="Text Box 7"/>
              <p:cNvSpPr txBox="1">
                <a:spLocks noChangeArrowheads="1"/>
              </p:cNvSpPr>
              <p:nvPr/>
            </p:nvSpPr>
            <p:spPr bwMode="auto">
              <a:xfrm>
                <a:off x="799142" y="3787980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E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42" name="Text Box 7"/>
              <p:cNvSpPr txBox="1">
                <a:spLocks noChangeArrowheads="1"/>
              </p:cNvSpPr>
              <p:nvPr/>
            </p:nvSpPr>
            <p:spPr bwMode="auto">
              <a:xfrm>
                <a:off x="4255526" y="4850071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C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1764974" y="2617823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H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</p:grpSp>
      </p:grpSp>
      <p:cxnSp>
        <p:nvCxnSpPr>
          <p:cNvPr id="61" name="Rovná spojnica 60"/>
          <p:cNvCxnSpPr>
            <a:stCxn id="49" idx="0"/>
          </p:cNvCxnSpPr>
          <p:nvPr/>
        </p:nvCxnSpPr>
        <p:spPr>
          <a:xfrm flipV="1">
            <a:off x="1072050" y="3243264"/>
            <a:ext cx="3147525" cy="8890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ovná spojnica 63"/>
          <p:cNvCxnSpPr/>
          <p:nvPr/>
        </p:nvCxnSpPr>
        <p:spPr>
          <a:xfrm flipH="1">
            <a:off x="3275856" y="3212976"/>
            <a:ext cx="941118" cy="3024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ovná spojnica 65"/>
          <p:cNvCxnSpPr/>
          <p:nvPr/>
        </p:nvCxnSpPr>
        <p:spPr>
          <a:xfrm>
            <a:off x="2051720" y="3068960"/>
            <a:ext cx="3240360" cy="3096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ovná spojnica 72"/>
          <p:cNvCxnSpPr/>
          <p:nvPr/>
        </p:nvCxnSpPr>
        <p:spPr>
          <a:xfrm flipV="1">
            <a:off x="2690813" y="3619500"/>
            <a:ext cx="0" cy="12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ovná spojnica 74"/>
          <p:cNvCxnSpPr/>
          <p:nvPr/>
        </p:nvCxnSpPr>
        <p:spPr>
          <a:xfrm flipV="1">
            <a:off x="3700463" y="4699100"/>
            <a:ext cx="117897" cy="1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BlokTextu 79"/>
          <p:cNvSpPr txBox="1"/>
          <p:nvPr/>
        </p:nvSpPr>
        <p:spPr>
          <a:xfrm>
            <a:off x="3779912" y="45091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</a:t>
            </a:r>
            <a:r>
              <a:rPr lang="sk-SK" baseline="-25000" dirty="0" smtClean="0"/>
              <a:t>BG</a:t>
            </a:r>
            <a:endParaRPr lang="sk-SK" dirty="0"/>
          </a:p>
        </p:txBody>
      </p:sp>
      <p:sp>
        <p:nvSpPr>
          <p:cNvPr id="81" name="BlokTextu 80"/>
          <p:cNvSpPr txBox="1"/>
          <p:nvPr/>
        </p:nvSpPr>
        <p:spPr>
          <a:xfrm>
            <a:off x="2555776" y="32849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</a:t>
            </a:r>
            <a:r>
              <a:rPr lang="sk-SK" baseline="-25000" dirty="0" smtClean="0"/>
              <a:t>EG</a:t>
            </a:r>
            <a:endParaRPr lang="sk-SK" dirty="0"/>
          </a:p>
        </p:txBody>
      </p:sp>
      <p:sp>
        <p:nvSpPr>
          <p:cNvPr id="83" name="Kosodĺžnik 82"/>
          <p:cNvSpPr/>
          <p:nvPr/>
        </p:nvSpPr>
        <p:spPr>
          <a:xfrm>
            <a:off x="1103586" y="5382394"/>
            <a:ext cx="3120752" cy="899343"/>
          </a:xfrm>
          <a:prstGeom prst="parallelogram">
            <a:avLst>
              <a:gd name="adj" fmla="val 102894"/>
            </a:avLst>
          </a:prstGeom>
          <a:gradFill>
            <a:gsLst>
              <a:gs pos="69000">
                <a:schemeClr val="accent3">
                  <a:lumMod val="75000"/>
                  <a:alpha val="28000"/>
                </a:schemeClr>
              </a:gs>
              <a:gs pos="100000">
                <a:schemeClr val="hlink">
                  <a:alpha val="50998"/>
                </a:schemeClr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" grpId="0"/>
      <p:bldP spid="81" grpId="0"/>
      <p:bldP spid="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620713" y="476672"/>
            <a:ext cx="8343775" cy="5616624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SzPct val="88000"/>
              <a:buNone/>
            </a:pPr>
            <a:r>
              <a:rPr lang="cs-CZ" sz="2400" u="sng" dirty="0" err="1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Riešenie</a:t>
            </a:r>
            <a:r>
              <a:rPr lang="cs-CZ" sz="2400" u="sn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2400" u="sng" dirty="0" err="1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cs-CZ" sz="2400" u="sn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./ </a:t>
            </a:r>
            <a:r>
              <a:rPr lang="cs-CZ" sz="2400" u="sng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cs-CZ" sz="2400" u="sng" baseline="-25000" dirty="0" smtClean="0">
                <a:latin typeface="Arial" pitchFamily="34" charset="0"/>
                <a:cs typeface="Arial" pitchFamily="34" charset="0"/>
              </a:rPr>
              <a:t>AH</a:t>
            </a:r>
            <a:r>
              <a:rPr lang="cs-CZ" sz="2400" u="sng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cs-CZ" sz="2400" u="sng" baseline="-25000" dirty="0" smtClean="0">
                <a:latin typeface="Arial" pitchFamily="34" charset="0"/>
                <a:cs typeface="Arial" pitchFamily="34" charset="0"/>
              </a:rPr>
              <a:t>BG</a:t>
            </a:r>
            <a:r>
              <a:rPr lang="cs-CZ" sz="2400" u="sng" dirty="0" smtClean="0">
                <a:latin typeface="Arial" pitchFamily="34" charset="0"/>
                <a:cs typeface="Arial" pitchFamily="34" charset="0"/>
              </a:rPr>
              <a:t>, CDE 	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>
              <a:buClr>
                <a:schemeClr val="tx2"/>
              </a:buClr>
              <a:buSzPct val="88000"/>
              <a:buNone/>
            </a:pPr>
            <a:endParaRPr lang="cs-CZ" sz="2400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Clr>
                <a:schemeClr val="tx2"/>
              </a:buClr>
              <a:buSzPct val="88000"/>
              <a:buNone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marL="457200" indent="-457200">
              <a:lnSpc>
                <a:spcPts val="2100"/>
              </a:lnSpc>
              <a:spcBef>
                <a:spcPts val="0"/>
              </a:spcBef>
              <a:buClr>
                <a:schemeClr val="tx2"/>
              </a:buClr>
              <a:buSzPct val="96000"/>
              <a:buNone/>
            </a:pPr>
            <a:endParaRPr lang="cs-CZ" sz="2400" u="sng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Skupina 32"/>
          <p:cNvGrpSpPr/>
          <p:nvPr/>
        </p:nvGrpSpPr>
        <p:grpSpPr>
          <a:xfrm>
            <a:off x="755576" y="1700808"/>
            <a:ext cx="3834209" cy="3800340"/>
            <a:chOff x="799142" y="2617823"/>
            <a:chExt cx="3834209" cy="3800340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095286" y="4706055"/>
              <a:ext cx="377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000" dirty="0" smtClean="0">
                  <a:latin typeface="Times New Roman" pitchFamily="18" charset="0"/>
                </a:rPr>
                <a:t>D</a:t>
              </a:r>
              <a:endParaRPr lang="sk-SK" sz="2000" dirty="0">
                <a:latin typeface="Times New Roman" pitchFamily="18" charset="0"/>
              </a:endParaRPr>
            </a:p>
          </p:txBody>
        </p:sp>
        <p:grpSp>
          <p:nvGrpSpPr>
            <p:cNvPr id="4" name="Skupina 31"/>
            <p:cNvGrpSpPr/>
            <p:nvPr/>
          </p:nvGrpSpPr>
          <p:grpSpPr>
            <a:xfrm>
              <a:off x="799142" y="2617823"/>
              <a:ext cx="3834209" cy="3800340"/>
              <a:chOff x="799142" y="2617823"/>
              <a:chExt cx="3834209" cy="3800340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115616" y="2996952"/>
                <a:ext cx="3167063" cy="3057524"/>
                <a:chOff x="930" y="1188"/>
                <a:chExt cx="2283" cy="2262"/>
              </a:xfrm>
            </p:grpSpPr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936" y="1188"/>
                  <a:ext cx="2268" cy="2259"/>
                  <a:chOff x="936" y="1188"/>
                  <a:chExt cx="2268" cy="2259"/>
                </a:xfrm>
              </p:grpSpPr>
              <p:sp>
                <p:nvSpPr>
                  <p:cNvPr id="16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1854"/>
                    <a:ext cx="6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526" y="1860"/>
                    <a:ext cx="0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204" y="1194"/>
                    <a:ext cx="0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620" y="1188"/>
                    <a:ext cx="6" cy="158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936" y="2772"/>
                  <a:ext cx="2277" cy="678"/>
                  <a:chOff x="936" y="2772"/>
                  <a:chExt cx="2277" cy="678"/>
                </a:xfrm>
              </p:grpSpPr>
              <p:sp>
                <p:nvSpPr>
                  <p:cNvPr id="1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444"/>
                    <a:ext cx="158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6" y="2778"/>
                    <a:ext cx="684" cy="6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26" y="2772"/>
                    <a:ext cx="1587" cy="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5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2" y="2772"/>
                    <a:ext cx="678" cy="6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  <p:grpSp>
              <p:nvGrpSpPr>
                <p:cNvPr id="28" name="Group 20"/>
                <p:cNvGrpSpPr>
                  <a:grpSpLocks/>
                </p:cNvGrpSpPr>
                <p:nvPr/>
              </p:nvGrpSpPr>
              <p:grpSpPr bwMode="auto">
                <a:xfrm>
                  <a:off x="930" y="1188"/>
                  <a:ext cx="2277" cy="666"/>
                  <a:chOff x="930" y="1188"/>
                  <a:chExt cx="2277" cy="666"/>
                </a:xfrm>
              </p:grpSpPr>
              <p:sp>
                <p:nvSpPr>
                  <p:cNvPr id="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942" y="1854"/>
                    <a:ext cx="158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620" y="1188"/>
                    <a:ext cx="158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0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30" y="1188"/>
                    <a:ext cx="690" cy="6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11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6" y="1188"/>
                    <a:ext cx="672" cy="6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cs-CZ"/>
                  </a:p>
                </p:txBody>
              </p:sp>
            </p:grpSp>
          </p:grpSp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914963" y="6008914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" name="Text Box 7"/>
              <p:cNvSpPr txBox="1">
                <a:spLocks noChangeArrowheads="1"/>
              </p:cNvSpPr>
              <p:nvPr/>
            </p:nvSpPr>
            <p:spPr bwMode="auto">
              <a:xfrm>
                <a:off x="3347864" y="3789040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F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22" name="Text Box 7"/>
              <p:cNvSpPr txBox="1">
                <a:spLocks noChangeArrowheads="1"/>
              </p:cNvSpPr>
              <p:nvPr/>
            </p:nvSpPr>
            <p:spPr bwMode="auto">
              <a:xfrm>
                <a:off x="4211960" y="2636912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23" name="Text Box 7"/>
              <p:cNvSpPr txBox="1">
                <a:spLocks noChangeArrowheads="1"/>
              </p:cNvSpPr>
              <p:nvPr/>
            </p:nvSpPr>
            <p:spPr bwMode="auto">
              <a:xfrm>
                <a:off x="3131840" y="6021288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B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799142" y="3787980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E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4255526" y="4850071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C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  <p:sp>
            <p:nvSpPr>
              <p:cNvPr id="27" name="Text Box 7"/>
              <p:cNvSpPr txBox="1">
                <a:spLocks noChangeArrowheads="1"/>
              </p:cNvSpPr>
              <p:nvPr/>
            </p:nvSpPr>
            <p:spPr bwMode="auto">
              <a:xfrm>
                <a:off x="1764974" y="2617823"/>
                <a:ext cx="3778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 sz="2000" dirty="0" smtClean="0">
                    <a:latin typeface="Times New Roman" pitchFamily="18" charset="0"/>
                  </a:rPr>
                  <a:t>H</a:t>
                </a:r>
                <a:endParaRPr lang="sk-SK" sz="20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53" name="Obdĺžnik 52"/>
          <p:cNvSpPr/>
          <p:nvPr/>
        </p:nvSpPr>
        <p:spPr>
          <a:xfrm>
            <a:off x="4932040" y="2132856"/>
            <a:ext cx="40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000" dirty="0">
                <a:latin typeface="Arial" pitchFamily="34" charset="0"/>
                <a:cs typeface="Arial" pitchFamily="34" charset="0"/>
              </a:rPr>
              <a:t>Z obrázku 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vidíme, 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že: </a:t>
            </a:r>
          </a:p>
          <a:p>
            <a:pPr marL="182563" indent="-182563">
              <a:lnSpc>
                <a:spcPct val="150000"/>
              </a:lnSpc>
            </a:pPr>
            <a:r>
              <a:rPr lang="cs-CZ" sz="32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priamka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a rovina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sú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rovnobežné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cs-CZ" sz="2000" dirty="0">
              <a:latin typeface="Arial" pitchFamily="34" charset="0"/>
              <a:cs typeface="Arial" pitchFamily="34" charset="0"/>
            </a:endParaRPr>
          </a:p>
          <a:p>
            <a:pPr marL="182563" indent="-182563">
              <a:lnSpc>
                <a:spcPct val="150000"/>
              </a:lnSpc>
            </a:pPr>
            <a:endParaRPr lang="cs-CZ" sz="2000" b="1" dirty="0">
              <a:latin typeface="Arial" pitchFamily="34" charset="0"/>
              <a:cs typeface="Arial" pitchFamily="34" charset="0"/>
            </a:endParaRPr>
          </a:p>
          <a:p>
            <a:endParaRPr lang="cs-CZ" dirty="0"/>
          </a:p>
        </p:txBody>
      </p:sp>
      <p:cxnSp>
        <p:nvCxnSpPr>
          <p:cNvPr id="39" name="Rovná spojnica 38"/>
          <p:cNvCxnSpPr>
            <a:stCxn id="11" idx="1"/>
            <a:endCxn id="23" idx="0"/>
          </p:cNvCxnSpPr>
          <p:nvPr/>
        </p:nvCxnSpPr>
        <p:spPr>
          <a:xfrm flipH="1">
            <a:off x="3277187" y="2079937"/>
            <a:ext cx="941118" cy="3024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ovná spojnica 39"/>
          <p:cNvCxnSpPr/>
          <p:nvPr/>
        </p:nvCxnSpPr>
        <p:spPr>
          <a:xfrm flipH="1">
            <a:off x="1088572" y="2077616"/>
            <a:ext cx="945501" cy="304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611560" y="3573016"/>
            <a:ext cx="39604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ovná spojnica 47"/>
          <p:cNvCxnSpPr/>
          <p:nvPr/>
        </p:nvCxnSpPr>
        <p:spPr>
          <a:xfrm>
            <a:off x="3680842" y="3571875"/>
            <a:ext cx="157162" cy="4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ovná spojnica 49"/>
          <p:cNvCxnSpPr/>
          <p:nvPr/>
        </p:nvCxnSpPr>
        <p:spPr>
          <a:xfrm flipV="1">
            <a:off x="1501701" y="3576464"/>
            <a:ext cx="147637" cy="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lokTextu 51"/>
          <p:cNvSpPr txBox="1"/>
          <p:nvPr/>
        </p:nvSpPr>
        <p:spPr>
          <a:xfrm>
            <a:off x="3707904" y="35730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</a:t>
            </a:r>
            <a:r>
              <a:rPr lang="sk-SK" baseline="-25000" dirty="0" smtClean="0"/>
              <a:t>BG</a:t>
            </a:r>
            <a:endParaRPr lang="sk-SK" dirty="0"/>
          </a:p>
        </p:txBody>
      </p:sp>
      <p:sp>
        <p:nvSpPr>
          <p:cNvPr id="55" name="BlokTextu 54"/>
          <p:cNvSpPr txBox="1"/>
          <p:nvPr/>
        </p:nvSpPr>
        <p:spPr>
          <a:xfrm>
            <a:off x="1475656" y="35730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</a:t>
            </a:r>
            <a:r>
              <a:rPr lang="sk-SK" baseline="-25000" dirty="0" smtClean="0"/>
              <a:t>AH</a:t>
            </a:r>
            <a:endParaRPr lang="sk-SK" dirty="0"/>
          </a:p>
        </p:txBody>
      </p:sp>
      <p:grpSp>
        <p:nvGrpSpPr>
          <p:cNvPr id="65" name="Skupina 64"/>
          <p:cNvGrpSpPr/>
          <p:nvPr/>
        </p:nvGrpSpPr>
        <p:grpSpPr>
          <a:xfrm>
            <a:off x="1043608" y="2987426"/>
            <a:ext cx="3155995" cy="1233662"/>
            <a:chOff x="1043608" y="2987426"/>
            <a:chExt cx="3155995" cy="1233662"/>
          </a:xfrm>
        </p:grpSpPr>
        <p:sp>
          <p:nvSpPr>
            <p:cNvPr id="63" name="Rovnoramenný trojuholník 62"/>
            <p:cNvSpPr/>
            <p:nvPr/>
          </p:nvSpPr>
          <p:spPr>
            <a:xfrm rot="10800000">
              <a:off x="1043608" y="2996952"/>
              <a:ext cx="2251672" cy="1224136"/>
            </a:xfrm>
            <a:prstGeom prst="triangle">
              <a:avLst>
                <a:gd name="adj" fmla="val 55989"/>
              </a:avLst>
            </a:prstGeom>
            <a:gradFill>
              <a:gsLst>
                <a:gs pos="69000">
                  <a:schemeClr val="accent3">
                    <a:lumMod val="75000"/>
                    <a:alpha val="28000"/>
                  </a:schemeClr>
                </a:gs>
                <a:gs pos="100000">
                  <a:schemeClr val="hlink">
                    <a:alpha val="50998"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4" name="Rovnoramenný trojuholník 63"/>
            <p:cNvSpPr/>
            <p:nvPr/>
          </p:nvSpPr>
          <p:spPr>
            <a:xfrm>
              <a:off x="2039363" y="2987426"/>
              <a:ext cx="2160240" cy="1233662"/>
            </a:xfrm>
            <a:prstGeom prst="triangle">
              <a:avLst>
                <a:gd name="adj" fmla="val 58248"/>
              </a:avLst>
            </a:prstGeom>
            <a:gradFill>
              <a:gsLst>
                <a:gs pos="73000">
                  <a:schemeClr val="accent3">
                    <a:lumMod val="75000"/>
                    <a:alpha val="32000"/>
                  </a:schemeClr>
                </a:gs>
                <a:gs pos="100000">
                  <a:schemeClr val="hlink">
                    <a:alpha val="50998"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097465" cy="856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sk-SK" sz="3200" b="1" dirty="0" smtClean="0">
                <a:effectLst/>
                <a:latin typeface="Arial" pitchFamily="34" charset="0"/>
                <a:cs typeface="Arial" pitchFamily="34" charset="0"/>
              </a:rPr>
              <a:t>Základné pojmy a vety stereometrie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9425" y="1349375"/>
            <a:ext cx="8432800" cy="5153025"/>
          </a:xfrm>
        </p:spPr>
        <p:txBody>
          <a:bodyPr>
            <a:normAutofit lnSpcReduction="10000"/>
          </a:bodyPr>
          <a:lstStyle/>
          <a:p>
            <a:pPr marL="1792288" indent="-1792288" eaLnBrk="1" hangingPunct="1">
              <a:buFontTx/>
              <a:buNone/>
              <a:tabLst>
                <a:tab pos="1792288" algn="l"/>
              </a:tabLst>
              <a:defRPr/>
            </a:pPr>
            <a:r>
              <a:rPr lang="sk-SK" sz="2000" b="1" u="sng" dirty="0" smtClean="0">
                <a:latin typeface="Arial" pitchFamily="34" charset="0"/>
                <a:cs typeface="Arial" pitchFamily="34" charset="0"/>
              </a:rPr>
              <a:t>Planimetria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- geometria v rovine</a:t>
            </a:r>
            <a:endParaRPr lang="sk-SK" sz="2000" b="1" u="sng" dirty="0" smtClean="0">
              <a:latin typeface="Arial" pitchFamily="34" charset="0"/>
              <a:cs typeface="Arial" pitchFamily="34" charset="0"/>
            </a:endParaRPr>
          </a:p>
          <a:p>
            <a:pPr marL="1792288" indent="-1792288" eaLnBrk="1" hangingPunct="1">
              <a:buFontTx/>
              <a:buNone/>
              <a:tabLst>
                <a:tab pos="1792288" algn="l"/>
              </a:tabLst>
              <a:defRPr/>
            </a:pPr>
            <a:r>
              <a:rPr lang="sk-SK" sz="2000" b="1" u="sng" dirty="0" smtClean="0">
                <a:latin typeface="Arial" pitchFamily="34" charset="0"/>
                <a:cs typeface="Arial" pitchFamily="34" charset="0"/>
              </a:rPr>
              <a:t>Stereometria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– je časť geometrie, ktorá sa zaoberá vlastnosťami priestorových útvarov</a:t>
            </a:r>
          </a:p>
          <a:p>
            <a:pPr marL="2147888" indent="-2147888" eaLnBrk="1" hangingPunct="1">
              <a:buFontTx/>
              <a:buNone/>
              <a:tabLst>
                <a:tab pos="2147888" algn="l"/>
              </a:tabLst>
              <a:defRPr/>
            </a:pPr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pPr marL="2511425" indent="-2511425" eaLnBrk="1" hangingPunct="1">
              <a:buFontTx/>
              <a:buNone/>
              <a:tabLst>
                <a:tab pos="2511425" algn="l"/>
              </a:tabLst>
              <a:defRPr/>
            </a:pPr>
            <a:r>
              <a:rPr lang="sk-SK" sz="2000" dirty="0" smtClean="0">
                <a:latin typeface="Arial" pitchFamily="34" charset="0"/>
                <a:cs typeface="Arial" pitchFamily="34" charset="0"/>
              </a:rPr>
              <a:t>Body – A, B, C . . .</a:t>
            </a:r>
          </a:p>
          <a:p>
            <a:pPr marL="2511425" indent="-2511425" eaLnBrk="1" hangingPunct="1">
              <a:buFontTx/>
              <a:buNone/>
              <a:tabLst>
                <a:tab pos="2511425" algn="l"/>
              </a:tabLst>
              <a:defRPr/>
            </a:pPr>
            <a:r>
              <a:rPr lang="sk-SK" sz="2000" dirty="0" smtClean="0">
                <a:latin typeface="Arial" pitchFamily="34" charset="0"/>
                <a:cs typeface="Arial" pitchFamily="34" charset="0"/>
              </a:rPr>
              <a:t>Priamky – p, q, b, a . . .</a:t>
            </a:r>
          </a:p>
          <a:p>
            <a:pPr marL="2511425" indent="-2511425" eaLnBrk="1" hangingPunct="1">
              <a:buFontTx/>
              <a:buNone/>
              <a:tabLst>
                <a:tab pos="2511425" algn="l"/>
              </a:tabLst>
              <a:defRPr/>
            </a:pPr>
            <a:r>
              <a:rPr lang="sk-SK" sz="2000" dirty="0" smtClean="0">
                <a:latin typeface="Arial" pitchFamily="34" charset="0"/>
                <a:cs typeface="Arial" pitchFamily="34" charset="0"/>
              </a:rPr>
              <a:t>Roviny –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β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. . . </a:t>
            </a:r>
          </a:p>
          <a:p>
            <a:pPr marL="2511425" indent="-2511425" eaLnBrk="1" hangingPunct="1">
              <a:buFontTx/>
              <a:buNone/>
              <a:tabLst>
                <a:tab pos="2511425" algn="l"/>
              </a:tabLst>
              <a:defRPr/>
            </a:pPr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pPr marL="1698625" indent="-1698625" eaLnBrk="1" hangingPunct="1">
              <a:buFontTx/>
              <a:buNone/>
              <a:tabLst>
                <a:tab pos="1698625" algn="l"/>
              </a:tabLst>
              <a:defRPr/>
            </a:pPr>
            <a:r>
              <a:rPr lang="sk-SK" sz="2000" b="1" u="sng" dirty="0" smtClean="0">
                <a:latin typeface="Arial" pitchFamily="34" charset="0"/>
                <a:cs typeface="Arial" pitchFamily="34" charset="0"/>
              </a:rPr>
              <a:t>Priamka</a:t>
            </a:r>
            <a:r>
              <a:rPr lang="sk-SK" sz="20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– je jednoznačne určená svojimi 2 rôznymi bodmi </a:t>
            </a:r>
          </a:p>
          <a:p>
            <a:pPr marL="1698625" indent="-1698625" eaLnBrk="1" hangingPunct="1">
              <a:buFontTx/>
              <a:buNone/>
              <a:tabLst>
                <a:tab pos="1698625" algn="l"/>
              </a:tabLst>
              <a:defRPr/>
            </a:pPr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pPr marL="1698625" indent="-1698625" eaLnBrk="1" hangingPunct="1">
              <a:buFontTx/>
              <a:buNone/>
              <a:tabLst>
                <a:tab pos="1698625" algn="l"/>
              </a:tabLst>
              <a:defRPr/>
            </a:pPr>
            <a:r>
              <a:rPr lang="sk-SK" sz="2000" b="1" u="sng" dirty="0" smtClean="0">
                <a:latin typeface="Arial" pitchFamily="34" charset="0"/>
                <a:cs typeface="Arial" pitchFamily="34" charset="0"/>
              </a:rPr>
              <a:t>Rovina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– je jednoznačne určená:</a:t>
            </a:r>
          </a:p>
          <a:p>
            <a:pPr marL="1527175" indent="-368300" eaLnBrk="1" hangingPunct="1">
              <a:buClrTx/>
              <a:buSzPct val="100000"/>
              <a:buFont typeface="+mj-lt"/>
              <a:buAutoNum type="alphaLcParenR"/>
              <a:tabLst>
                <a:tab pos="1262063" algn="l"/>
              </a:tabLst>
              <a:defRPr/>
            </a:pPr>
            <a:r>
              <a:rPr lang="sk-SK" sz="2000" dirty="0" smtClean="0">
                <a:latin typeface="Arial" pitchFamily="34" charset="0"/>
                <a:cs typeface="Arial" pitchFamily="34" charset="0"/>
              </a:rPr>
              <a:t>3 bodmi, ktoré neležia na jednej priamke,</a:t>
            </a:r>
          </a:p>
          <a:p>
            <a:pPr marL="1527175" indent="-368300" eaLnBrk="1" hangingPunct="1">
              <a:buClrTx/>
              <a:buSzPct val="100000"/>
              <a:buFont typeface="+mj-lt"/>
              <a:buAutoNum type="alphaLcParenR"/>
              <a:tabLst>
                <a:tab pos="1262063" algn="l"/>
              </a:tabLst>
              <a:defRPr/>
            </a:pPr>
            <a:r>
              <a:rPr lang="sk-SK" sz="2000" dirty="0" smtClean="0">
                <a:latin typeface="Arial" pitchFamily="34" charset="0"/>
                <a:cs typeface="Arial" pitchFamily="34" charset="0"/>
              </a:rPr>
              <a:t>priamkou a bodom, ktorý na nej neleží,</a:t>
            </a:r>
          </a:p>
          <a:p>
            <a:pPr marL="1527175" indent="-368300" eaLnBrk="1" hangingPunct="1">
              <a:buClrTx/>
              <a:buSzPct val="100000"/>
              <a:buFont typeface="+mj-lt"/>
              <a:buAutoNum type="alphaLcParenR"/>
              <a:tabLst>
                <a:tab pos="1262063" algn="l"/>
              </a:tabLst>
              <a:defRPr/>
            </a:pPr>
            <a:r>
              <a:rPr lang="sk-SK" sz="2000" dirty="0" smtClean="0">
                <a:latin typeface="Arial" pitchFamily="34" charset="0"/>
                <a:cs typeface="Arial" pitchFamily="34" charset="0"/>
              </a:rPr>
              <a:t>2 rôznymi rovnobežnými priamkami,</a:t>
            </a:r>
          </a:p>
          <a:p>
            <a:pPr marL="1527175" indent="-368300" eaLnBrk="1" hangingPunct="1">
              <a:buClrTx/>
              <a:buSzPct val="100000"/>
              <a:buFont typeface="+mj-lt"/>
              <a:buAutoNum type="alphaLcParenR"/>
              <a:tabLst>
                <a:tab pos="1262063" algn="l"/>
              </a:tabLst>
              <a:defRPr/>
            </a:pPr>
            <a:r>
              <a:rPr lang="sk-SK" sz="2000" dirty="0" smtClean="0">
                <a:latin typeface="Arial" pitchFamily="34" charset="0"/>
                <a:cs typeface="Arial" pitchFamily="34" charset="0"/>
              </a:rPr>
              <a:t>2 rôznobežnými priamkami.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483768" y="2492896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 smtClean="0">
                <a:latin typeface="Arial" pitchFamily="34" charset="0"/>
                <a:cs typeface="Arial" pitchFamily="34" charset="0"/>
              </a:rPr>
              <a:t>Ďakujem za pozornosť</a:t>
            </a:r>
            <a:endParaRPr lang="cs-CZ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39750" y="427038"/>
            <a:ext cx="7924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u="sng" dirty="0">
                <a:solidFill>
                  <a:schemeClr val="tx2"/>
                </a:solidFill>
                <a:latin typeface="Arial Black" pitchFamily="34" charset="0"/>
              </a:rPr>
              <a:t>3 rôznymi bodmi, ktoré neležia na priamke</a:t>
            </a:r>
            <a:r>
              <a:rPr lang="sk-SK" sz="3200" dirty="0">
                <a:solidFill>
                  <a:schemeClr val="tx2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647700" y="3459163"/>
            <a:ext cx="79057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u="sng" dirty="0">
                <a:solidFill>
                  <a:schemeClr val="tx2"/>
                </a:solidFill>
                <a:latin typeface="Arial Black" pitchFamily="34" charset="0"/>
              </a:rPr>
              <a:t>Priamkou a bodom, ktorý na nej neleží</a:t>
            </a:r>
            <a:endParaRPr lang="sk-SK" sz="3200" u="sng" dirty="0">
              <a:solidFill>
                <a:schemeClr val="tx2"/>
              </a:solidFill>
              <a:latin typeface="Landi CE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34100" y="3167063"/>
            <a:ext cx="161925" cy="123825"/>
            <a:chOff x="1508" y="2150"/>
            <a:chExt cx="470" cy="459"/>
          </a:xfrm>
        </p:grpSpPr>
        <p:sp>
          <p:nvSpPr>
            <p:cNvPr id="6178" name="Line 5"/>
            <p:cNvSpPr>
              <a:spLocks noChangeShapeType="1"/>
            </p:cNvSpPr>
            <p:nvPr/>
          </p:nvSpPr>
          <p:spPr bwMode="auto">
            <a:xfrm>
              <a:off x="1513" y="2159"/>
              <a:ext cx="446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6179" name="Line 6"/>
            <p:cNvSpPr>
              <a:spLocks noChangeShapeType="1"/>
            </p:cNvSpPr>
            <p:nvPr/>
          </p:nvSpPr>
          <p:spPr bwMode="auto">
            <a:xfrm flipH="1">
              <a:off x="1508" y="2150"/>
              <a:ext cx="470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814513" y="2305050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>
                <a:latin typeface="Times New Roman" pitchFamily="18" charset="0"/>
              </a:rPr>
              <a:t>A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4327525" y="1616075"/>
            <a:ext cx="36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>
                <a:latin typeface="Times New Roman" pitchFamily="18" charset="0"/>
              </a:rPr>
              <a:t>B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6103938" y="3246438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>
                <a:latin typeface="Times New Roman" pitchFamily="18" charset="0"/>
              </a:rPr>
              <a:t>C</a:t>
            </a:r>
          </a:p>
        </p:txBody>
      </p:sp>
      <p:sp>
        <p:nvSpPr>
          <p:cNvPr id="132106" name="Freeform 10"/>
          <p:cNvSpPr>
            <a:spLocks/>
          </p:cNvSpPr>
          <p:nvPr/>
        </p:nvSpPr>
        <p:spPr bwMode="auto">
          <a:xfrm>
            <a:off x="2217738" y="1966913"/>
            <a:ext cx="4003675" cy="1274762"/>
          </a:xfrm>
          <a:custGeom>
            <a:avLst/>
            <a:gdLst>
              <a:gd name="T0" fmla="*/ 0 w 1740"/>
              <a:gd name="T1" fmla="*/ 735635593 h 846"/>
              <a:gd name="T2" fmla="*/ 2147483647 w 1740"/>
              <a:gd name="T3" fmla="*/ 0 h 846"/>
              <a:gd name="T4" fmla="*/ 2147483647 w 1740"/>
              <a:gd name="T5" fmla="*/ 1920825443 h 846"/>
              <a:gd name="T6" fmla="*/ 0 w 1740"/>
              <a:gd name="T7" fmla="*/ 735635593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740"/>
              <a:gd name="T13" fmla="*/ 0 h 846"/>
              <a:gd name="T14" fmla="*/ 1740 w 1740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0" h="846">
                <a:moveTo>
                  <a:pt x="0" y="324"/>
                </a:moveTo>
                <a:lnTo>
                  <a:pt x="1158" y="0"/>
                </a:lnTo>
                <a:lnTo>
                  <a:pt x="1740" y="846"/>
                </a:lnTo>
                <a:lnTo>
                  <a:pt x="0" y="324"/>
                </a:lnTo>
                <a:close/>
              </a:path>
            </a:pathLst>
          </a:custGeom>
          <a:gradFill rotWithShape="1">
            <a:gsLst>
              <a:gs pos="0">
                <a:srgbClr val="000080">
                  <a:alpha val="54999"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132107" name="Freeform 11"/>
          <p:cNvSpPr>
            <a:spLocks/>
          </p:cNvSpPr>
          <p:nvPr/>
        </p:nvSpPr>
        <p:spPr bwMode="auto">
          <a:xfrm>
            <a:off x="2193925" y="2259013"/>
            <a:ext cx="4003675" cy="968375"/>
          </a:xfrm>
          <a:custGeom>
            <a:avLst/>
            <a:gdLst>
              <a:gd name="T0" fmla="*/ 0 w 1740"/>
              <a:gd name="T1" fmla="*/ 274441682 h 643"/>
              <a:gd name="T2" fmla="*/ 2147483647 w 1740"/>
              <a:gd name="T3" fmla="*/ 0 h 643"/>
              <a:gd name="T4" fmla="*/ 2147483647 w 1740"/>
              <a:gd name="T5" fmla="*/ 1458398175 h 643"/>
              <a:gd name="T6" fmla="*/ 0 w 1740"/>
              <a:gd name="T7" fmla="*/ 274441682 h 643"/>
              <a:gd name="T8" fmla="*/ 0 60000 65536"/>
              <a:gd name="T9" fmla="*/ 0 60000 65536"/>
              <a:gd name="T10" fmla="*/ 0 60000 65536"/>
              <a:gd name="T11" fmla="*/ 0 60000 65536"/>
              <a:gd name="T12" fmla="*/ 0 w 1740"/>
              <a:gd name="T13" fmla="*/ 0 h 643"/>
              <a:gd name="T14" fmla="*/ 1740 w 1740"/>
              <a:gd name="T15" fmla="*/ 643 h 6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0" h="643">
                <a:moveTo>
                  <a:pt x="0" y="121"/>
                </a:moveTo>
                <a:lnTo>
                  <a:pt x="1054" y="0"/>
                </a:lnTo>
                <a:lnTo>
                  <a:pt x="1740" y="643"/>
                </a:lnTo>
                <a:lnTo>
                  <a:pt x="0" y="121"/>
                </a:lnTo>
                <a:close/>
              </a:path>
            </a:pathLst>
          </a:custGeom>
          <a:gradFill rotWithShape="1">
            <a:gsLst>
              <a:gs pos="0">
                <a:srgbClr val="000080">
                  <a:alpha val="54999"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132108" name="Freeform 12"/>
          <p:cNvSpPr>
            <a:spLocks/>
          </p:cNvSpPr>
          <p:nvPr/>
        </p:nvSpPr>
        <p:spPr bwMode="auto">
          <a:xfrm>
            <a:off x="2293257" y="2485118"/>
            <a:ext cx="4003675" cy="787400"/>
          </a:xfrm>
          <a:custGeom>
            <a:avLst/>
            <a:gdLst>
              <a:gd name="T0" fmla="*/ 0 w 1740"/>
              <a:gd name="T1" fmla="*/ 0 h 522"/>
              <a:gd name="T2" fmla="*/ 2147483647 w 1740"/>
              <a:gd name="T3" fmla="*/ 147898436 h 522"/>
              <a:gd name="T4" fmla="*/ 2147483647 w 1740"/>
              <a:gd name="T5" fmla="*/ 1187736910 h 522"/>
              <a:gd name="T6" fmla="*/ 0 w 1740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1740"/>
              <a:gd name="T13" fmla="*/ 0 h 522"/>
              <a:gd name="T14" fmla="*/ 1740 w 1740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0" h="522">
                <a:moveTo>
                  <a:pt x="0" y="0"/>
                </a:moveTo>
                <a:lnTo>
                  <a:pt x="956" y="65"/>
                </a:lnTo>
                <a:lnTo>
                  <a:pt x="1740" y="52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80">
                  <a:alpha val="54999"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132109" name="Freeform 13"/>
          <p:cNvSpPr>
            <a:spLocks/>
          </p:cNvSpPr>
          <p:nvPr/>
        </p:nvSpPr>
        <p:spPr bwMode="auto">
          <a:xfrm>
            <a:off x="2201863" y="2446338"/>
            <a:ext cx="4003675" cy="787400"/>
          </a:xfrm>
          <a:custGeom>
            <a:avLst/>
            <a:gdLst>
              <a:gd name="T0" fmla="*/ 0 w 1740"/>
              <a:gd name="T1" fmla="*/ 0 h 522"/>
              <a:gd name="T2" fmla="*/ 2147483647 w 1740"/>
              <a:gd name="T3" fmla="*/ 434593499 h 522"/>
              <a:gd name="T4" fmla="*/ 2147483647 w 1740"/>
              <a:gd name="T5" fmla="*/ 1187736910 h 522"/>
              <a:gd name="T6" fmla="*/ 0 w 1740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1740"/>
              <a:gd name="T13" fmla="*/ 0 h 522"/>
              <a:gd name="T14" fmla="*/ 1740 w 1740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0" h="522">
                <a:moveTo>
                  <a:pt x="0" y="0"/>
                </a:moveTo>
                <a:lnTo>
                  <a:pt x="880" y="191"/>
                </a:lnTo>
                <a:lnTo>
                  <a:pt x="1740" y="52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80">
                  <a:alpha val="54999"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4270375" y="1947863"/>
            <a:ext cx="384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>
                <a:latin typeface="Times New Roman" pitchFamily="18" charset="0"/>
              </a:rPr>
              <a:t>B</a:t>
            </a: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4041775" y="2173288"/>
            <a:ext cx="384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>
                <a:latin typeface="Times New Roman" pitchFamily="18" charset="0"/>
              </a:rPr>
              <a:t>B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3898900" y="2406650"/>
            <a:ext cx="37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>
                <a:latin typeface="Times New Roman" pitchFamily="18" charset="0"/>
              </a:rPr>
              <a:t>B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795838" y="1916113"/>
            <a:ext cx="161925" cy="123825"/>
            <a:chOff x="1508" y="2150"/>
            <a:chExt cx="470" cy="459"/>
          </a:xfrm>
        </p:grpSpPr>
        <p:sp>
          <p:nvSpPr>
            <p:cNvPr id="6176" name="Line 18"/>
            <p:cNvSpPr>
              <a:spLocks noChangeShapeType="1"/>
            </p:cNvSpPr>
            <p:nvPr/>
          </p:nvSpPr>
          <p:spPr bwMode="auto">
            <a:xfrm>
              <a:off x="1513" y="2159"/>
              <a:ext cx="446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6177" name="Line 19"/>
            <p:cNvSpPr>
              <a:spLocks noChangeShapeType="1"/>
            </p:cNvSpPr>
            <p:nvPr/>
          </p:nvSpPr>
          <p:spPr bwMode="auto">
            <a:xfrm flipH="1">
              <a:off x="1508" y="2150"/>
              <a:ext cx="470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132013" y="2392363"/>
            <a:ext cx="161925" cy="123825"/>
            <a:chOff x="1508" y="2150"/>
            <a:chExt cx="470" cy="459"/>
          </a:xfrm>
        </p:grpSpPr>
        <p:sp>
          <p:nvSpPr>
            <p:cNvPr id="6174" name="Line 21"/>
            <p:cNvSpPr>
              <a:spLocks noChangeShapeType="1"/>
            </p:cNvSpPr>
            <p:nvPr/>
          </p:nvSpPr>
          <p:spPr bwMode="auto">
            <a:xfrm>
              <a:off x="1513" y="2159"/>
              <a:ext cx="446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6175" name="Line 22"/>
            <p:cNvSpPr>
              <a:spLocks noChangeShapeType="1"/>
            </p:cNvSpPr>
            <p:nvPr/>
          </p:nvSpPr>
          <p:spPr bwMode="auto">
            <a:xfrm flipH="1">
              <a:off x="1508" y="2150"/>
              <a:ext cx="470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132119" name="Freeform 23"/>
          <p:cNvSpPr>
            <a:spLocks/>
          </p:cNvSpPr>
          <p:nvPr/>
        </p:nvSpPr>
        <p:spPr bwMode="auto">
          <a:xfrm>
            <a:off x="2244725" y="4976813"/>
            <a:ext cx="3962400" cy="1373187"/>
          </a:xfrm>
          <a:custGeom>
            <a:avLst/>
            <a:gdLst>
              <a:gd name="T0" fmla="*/ 0 w 1740"/>
              <a:gd name="T1" fmla="*/ 853617673 h 846"/>
              <a:gd name="T2" fmla="*/ 2147483647 w 1740"/>
              <a:gd name="T3" fmla="*/ 0 h 846"/>
              <a:gd name="T4" fmla="*/ 2147483647 w 1740"/>
              <a:gd name="T5" fmla="*/ 2147483647 h 846"/>
              <a:gd name="T6" fmla="*/ 0 w 1740"/>
              <a:gd name="T7" fmla="*/ 853617673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740"/>
              <a:gd name="T13" fmla="*/ 0 h 846"/>
              <a:gd name="T14" fmla="*/ 1740 w 1740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0" h="846">
                <a:moveTo>
                  <a:pt x="0" y="324"/>
                </a:moveTo>
                <a:lnTo>
                  <a:pt x="1158" y="0"/>
                </a:lnTo>
                <a:lnTo>
                  <a:pt x="1740" y="846"/>
                </a:lnTo>
                <a:lnTo>
                  <a:pt x="0" y="324"/>
                </a:lnTo>
                <a:close/>
              </a:path>
            </a:pathLst>
          </a:custGeom>
          <a:gradFill rotWithShape="1">
            <a:gsLst>
              <a:gs pos="0">
                <a:srgbClr val="000080">
                  <a:alpha val="54999"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132120" name="Freeform 24"/>
          <p:cNvSpPr>
            <a:spLocks/>
          </p:cNvSpPr>
          <p:nvPr/>
        </p:nvSpPr>
        <p:spPr bwMode="auto">
          <a:xfrm>
            <a:off x="2244725" y="5494338"/>
            <a:ext cx="3962400" cy="847725"/>
          </a:xfrm>
          <a:custGeom>
            <a:avLst/>
            <a:gdLst>
              <a:gd name="T0" fmla="*/ 0 w 1740"/>
              <a:gd name="T1" fmla="*/ 0 h 522"/>
              <a:gd name="T2" fmla="*/ 2147483647 w 1740"/>
              <a:gd name="T3" fmla="*/ 171428804 h 522"/>
              <a:gd name="T4" fmla="*/ 2147483647 w 1740"/>
              <a:gd name="T5" fmla="*/ 1376700290 h 522"/>
              <a:gd name="T6" fmla="*/ 0 w 1740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1740"/>
              <a:gd name="T13" fmla="*/ 0 h 522"/>
              <a:gd name="T14" fmla="*/ 1740 w 1740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0" h="522">
                <a:moveTo>
                  <a:pt x="0" y="0"/>
                </a:moveTo>
                <a:lnTo>
                  <a:pt x="956" y="65"/>
                </a:lnTo>
                <a:lnTo>
                  <a:pt x="1740" y="52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80">
                  <a:alpha val="54999"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132121" name="Freeform 25"/>
          <p:cNvSpPr>
            <a:spLocks/>
          </p:cNvSpPr>
          <p:nvPr/>
        </p:nvSpPr>
        <p:spPr bwMode="auto">
          <a:xfrm>
            <a:off x="2244725" y="5499100"/>
            <a:ext cx="3962400" cy="847725"/>
          </a:xfrm>
          <a:custGeom>
            <a:avLst/>
            <a:gdLst>
              <a:gd name="T0" fmla="*/ 0 w 1740"/>
              <a:gd name="T1" fmla="*/ 0 h 522"/>
              <a:gd name="T2" fmla="*/ 2147483647 w 1740"/>
              <a:gd name="T3" fmla="*/ 503735377 h 522"/>
              <a:gd name="T4" fmla="*/ 2147483647 w 1740"/>
              <a:gd name="T5" fmla="*/ 1376700290 h 522"/>
              <a:gd name="T6" fmla="*/ 0 w 1740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1740"/>
              <a:gd name="T13" fmla="*/ 0 h 522"/>
              <a:gd name="T14" fmla="*/ 1740 w 1740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0" h="522">
                <a:moveTo>
                  <a:pt x="0" y="0"/>
                </a:moveTo>
                <a:lnTo>
                  <a:pt x="880" y="191"/>
                </a:lnTo>
                <a:lnTo>
                  <a:pt x="1740" y="52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99"/>
              </a:gs>
              <a:gs pos="100000">
                <a:srgbClr val="000080"/>
              </a:gs>
            </a:gsLst>
            <a:lin ang="5400000" scaled="1"/>
          </a:gradFill>
          <a:ln w="952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4554538" y="4651375"/>
            <a:ext cx="2185987" cy="225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3873500" y="4832350"/>
            <a:ext cx="2924175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>
            <a:off x="3086100" y="5053013"/>
            <a:ext cx="3730625" cy="155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>
            <a:off x="2606675" y="5341938"/>
            <a:ext cx="4260850" cy="1208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187575" y="5453063"/>
            <a:ext cx="188913" cy="90487"/>
            <a:chOff x="1508" y="2150"/>
            <a:chExt cx="470" cy="459"/>
          </a:xfrm>
        </p:grpSpPr>
        <p:sp>
          <p:nvSpPr>
            <p:cNvPr id="6172" name="Line 31"/>
            <p:cNvSpPr>
              <a:spLocks noChangeShapeType="1"/>
            </p:cNvSpPr>
            <p:nvPr/>
          </p:nvSpPr>
          <p:spPr bwMode="auto">
            <a:xfrm>
              <a:off x="1513" y="2159"/>
              <a:ext cx="446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6173" name="Line 32"/>
            <p:cNvSpPr>
              <a:spLocks noChangeShapeType="1"/>
            </p:cNvSpPr>
            <p:nvPr/>
          </p:nvSpPr>
          <p:spPr bwMode="auto">
            <a:xfrm flipH="1">
              <a:off x="1508" y="2150"/>
              <a:ext cx="470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1924050" y="5502275"/>
            <a:ext cx="5191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>
                <a:latin typeface="Times New Roman" pitchFamily="18" charset="0"/>
              </a:rPr>
              <a:t>A</a:t>
            </a:r>
          </a:p>
        </p:txBody>
      </p:sp>
      <p:sp>
        <p:nvSpPr>
          <p:cNvPr id="132130" name="Freeform 34"/>
          <p:cNvSpPr>
            <a:spLocks/>
          </p:cNvSpPr>
          <p:nvPr/>
        </p:nvSpPr>
        <p:spPr bwMode="auto">
          <a:xfrm>
            <a:off x="2276475" y="5310188"/>
            <a:ext cx="3933825" cy="1038225"/>
          </a:xfrm>
          <a:custGeom>
            <a:avLst/>
            <a:gdLst>
              <a:gd name="T0" fmla="*/ 0 w 2478"/>
              <a:gd name="T1" fmla="*/ 257055941 h 654"/>
              <a:gd name="T2" fmla="*/ 2147483647 w 2478"/>
              <a:gd name="T3" fmla="*/ 1648181969 h 654"/>
              <a:gd name="T4" fmla="*/ 2147483647 w 2478"/>
              <a:gd name="T5" fmla="*/ 0 h 654"/>
              <a:gd name="T6" fmla="*/ 0 w 2478"/>
              <a:gd name="T7" fmla="*/ 257055941 h 654"/>
              <a:gd name="T8" fmla="*/ 0 60000 65536"/>
              <a:gd name="T9" fmla="*/ 0 60000 65536"/>
              <a:gd name="T10" fmla="*/ 0 60000 65536"/>
              <a:gd name="T11" fmla="*/ 0 60000 65536"/>
              <a:gd name="T12" fmla="*/ 0 w 2478"/>
              <a:gd name="T13" fmla="*/ 0 h 654"/>
              <a:gd name="T14" fmla="*/ 2478 w 2478"/>
              <a:gd name="T15" fmla="*/ 654 h 6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8" h="654">
                <a:moveTo>
                  <a:pt x="0" y="102"/>
                </a:moveTo>
                <a:lnTo>
                  <a:pt x="2478" y="654"/>
                </a:lnTo>
                <a:lnTo>
                  <a:pt x="1476" y="0"/>
                </a:lnTo>
                <a:lnTo>
                  <a:pt x="0" y="102"/>
                </a:lnTo>
                <a:close/>
              </a:path>
            </a:pathLst>
          </a:custGeom>
          <a:gradFill rotWithShape="1">
            <a:gsLst>
              <a:gs pos="0">
                <a:srgbClr val="000080">
                  <a:alpha val="54999"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6171" name="Text Box 35"/>
          <p:cNvSpPr txBox="1">
            <a:spLocks noChangeArrowheads="1"/>
          </p:cNvSpPr>
          <p:nvPr/>
        </p:nvSpPr>
        <p:spPr bwMode="auto">
          <a:xfrm>
            <a:off x="395288" y="6308725"/>
            <a:ext cx="719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20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9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098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1320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0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9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1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500"/>
                            </p:stCondLst>
                            <p:childTnLst>
                              <p:par>
                                <p:cTn id="13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099"/>
                  </p:tgtEl>
                </p:cond>
              </p:nextCondLst>
            </p:seq>
          </p:childTnLst>
        </p:cTn>
      </p:par>
    </p:tnLst>
    <p:bldLst>
      <p:bldP spid="132103" grpId="0"/>
      <p:bldP spid="132103" grpId="1"/>
      <p:bldP spid="132104" grpId="0"/>
      <p:bldP spid="132104" grpId="1"/>
      <p:bldP spid="132104" grpId="2"/>
      <p:bldP spid="132104" grpId="3"/>
      <p:bldP spid="132105" grpId="0"/>
      <p:bldP spid="132105" grpId="1"/>
      <p:bldP spid="132106" grpId="0" animBg="1"/>
      <p:bldP spid="132106" grpId="1" animBg="1"/>
      <p:bldP spid="132106" grpId="2" animBg="1"/>
      <p:bldP spid="132106" grpId="3" animBg="1"/>
      <p:bldP spid="132107" grpId="0" animBg="1"/>
      <p:bldP spid="132107" grpId="1" animBg="1"/>
      <p:bldP spid="132108" grpId="0" animBg="1"/>
      <p:bldP spid="132108" grpId="1" animBg="1"/>
      <p:bldP spid="132109" grpId="0" animBg="1"/>
      <p:bldP spid="132109" grpId="1" animBg="1"/>
      <p:bldP spid="132110" grpId="0"/>
      <p:bldP spid="132110" grpId="1"/>
      <p:bldP spid="132111" grpId="0"/>
      <p:bldP spid="132111" grpId="1"/>
      <p:bldP spid="132112" grpId="0"/>
      <p:bldP spid="132112" grpId="1"/>
      <p:bldP spid="132119" grpId="0" animBg="1"/>
      <p:bldP spid="132119" grpId="1" animBg="1"/>
      <p:bldP spid="132119" grpId="2" animBg="1"/>
      <p:bldP spid="132119" grpId="3" animBg="1"/>
      <p:bldP spid="132120" grpId="0" animBg="1"/>
      <p:bldP spid="132120" grpId="1" animBg="1"/>
      <p:bldP spid="132121" grpId="0" animBg="1"/>
      <p:bldP spid="132121" grpId="1" animBg="1"/>
      <p:bldP spid="132122" grpId="0" animBg="1"/>
      <p:bldP spid="132122" grpId="1" animBg="1"/>
      <p:bldP spid="132122" grpId="2" animBg="1"/>
      <p:bldP spid="132122" grpId="3" animBg="1"/>
      <p:bldP spid="132123" grpId="0" animBg="1"/>
      <p:bldP spid="132123" grpId="1" animBg="1"/>
      <p:bldP spid="132124" grpId="0" animBg="1"/>
      <p:bldP spid="132124" grpId="1" animBg="1"/>
      <p:bldP spid="132125" grpId="0" animBg="1"/>
      <p:bldP spid="132125" grpId="1" animBg="1"/>
      <p:bldP spid="132129" grpId="0"/>
      <p:bldP spid="132129" grpId="1"/>
      <p:bldP spid="132130" grpId="0" animBg="1"/>
      <p:bldP spid="13213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0" y="35258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u="sng" dirty="0">
                <a:solidFill>
                  <a:schemeClr val="tx2"/>
                </a:solidFill>
                <a:latin typeface="Arial Black" pitchFamily="34" charset="0"/>
              </a:rPr>
              <a:t>2 rôznobežnými priamkami</a:t>
            </a:r>
            <a:endParaRPr lang="sk-SK" sz="3200" u="sng" dirty="0">
              <a:solidFill>
                <a:schemeClr val="tx2"/>
              </a:solidFill>
              <a:latin typeface="Landi CE" pitchFamily="34" charset="0"/>
            </a:endParaRP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0" y="417513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u="sng" dirty="0">
                <a:solidFill>
                  <a:schemeClr val="tx2"/>
                </a:solidFill>
                <a:latin typeface="Arial Black" pitchFamily="34" charset="0"/>
              </a:rPr>
              <a:t>2 rôznymi rovnobežnými priamkami </a:t>
            </a:r>
            <a:endParaRPr lang="sk-SK" sz="3200" u="sng" dirty="0">
              <a:solidFill>
                <a:schemeClr val="tx2"/>
              </a:solidFill>
              <a:latin typeface="Landi CE" pitchFamily="34" charset="0"/>
            </a:endParaRPr>
          </a:p>
        </p:txBody>
      </p:sp>
      <p:sp>
        <p:nvSpPr>
          <p:cNvPr id="133124" name="Freeform 4"/>
          <p:cNvSpPr>
            <a:spLocks/>
          </p:cNvSpPr>
          <p:nvPr/>
        </p:nvSpPr>
        <p:spPr bwMode="auto">
          <a:xfrm>
            <a:off x="2220913" y="4957763"/>
            <a:ext cx="4181475" cy="1430337"/>
          </a:xfrm>
          <a:custGeom>
            <a:avLst/>
            <a:gdLst>
              <a:gd name="T0" fmla="*/ 2147483647 w 1872"/>
              <a:gd name="T1" fmla="*/ 0 h 672"/>
              <a:gd name="T2" fmla="*/ 0 w 1872"/>
              <a:gd name="T3" fmla="*/ 2147483647 h 672"/>
              <a:gd name="T4" fmla="*/ 2147483647 w 1872"/>
              <a:gd name="T5" fmla="*/ 2147483647 h 672"/>
              <a:gd name="T6" fmla="*/ 2147483647 w 1872"/>
              <a:gd name="T7" fmla="*/ 0 h 672"/>
              <a:gd name="T8" fmla="*/ 2147483647 w 1872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672"/>
              <a:gd name="T17" fmla="*/ 1872 w 1872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672">
                <a:moveTo>
                  <a:pt x="672" y="0"/>
                </a:moveTo>
                <a:lnTo>
                  <a:pt x="0" y="672"/>
                </a:lnTo>
                <a:lnTo>
                  <a:pt x="1200" y="672"/>
                </a:lnTo>
                <a:lnTo>
                  <a:pt x="1872" y="0"/>
                </a:lnTo>
                <a:lnTo>
                  <a:pt x="672" y="0"/>
                </a:lnTo>
                <a:close/>
              </a:path>
            </a:pathLst>
          </a:custGeom>
          <a:gradFill rotWithShape="0">
            <a:gsLst>
              <a:gs pos="0">
                <a:srgbClr val="000080">
                  <a:alpha val="51999"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133125" name="Freeform 5"/>
          <p:cNvSpPr>
            <a:spLocks/>
          </p:cNvSpPr>
          <p:nvPr/>
        </p:nvSpPr>
        <p:spPr bwMode="auto">
          <a:xfrm>
            <a:off x="2216150" y="5168900"/>
            <a:ext cx="4191000" cy="1031875"/>
          </a:xfrm>
          <a:custGeom>
            <a:avLst/>
            <a:gdLst>
              <a:gd name="T0" fmla="*/ 2147483647 w 1872"/>
              <a:gd name="T1" fmla="*/ 0 h 672"/>
              <a:gd name="T2" fmla="*/ 0 w 1872"/>
              <a:gd name="T3" fmla="*/ 1584473046 h 672"/>
              <a:gd name="T4" fmla="*/ 2147483647 w 1872"/>
              <a:gd name="T5" fmla="*/ 1584473046 h 672"/>
              <a:gd name="T6" fmla="*/ 2147483647 w 1872"/>
              <a:gd name="T7" fmla="*/ 0 h 672"/>
              <a:gd name="T8" fmla="*/ 2147483647 w 1872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672"/>
              <a:gd name="T17" fmla="*/ 1872 w 1872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672">
                <a:moveTo>
                  <a:pt x="672" y="0"/>
                </a:moveTo>
                <a:lnTo>
                  <a:pt x="0" y="672"/>
                </a:lnTo>
                <a:lnTo>
                  <a:pt x="1200" y="672"/>
                </a:lnTo>
                <a:lnTo>
                  <a:pt x="1872" y="0"/>
                </a:lnTo>
                <a:lnTo>
                  <a:pt x="672" y="0"/>
                </a:lnTo>
                <a:close/>
              </a:path>
            </a:pathLst>
          </a:custGeom>
          <a:gradFill rotWithShape="0">
            <a:gsLst>
              <a:gs pos="0">
                <a:srgbClr val="000080">
                  <a:alpha val="42998"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133126" name="Freeform 6"/>
          <p:cNvSpPr>
            <a:spLocks/>
          </p:cNvSpPr>
          <p:nvPr/>
        </p:nvSpPr>
        <p:spPr bwMode="auto">
          <a:xfrm>
            <a:off x="2236788" y="5386388"/>
            <a:ext cx="4181475" cy="576262"/>
          </a:xfrm>
          <a:custGeom>
            <a:avLst/>
            <a:gdLst>
              <a:gd name="T0" fmla="*/ 2147483647 w 1872"/>
              <a:gd name="T1" fmla="*/ 0 h 672"/>
              <a:gd name="T2" fmla="*/ 0 w 1872"/>
              <a:gd name="T3" fmla="*/ 494163566 h 672"/>
              <a:gd name="T4" fmla="*/ 2147483647 w 1872"/>
              <a:gd name="T5" fmla="*/ 494163566 h 672"/>
              <a:gd name="T6" fmla="*/ 2147483647 w 1872"/>
              <a:gd name="T7" fmla="*/ 0 h 672"/>
              <a:gd name="T8" fmla="*/ 2147483647 w 1872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672"/>
              <a:gd name="T17" fmla="*/ 1872 w 1872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672">
                <a:moveTo>
                  <a:pt x="672" y="0"/>
                </a:moveTo>
                <a:lnTo>
                  <a:pt x="0" y="672"/>
                </a:lnTo>
                <a:lnTo>
                  <a:pt x="1200" y="672"/>
                </a:lnTo>
                <a:lnTo>
                  <a:pt x="1872" y="0"/>
                </a:lnTo>
                <a:lnTo>
                  <a:pt x="672" y="0"/>
                </a:lnTo>
                <a:close/>
              </a:path>
            </a:pathLst>
          </a:custGeom>
          <a:gradFill rotWithShape="0">
            <a:gsLst>
              <a:gs pos="0">
                <a:srgbClr val="000080">
                  <a:alpha val="42998"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133127" name="Freeform 7"/>
          <p:cNvSpPr>
            <a:spLocks/>
          </p:cNvSpPr>
          <p:nvPr/>
        </p:nvSpPr>
        <p:spPr bwMode="auto">
          <a:xfrm>
            <a:off x="2227263" y="5572125"/>
            <a:ext cx="4191000" cy="185738"/>
          </a:xfrm>
          <a:custGeom>
            <a:avLst/>
            <a:gdLst>
              <a:gd name="T0" fmla="*/ 2147483647 w 1872"/>
              <a:gd name="T1" fmla="*/ 0 h 672"/>
              <a:gd name="T2" fmla="*/ 0 w 1872"/>
              <a:gd name="T3" fmla="*/ 51337208 h 672"/>
              <a:gd name="T4" fmla="*/ 2147483647 w 1872"/>
              <a:gd name="T5" fmla="*/ 51337208 h 672"/>
              <a:gd name="T6" fmla="*/ 2147483647 w 1872"/>
              <a:gd name="T7" fmla="*/ 0 h 672"/>
              <a:gd name="T8" fmla="*/ 2147483647 w 1872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672"/>
              <a:gd name="T17" fmla="*/ 1872 w 1872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672">
                <a:moveTo>
                  <a:pt x="672" y="0"/>
                </a:moveTo>
                <a:lnTo>
                  <a:pt x="0" y="672"/>
                </a:lnTo>
                <a:lnTo>
                  <a:pt x="1200" y="672"/>
                </a:lnTo>
                <a:lnTo>
                  <a:pt x="1872" y="0"/>
                </a:lnTo>
                <a:lnTo>
                  <a:pt x="672" y="0"/>
                </a:lnTo>
                <a:close/>
              </a:path>
            </a:pathLst>
          </a:custGeom>
          <a:gradFill rotWithShape="0">
            <a:gsLst>
              <a:gs pos="0">
                <a:srgbClr val="000080">
                  <a:alpha val="42998"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3721100" y="5173663"/>
            <a:ext cx="1154113" cy="10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>
            <a:off x="3748088" y="5395913"/>
            <a:ext cx="1138237" cy="568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695700" y="5559425"/>
            <a:ext cx="1146175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33131" name="Line 11"/>
          <p:cNvSpPr>
            <a:spLocks noChangeShapeType="1"/>
          </p:cNvSpPr>
          <p:nvPr/>
        </p:nvSpPr>
        <p:spPr bwMode="auto">
          <a:xfrm flipV="1">
            <a:off x="1670050" y="4875213"/>
            <a:ext cx="5040313" cy="170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 flipV="1">
            <a:off x="2089150" y="5184775"/>
            <a:ext cx="4281488" cy="1035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33133" name="Line 13"/>
          <p:cNvSpPr>
            <a:spLocks noChangeShapeType="1"/>
          </p:cNvSpPr>
          <p:nvPr/>
        </p:nvSpPr>
        <p:spPr bwMode="auto">
          <a:xfrm flipV="1">
            <a:off x="2098675" y="5403850"/>
            <a:ext cx="4319588" cy="555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33134" name="Line 14"/>
          <p:cNvSpPr>
            <a:spLocks noChangeShapeType="1"/>
          </p:cNvSpPr>
          <p:nvPr/>
        </p:nvSpPr>
        <p:spPr bwMode="auto">
          <a:xfrm flipV="1">
            <a:off x="2098675" y="5575300"/>
            <a:ext cx="4291013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33135" name="Line 15"/>
          <p:cNvSpPr>
            <a:spLocks noChangeShapeType="1"/>
          </p:cNvSpPr>
          <p:nvPr/>
        </p:nvSpPr>
        <p:spPr bwMode="auto">
          <a:xfrm>
            <a:off x="3497263" y="4714875"/>
            <a:ext cx="1527175" cy="189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33136" name="Line 16"/>
          <p:cNvSpPr>
            <a:spLocks noChangeShapeType="1"/>
          </p:cNvSpPr>
          <p:nvPr/>
        </p:nvSpPr>
        <p:spPr bwMode="auto">
          <a:xfrm>
            <a:off x="3494088" y="1477963"/>
            <a:ext cx="377507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33137" name="Freeform 17"/>
          <p:cNvSpPr>
            <a:spLocks/>
          </p:cNvSpPr>
          <p:nvPr/>
        </p:nvSpPr>
        <p:spPr bwMode="auto">
          <a:xfrm>
            <a:off x="2643188" y="1474788"/>
            <a:ext cx="3917950" cy="1611312"/>
          </a:xfrm>
          <a:custGeom>
            <a:avLst/>
            <a:gdLst>
              <a:gd name="T0" fmla="*/ 2147483647 w 1872"/>
              <a:gd name="T1" fmla="*/ 0 h 672"/>
              <a:gd name="T2" fmla="*/ 0 w 1872"/>
              <a:gd name="T3" fmla="*/ 2147483647 h 672"/>
              <a:gd name="T4" fmla="*/ 2147483647 w 1872"/>
              <a:gd name="T5" fmla="*/ 2147483647 h 672"/>
              <a:gd name="T6" fmla="*/ 2147483647 w 1872"/>
              <a:gd name="T7" fmla="*/ 0 h 672"/>
              <a:gd name="T8" fmla="*/ 2147483647 w 1872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672"/>
              <a:gd name="T17" fmla="*/ 1872 w 1872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672">
                <a:moveTo>
                  <a:pt x="672" y="0"/>
                </a:moveTo>
                <a:lnTo>
                  <a:pt x="0" y="672"/>
                </a:lnTo>
                <a:lnTo>
                  <a:pt x="1200" y="672"/>
                </a:lnTo>
                <a:lnTo>
                  <a:pt x="1872" y="0"/>
                </a:lnTo>
                <a:lnTo>
                  <a:pt x="672" y="0"/>
                </a:lnTo>
                <a:close/>
              </a:path>
            </a:pathLst>
          </a:custGeom>
          <a:gradFill rotWithShape="0">
            <a:gsLst>
              <a:gs pos="0">
                <a:srgbClr val="000080">
                  <a:alpha val="51999"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133138" name="Freeform 18"/>
          <p:cNvSpPr>
            <a:spLocks/>
          </p:cNvSpPr>
          <p:nvPr/>
        </p:nvSpPr>
        <p:spPr bwMode="auto">
          <a:xfrm>
            <a:off x="2638425" y="1722438"/>
            <a:ext cx="3925888" cy="1163637"/>
          </a:xfrm>
          <a:custGeom>
            <a:avLst/>
            <a:gdLst>
              <a:gd name="T0" fmla="*/ 2147483647 w 1872"/>
              <a:gd name="T1" fmla="*/ 0 h 672"/>
              <a:gd name="T2" fmla="*/ 0 w 1872"/>
              <a:gd name="T3" fmla="*/ 2014957080 h 672"/>
              <a:gd name="T4" fmla="*/ 2147483647 w 1872"/>
              <a:gd name="T5" fmla="*/ 2014957080 h 672"/>
              <a:gd name="T6" fmla="*/ 2147483647 w 1872"/>
              <a:gd name="T7" fmla="*/ 0 h 672"/>
              <a:gd name="T8" fmla="*/ 2147483647 w 1872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672"/>
              <a:gd name="T17" fmla="*/ 1872 w 1872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672">
                <a:moveTo>
                  <a:pt x="672" y="0"/>
                </a:moveTo>
                <a:lnTo>
                  <a:pt x="0" y="672"/>
                </a:lnTo>
                <a:lnTo>
                  <a:pt x="1200" y="672"/>
                </a:lnTo>
                <a:lnTo>
                  <a:pt x="1872" y="0"/>
                </a:lnTo>
                <a:lnTo>
                  <a:pt x="672" y="0"/>
                </a:lnTo>
                <a:close/>
              </a:path>
            </a:pathLst>
          </a:custGeom>
          <a:gradFill rotWithShape="0">
            <a:gsLst>
              <a:gs pos="0">
                <a:srgbClr val="000080">
                  <a:alpha val="42998"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133139" name="Freeform 19"/>
          <p:cNvSpPr>
            <a:spLocks/>
          </p:cNvSpPr>
          <p:nvPr/>
        </p:nvSpPr>
        <p:spPr bwMode="auto">
          <a:xfrm>
            <a:off x="2659063" y="1982788"/>
            <a:ext cx="3917950" cy="649287"/>
          </a:xfrm>
          <a:custGeom>
            <a:avLst/>
            <a:gdLst>
              <a:gd name="T0" fmla="*/ 2147483647 w 1872"/>
              <a:gd name="T1" fmla="*/ 0 h 672"/>
              <a:gd name="T2" fmla="*/ 0 w 1872"/>
              <a:gd name="T3" fmla="*/ 627341693 h 672"/>
              <a:gd name="T4" fmla="*/ 2147483647 w 1872"/>
              <a:gd name="T5" fmla="*/ 627341693 h 672"/>
              <a:gd name="T6" fmla="*/ 2147483647 w 1872"/>
              <a:gd name="T7" fmla="*/ 0 h 672"/>
              <a:gd name="T8" fmla="*/ 2147483647 w 1872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672"/>
              <a:gd name="T17" fmla="*/ 1872 w 1872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672">
                <a:moveTo>
                  <a:pt x="672" y="0"/>
                </a:moveTo>
                <a:lnTo>
                  <a:pt x="0" y="672"/>
                </a:lnTo>
                <a:lnTo>
                  <a:pt x="1200" y="672"/>
                </a:lnTo>
                <a:lnTo>
                  <a:pt x="1872" y="0"/>
                </a:lnTo>
                <a:lnTo>
                  <a:pt x="672" y="0"/>
                </a:lnTo>
                <a:close/>
              </a:path>
            </a:pathLst>
          </a:custGeom>
          <a:gradFill rotWithShape="0">
            <a:gsLst>
              <a:gs pos="0">
                <a:srgbClr val="000080">
                  <a:alpha val="42998"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133140" name="Freeform 20"/>
          <p:cNvSpPr>
            <a:spLocks/>
          </p:cNvSpPr>
          <p:nvPr/>
        </p:nvSpPr>
        <p:spPr bwMode="auto">
          <a:xfrm>
            <a:off x="2649538" y="2205038"/>
            <a:ext cx="3925887" cy="209550"/>
          </a:xfrm>
          <a:custGeom>
            <a:avLst/>
            <a:gdLst>
              <a:gd name="T0" fmla="*/ 2147483647 w 1872"/>
              <a:gd name="T1" fmla="*/ 0 h 672"/>
              <a:gd name="T2" fmla="*/ 0 w 1872"/>
              <a:gd name="T3" fmla="*/ 65344047 h 672"/>
              <a:gd name="T4" fmla="*/ 2147483647 w 1872"/>
              <a:gd name="T5" fmla="*/ 65344047 h 672"/>
              <a:gd name="T6" fmla="*/ 2147483647 w 1872"/>
              <a:gd name="T7" fmla="*/ 0 h 672"/>
              <a:gd name="T8" fmla="*/ 2147483647 w 1872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672"/>
              <a:gd name="T17" fmla="*/ 1872 w 1872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672">
                <a:moveTo>
                  <a:pt x="672" y="0"/>
                </a:moveTo>
                <a:lnTo>
                  <a:pt x="0" y="672"/>
                </a:lnTo>
                <a:lnTo>
                  <a:pt x="1200" y="672"/>
                </a:lnTo>
                <a:lnTo>
                  <a:pt x="1872" y="0"/>
                </a:lnTo>
                <a:lnTo>
                  <a:pt x="672" y="0"/>
                </a:lnTo>
                <a:close/>
              </a:path>
            </a:pathLst>
          </a:custGeom>
          <a:gradFill rotWithShape="0">
            <a:gsLst>
              <a:gs pos="0">
                <a:srgbClr val="000080">
                  <a:alpha val="42998"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/>
            <a:endParaRPr lang="sk-SK"/>
          </a:p>
        </p:txBody>
      </p:sp>
      <p:sp>
        <p:nvSpPr>
          <p:cNvPr id="133141" name="Line 21"/>
          <p:cNvSpPr>
            <a:spLocks noChangeShapeType="1"/>
          </p:cNvSpPr>
          <p:nvPr/>
        </p:nvSpPr>
        <p:spPr bwMode="auto">
          <a:xfrm>
            <a:off x="3917950" y="1711325"/>
            <a:ext cx="2767013" cy="17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>
            <a:off x="3867150" y="1987550"/>
            <a:ext cx="27987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 flipV="1">
            <a:off x="3819525" y="2201863"/>
            <a:ext cx="282257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 flipV="1">
            <a:off x="2139950" y="3084513"/>
            <a:ext cx="366712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 flipV="1">
            <a:off x="2492375" y="2882900"/>
            <a:ext cx="2790825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2520950" y="2613025"/>
            <a:ext cx="2779713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33147" name="Line 27"/>
          <p:cNvSpPr>
            <a:spLocks noChangeShapeType="1"/>
          </p:cNvSpPr>
          <p:nvPr/>
        </p:nvSpPr>
        <p:spPr bwMode="auto">
          <a:xfrm flipV="1">
            <a:off x="2520950" y="2409825"/>
            <a:ext cx="277971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395288" y="6308725"/>
            <a:ext cx="719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3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9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122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133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9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500"/>
                            </p:stCondLst>
                            <p:childTnLst>
                              <p:par>
                                <p:cTn id="12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000"/>
                            </p:stCondLst>
                            <p:childTnLst>
                              <p:par>
                                <p:cTn id="13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123"/>
                  </p:tgtEl>
                </p:cond>
              </p:nextCondLst>
            </p:seq>
          </p:childTnLst>
        </p:cTn>
      </p:par>
    </p:tnLst>
    <p:bldLst>
      <p:bldP spid="133124" grpId="0" animBg="1"/>
      <p:bldP spid="133124" grpId="1" animBg="1"/>
      <p:bldP spid="133124" grpId="2" animBg="1"/>
      <p:bldP spid="133124" grpId="3" animBg="1"/>
      <p:bldP spid="133125" grpId="0" animBg="1"/>
      <p:bldP spid="133125" grpId="1" animBg="1"/>
      <p:bldP spid="133126" grpId="0" animBg="1"/>
      <p:bldP spid="133126" grpId="1" animBg="1"/>
      <p:bldP spid="133127" grpId="0" animBg="1"/>
      <p:bldP spid="133127" grpId="1" animBg="1"/>
      <p:bldP spid="133128" grpId="0" animBg="1"/>
      <p:bldP spid="133128" grpId="1" animBg="1"/>
      <p:bldP spid="133129" grpId="0" animBg="1"/>
      <p:bldP spid="133129" grpId="1" animBg="1"/>
      <p:bldP spid="133130" grpId="0" animBg="1"/>
      <p:bldP spid="133130" grpId="1" animBg="1"/>
      <p:bldP spid="133131" grpId="0" animBg="1"/>
      <p:bldP spid="133131" grpId="1" animBg="1"/>
      <p:bldP spid="133131" grpId="2" animBg="1"/>
      <p:bldP spid="133131" grpId="3" animBg="1"/>
      <p:bldP spid="133132" grpId="0" animBg="1"/>
      <p:bldP spid="133132" grpId="1" animBg="1"/>
      <p:bldP spid="133133" grpId="0" animBg="1"/>
      <p:bldP spid="133133" grpId="1" animBg="1"/>
      <p:bldP spid="133134" grpId="0" animBg="1"/>
      <p:bldP spid="133134" grpId="1" animBg="1"/>
      <p:bldP spid="133135" grpId="0" animBg="1"/>
      <p:bldP spid="133135" grpId="1" animBg="1"/>
      <p:bldP spid="133135" grpId="2" animBg="1"/>
      <p:bldP spid="133135" grpId="3" animBg="1"/>
      <p:bldP spid="133136" grpId="0" animBg="1"/>
      <p:bldP spid="133136" grpId="1" animBg="1"/>
      <p:bldP spid="133136" grpId="2" animBg="1"/>
      <p:bldP spid="133136" grpId="3" animBg="1"/>
      <p:bldP spid="133137" grpId="0" animBg="1"/>
      <p:bldP spid="133137" grpId="1" animBg="1"/>
      <p:bldP spid="133137" grpId="2" animBg="1"/>
      <p:bldP spid="133137" grpId="3" animBg="1"/>
      <p:bldP spid="133138" grpId="0" animBg="1"/>
      <p:bldP spid="133138" grpId="1" animBg="1"/>
      <p:bldP spid="133139" grpId="0" animBg="1"/>
      <p:bldP spid="133139" grpId="1" animBg="1"/>
      <p:bldP spid="133140" grpId="0" animBg="1"/>
      <p:bldP spid="133140" grpId="1" animBg="1"/>
      <p:bldP spid="133141" grpId="0" animBg="1"/>
      <p:bldP spid="133141" grpId="1" animBg="1"/>
      <p:bldP spid="133142" grpId="0" animBg="1"/>
      <p:bldP spid="133142" grpId="1" animBg="1"/>
      <p:bldP spid="133143" grpId="0" animBg="1"/>
      <p:bldP spid="133143" grpId="1" animBg="1"/>
      <p:bldP spid="133144" grpId="0" animBg="1"/>
      <p:bldP spid="133144" grpId="1" animBg="1"/>
      <p:bldP spid="133144" grpId="2" animBg="1"/>
      <p:bldP spid="133144" grpId="3" animBg="1"/>
      <p:bldP spid="133145" grpId="0" animBg="1"/>
      <p:bldP spid="133145" grpId="1" animBg="1"/>
      <p:bldP spid="133146" grpId="0" animBg="1"/>
      <p:bldP spid="133146" grpId="1" animBg="1"/>
      <p:bldP spid="133147" grpId="0" animBg="1"/>
      <p:bldP spid="13314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86800" cy="83820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3200" b="1" cap="none" dirty="0" smtClean="0">
                <a:effectLst/>
                <a:latin typeface="Arial" pitchFamily="34" charset="0"/>
                <a:cs typeface="Arial" pitchFamily="34" charset="0"/>
              </a:rPr>
              <a:t>Úloha č.1</a:t>
            </a:r>
            <a:r>
              <a:rPr lang="sk-SK" sz="3200" b="1" cap="none" dirty="0" smtClean="0">
                <a:latin typeface="Arial" pitchFamily="34" charset="0"/>
                <a:cs typeface="Arial" pitchFamily="34" charset="0"/>
              </a:rPr>
              <a:t> </a:t>
            </a:r>
            <a:endParaRPr lang="cs-CZ" sz="3200" b="1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4162"/>
            <a:ext cx="8524056" cy="4525963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SzPct val="88000"/>
              <a:buNone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Je daná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kocka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ABCDEFGH. Zakresli do obrázku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priamky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ED, AS</a:t>
            </a:r>
            <a:r>
              <a:rPr lang="cs-CZ" sz="2400" baseline="-25000" dirty="0" smtClean="0">
                <a:latin typeface="Arial" pitchFamily="34" charset="0"/>
                <a:cs typeface="Arial" pitchFamily="34" charset="0"/>
              </a:rPr>
              <a:t>GH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a rozhodni, či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ležia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v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rovine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ADE. </a:t>
            </a:r>
          </a:p>
          <a:p>
            <a:pPr marL="457200" indent="-457200">
              <a:buClr>
                <a:schemeClr val="tx2"/>
              </a:buClr>
              <a:buSzPct val="97000"/>
              <a:buNone/>
            </a:pPr>
            <a:endParaRPr lang="cs-CZ" sz="2400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331640" y="2852936"/>
            <a:ext cx="3167063" cy="3057524"/>
            <a:chOff x="930" y="1188"/>
            <a:chExt cx="2283" cy="2262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936" y="1188"/>
              <a:ext cx="2268" cy="2259"/>
              <a:chOff x="936" y="1188"/>
              <a:chExt cx="2268" cy="2259"/>
            </a:xfrm>
          </p:grpSpPr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936" y="1854"/>
                <a:ext cx="6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2526" y="1860"/>
                <a:ext cx="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3204" y="1194"/>
                <a:ext cx="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1620" y="1188"/>
                <a:ext cx="6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936" y="2772"/>
              <a:ext cx="2277" cy="678"/>
              <a:chOff x="936" y="2772"/>
              <a:chExt cx="2277" cy="678"/>
            </a:xfrm>
          </p:grpSpPr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936" y="3444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 flipV="1">
                <a:off x="2526" y="2778"/>
                <a:ext cx="684" cy="6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1626" y="2772"/>
                <a:ext cx="1587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 flipV="1">
                <a:off x="942" y="2772"/>
                <a:ext cx="678" cy="6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930" y="1188"/>
              <a:ext cx="2277" cy="666"/>
              <a:chOff x="930" y="1188"/>
              <a:chExt cx="2277" cy="666"/>
            </a:xfrm>
          </p:grpSpPr>
          <p:sp>
            <p:nvSpPr>
              <p:cNvPr id="8" name="Line 21"/>
              <p:cNvSpPr>
                <a:spLocks noChangeShapeType="1"/>
              </p:cNvSpPr>
              <p:nvPr/>
            </p:nvSpPr>
            <p:spPr bwMode="auto">
              <a:xfrm>
                <a:off x="942" y="1854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" name="Line 22"/>
              <p:cNvSpPr>
                <a:spLocks noChangeShapeType="1"/>
              </p:cNvSpPr>
              <p:nvPr/>
            </p:nvSpPr>
            <p:spPr bwMode="auto">
              <a:xfrm>
                <a:off x="1620" y="1188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" name="Line 23"/>
              <p:cNvSpPr>
                <a:spLocks noChangeShapeType="1"/>
              </p:cNvSpPr>
              <p:nvPr/>
            </p:nvSpPr>
            <p:spPr bwMode="auto">
              <a:xfrm flipV="1">
                <a:off x="930" y="1188"/>
                <a:ext cx="690" cy="6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 flipV="1">
                <a:off x="2526" y="1188"/>
                <a:ext cx="672" cy="6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</p:grpSp>
      </p:grp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187624" y="5877272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>
                <a:latin typeface="Times New Roman" pitchFamily="18" charset="0"/>
              </a:rPr>
              <a:t>A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3563888" y="3645024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F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427984" y="2564904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G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419872" y="5877272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B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043608" y="3573016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E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2123728" y="4941168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D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4427984" y="4941168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C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907704" y="2564904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H</a:t>
            </a:r>
            <a:endParaRPr lang="sk-SK" sz="2000" dirty="0">
              <a:latin typeface="Times New Roman" pitchFamily="18" charset="0"/>
            </a:endParaRPr>
          </a:p>
        </p:txBody>
      </p:sp>
      <p:cxnSp>
        <p:nvCxnSpPr>
          <p:cNvPr id="29" name="Rovná spojnica 28"/>
          <p:cNvCxnSpPr/>
          <p:nvPr/>
        </p:nvCxnSpPr>
        <p:spPr>
          <a:xfrm>
            <a:off x="3203848" y="2780928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059832" y="2420888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S</a:t>
            </a:r>
            <a:endParaRPr lang="sk-SK" sz="2000" dirty="0">
              <a:latin typeface="Times New Roman" pitchFamily="18" charset="0"/>
            </a:endParaRPr>
          </a:p>
        </p:txBody>
      </p:sp>
      <p:cxnSp>
        <p:nvCxnSpPr>
          <p:cNvPr id="36" name="Rovná spojnica 35"/>
          <p:cNvCxnSpPr/>
          <p:nvPr/>
        </p:nvCxnSpPr>
        <p:spPr>
          <a:xfrm>
            <a:off x="1068087" y="3424429"/>
            <a:ext cx="1563624" cy="1993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Rovná spojnica 47"/>
          <p:cNvCxnSpPr/>
          <p:nvPr/>
        </p:nvCxnSpPr>
        <p:spPr>
          <a:xfrm flipH="1">
            <a:off x="1085320" y="2524125"/>
            <a:ext cx="2310343" cy="3811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bdĺžnik 52"/>
          <p:cNvSpPr/>
          <p:nvPr/>
        </p:nvSpPr>
        <p:spPr>
          <a:xfrm>
            <a:off x="5004048" y="2780928"/>
            <a:ext cx="381642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000" dirty="0">
                <a:latin typeface="Arial" pitchFamily="34" charset="0"/>
                <a:cs typeface="Arial" pitchFamily="34" charset="0"/>
              </a:rPr>
              <a:t>Z obrázku 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vidíme, 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že: </a:t>
            </a:r>
          </a:p>
          <a:p>
            <a:pPr marL="182563" indent="-182563">
              <a:lnSpc>
                <a:spcPct val="150000"/>
              </a:lnSpc>
            </a:pPr>
            <a:r>
              <a:rPr lang="cs-CZ" sz="32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↔ ED ⊂ ↔ ADE,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pretože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v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rovine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ležia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body E, D </a:t>
            </a:r>
            <a:endParaRPr lang="cs-CZ" sz="2000" dirty="0">
              <a:latin typeface="Arial" pitchFamily="34" charset="0"/>
              <a:cs typeface="Arial" pitchFamily="34" charset="0"/>
            </a:endParaRPr>
          </a:p>
          <a:p>
            <a:pPr marL="182563" indent="-182563">
              <a:lnSpc>
                <a:spcPct val="150000"/>
              </a:lnSpc>
            </a:pPr>
            <a:r>
              <a:rPr lang="cs-CZ" sz="3200" dirty="0">
                <a:latin typeface="Arial" pitchFamily="34" charset="0"/>
                <a:cs typeface="Arial" pitchFamily="34" charset="0"/>
              </a:rPr>
              <a:t>•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↔ AS</a:t>
            </a:r>
            <a:r>
              <a:rPr lang="cs-CZ" sz="2000" baseline="-25000" dirty="0" smtClean="0">
                <a:latin typeface="Arial" pitchFamily="34" charset="0"/>
                <a:cs typeface="Arial" pitchFamily="34" charset="0"/>
              </a:rPr>
              <a:t>GH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⊄ ↔ ADE,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pretože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v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rovine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neleží 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bod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cs-CZ" sz="2000" baseline="-25000" dirty="0" smtClean="0">
                <a:latin typeface="Arial" pitchFamily="34" charset="0"/>
                <a:cs typeface="Arial" pitchFamily="34" charset="0"/>
              </a:rPr>
              <a:t>GH</a:t>
            </a:r>
            <a:endParaRPr lang="cs-CZ" sz="2000" baseline="-25000" dirty="0">
              <a:latin typeface="Arial" pitchFamily="34" charset="0"/>
              <a:cs typeface="Arial" pitchFamily="34" charset="0"/>
            </a:endParaRPr>
          </a:p>
          <a:p>
            <a:endParaRPr lang="cs-CZ" dirty="0"/>
          </a:p>
        </p:txBody>
      </p:sp>
      <p:grpSp>
        <p:nvGrpSpPr>
          <p:cNvPr id="56" name="Skupina 55"/>
          <p:cNvGrpSpPr/>
          <p:nvPr/>
        </p:nvGrpSpPr>
        <p:grpSpPr>
          <a:xfrm>
            <a:off x="1331640" y="2852936"/>
            <a:ext cx="965517" cy="3057524"/>
            <a:chOff x="4644008" y="1484784"/>
            <a:chExt cx="965517" cy="3057524"/>
          </a:xfrm>
        </p:grpSpPr>
        <p:cxnSp>
          <p:nvCxnSpPr>
            <p:cNvPr id="57" name="Rovná spojnica 56"/>
            <p:cNvCxnSpPr/>
            <p:nvPr/>
          </p:nvCxnSpPr>
          <p:spPr>
            <a:xfrm flipV="1">
              <a:off x="4644008" y="1484784"/>
              <a:ext cx="957194" cy="9002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ovná spojnica 57"/>
            <p:cNvCxnSpPr/>
            <p:nvPr/>
          </p:nvCxnSpPr>
          <p:spPr>
            <a:xfrm>
              <a:off x="4644008" y="2385010"/>
              <a:ext cx="16646" cy="21572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Rovná spojnica 58"/>
            <p:cNvCxnSpPr/>
            <p:nvPr/>
          </p:nvCxnSpPr>
          <p:spPr>
            <a:xfrm flipH="1">
              <a:off x="5601201" y="1484784"/>
              <a:ext cx="1" cy="21410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Rovná spojnica 59"/>
            <p:cNvCxnSpPr/>
            <p:nvPr/>
          </p:nvCxnSpPr>
          <p:spPr>
            <a:xfrm flipH="1">
              <a:off x="4660654" y="3625862"/>
              <a:ext cx="948871" cy="91644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86800" cy="838200"/>
          </a:xfrm>
        </p:spPr>
        <p:txBody>
          <a:bodyPr/>
          <a:lstStyle/>
          <a:p>
            <a:r>
              <a:rPr lang="sk-SK" dirty="0" smtClean="0"/>
              <a:t>  </a:t>
            </a:r>
            <a:r>
              <a:rPr lang="sk-SK" sz="3200" b="1" cap="none" dirty="0" smtClean="0">
                <a:effectLst/>
                <a:latin typeface="Arial" pitchFamily="34" charset="0"/>
                <a:cs typeface="Arial" pitchFamily="34" charset="0"/>
              </a:rPr>
              <a:t>Úloha č.2</a:t>
            </a:r>
            <a:r>
              <a:rPr lang="sk-SK" sz="3200" b="1" cap="none" dirty="0" smtClean="0">
                <a:latin typeface="Arial" pitchFamily="34" charset="0"/>
                <a:cs typeface="Arial" pitchFamily="34" charset="0"/>
              </a:rPr>
              <a:t> </a:t>
            </a:r>
            <a:endParaRPr lang="cs-CZ" sz="3200" b="1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4162"/>
            <a:ext cx="8524056" cy="4525963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SzPct val="88000"/>
              <a:buNone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Je daná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kocka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ABCDEFGH. Zakresli do obrázku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priamky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EF, AS</a:t>
            </a:r>
            <a:r>
              <a:rPr lang="cs-CZ" sz="2400" baseline="-25000" dirty="0" smtClean="0">
                <a:latin typeface="Arial" pitchFamily="34" charset="0"/>
                <a:cs typeface="Arial" pitchFamily="34" charset="0"/>
              </a:rPr>
              <a:t>CG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a rozhodni, či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ležia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v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rovine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ACG. </a:t>
            </a:r>
          </a:p>
          <a:p>
            <a:pPr marL="457200" indent="-457200">
              <a:buClr>
                <a:schemeClr val="tx2"/>
              </a:buClr>
              <a:buSzPct val="97000"/>
              <a:buNone/>
            </a:pPr>
            <a:endParaRPr lang="cs-CZ" sz="2400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331640" y="2852936"/>
            <a:ext cx="3167063" cy="3057524"/>
            <a:chOff x="930" y="1188"/>
            <a:chExt cx="2283" cy="2262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936" y="1188"/>
              <a:ext cx="2268" cy="2259"/>
              <a:chOff x="936" y="1188"/>
              <a:chExt cx="2268" cy="2259"/>
            </a:xfrm>
          </p:grpSpPr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936" y="1854"/>
                <a:ext cx="6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2526" y="1860"/>
                <a:ext cx="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3204" y="1194"/>
                <a:ext cx="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1620" y="1188"/>
                <a:ext cx="6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936" y="2772"/>
              <a:ext cx="2277" cy="678"/>
              <a:chOff x="936" y="2772"/>
              <a:chExt cx="2277" cy="678"/>
            </a:xfrm>
          </p:grpSpPr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936" y="3444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 flipV="1">
                <a:off x="2526" y="2778"/>
                <a:ext cx="684" cy="6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1626" y="2772"/>
                <a:ext cx="1587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 flipV="1">
                <a:off x="942" y="2772"/>
                <a:ext cx="678" cy="6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930" y="1188"/>
              <a:ext cx="2277" cy="666"/>
              <a:chOff x="930" y="1188"/>
              <a:chExt cx="2277" cy="666"/>
            </a:xfrm>
          </p:grpSpPr>
          <p:sp>
            <p:nvSpPr>
              <p:cNvPr id="8" name="Line 21"/>
              <p:cNvSpPr>
                <a:spLocks noChangeShapeType="1"/>
              </p:cNvSpPr>
              <p:nvPr/>
            </p:nvSpPr>
            <p:spPr bwMode="auto">
              <a:xfrm>
                <a:off x="942" y="1854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" name="Line 22"/>
              <p:cNvSpPr>
                <a:spLocks noChangeShapeType="1"/>
              </p:cNvSpPr>
              <p:nvPr/>
            </p:nvSpPr>
            <p:spPr bwMode="auto">
              <a:xfrm>
                <a:off x="1620" y="1188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" name="Line 23"/>
              <p:cNvSpPr>
                <a:spLocks noChangeShapeType="1"/>
              </p:cNvSpPr>
              <p:nvPr/>
            </p:nvSpPr>
            <p:spPr bwMode="auto">
              <a:xfrm flipV="1">
                <a:off x="930" y="1188"/>
                <a:ext cx="690" cy="6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 flipV="1">
                <a:off x="2526" y="1188"/>
                <a:ext cx="672" cy="6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</p:grpSp>
      </p:grp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187624" y="5877272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>
                <a:latin typeface="Times New Roman" pitchFamily="18" charset="0"/>
              </a:rPr>
              <a:t>A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3517144" y="3714078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F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427984" y="2564904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>
                <a:latin typeface="Times New Roman" pitchFamily="18" charset="0"/>
              </a:rPr>
              <a:t>G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419872" y="5877272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B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043608" y="3573016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E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2123728" y="4941168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D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4427984" y="4941168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C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907704" y="2564904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H</a:t>
            </a:r>
            <a:endParaRPr lang="sk-SK" sz="2000" dirty="0">
              <a:latin typeface="Times New Roman" pitchFamily="18" charset="0"/>
            </a:endParaRPr>
          </a:p>
        </p:txBody>
      </p:sp>
      <p:cxnSp>
        <p:nvCxnSpPr>
          <p:cNvPr id="36" name="Rovná spojnica 35"/>
          <p:cNvCxnSpPr/>
          <p:nvPr/>
        </p:nvCxnSpPr>
        <p:spPr>
          <a:xfrm flipV="1">
            <a:off x="899592" y="3861048"/>
            <a:ext cx="3888432" cy="2304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Rovná spojnica 47"/>
          <p:cNvCxnSpPr/>
          <p:nvPr/>
        </p:nvCxnSpPr>
        <p:spPr>
          <a:xfrm flipH="1">
            <a:off x="490539" y="3748088"/>
            <a:ext cx="4529136" cy="4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bdĺžnik 52"/>
          <p:cNvSpPr/>
          <p:nvPr/>
        </p:nvSpPr>
        <p:spPr>
          <a:xfrm>
            <a:off x="5148064" y="2780928"/>
            <a:ext cx="381642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000" dirty="0">
                <a:latin typeface="Arial" pitchFamily="34" charset="0"/>
                <a:cs typeface="Arial" pitchFamily="34" charset="0"/>
              </a:rPr>
              <a:t>Z obrázku 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vidíme, 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že: </a:t>
            </a:r>
          </a:p>
          <a:p>
            <a:pPr marL="182563" indent="-182563">
              <a:lnSpc>
                <a:spcPct val="150000"/>
              </a:lnSpc>
            </a:pPr>
            <a:r>
              <a:rPr lang="cs-CZ" sz="32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↔ EF </a:t>
            </a:r>
            <a:r>
              <a:rPr lang="sk-SK" sz="2000" dirty="0" smtClean="0"/>
              <a:t> ⊄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↔ ACG,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pretože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v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rovine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neleží bod F </a:t>
            </a:r>
            <a:endParaRPr lang="cs-CZ" sz="2000" dirty="0">
              <a:latin typeface="Arial" pitchFamily="34" charset="0"/>
              <a:cs typeface="Arial" pitchFamily="34" charset="0"/>
            </a:endParaRPr>
          </a:p>
          <a:p>
            <a:pPr marL="182563" indent="-182563">
              <a:lnSpc>
                <a:spcPct val="150000"/>
              </a:lnSpc>
            </a:pPr>
            <a:r>
              <a:rPr lang="cs-CZ" sz="3200" dirty="0">
                <a:latin typeface="Arial" pitchFamily="34" charset="0"/>
                <a:cs typeface="Arial" pitchFamily="34" charset="0"/>
              </a:rPr>
              <a:t>•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↔ AS</a:t>
            </a:r>
            <a:r>
              <a:rPr lang="cs-CZ" sz="2000" baseline="-25000" dirty="0" smtClean="0">
                <a:latin typeface="Arial" pitchFamily="34" charset="0"/>
                <a:cs typeface="Arial" pitchFamily="34" charset="0"/>
              </a:rPr>
              <a:t>CG </a:t>
            </a:r>
            <a:r>
              <a:rPr lang="sk-SK" sz="2000" dirty="0" smtClean="0"/>
              <a:t>⊂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↔ ACG,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pretože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v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rovine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leží 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bod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cs-CZ" sz="2000" baseline="-25000" dirty="0" smtClean="0">
                <a:latin typeface="Arial" pitchFamily="34" charset="0"/>
                <a:cs typeface="Arial" pitchFamily="34" charset="0"/>
              </a:rPr>
              <a:t>CG</a:t>
            </a:r>
            <a:endParaRPr lang="cs-CZ" sz="2000" baseline="-25000" dirty="0">
              <a:latin typeface="Arial" pitchFamily="34" charset="0"/>
              <a:cs typeface="Arial" pitchFamily="34" charset="0"/>
            </a:endParaRPr>
          </a:p>
          <a:p>
            <a:endParaRPr lang="cs-CZ" dirty="0"/>
          </a:p>
        </p:txBody>
      </p:sp>
      <p:grpSp>
        <p:nvGrpSpPr>
          <p:cNvPr id="28" name="Skupina 55"/>
          <p:cNvGrpSpPr/>
          <p:nvPr/>
        </p:nvGrpSpPr>
        <p:grpSpPr>
          <a:xfrm>
            <a:off x="1331640" y="2852936"/>
            <a:ext cx="3158036" cy="3045911"/>
            <a:chOff x="4639678" y="1470454"/>
            <a:chExt cx="957194" cy="3055040"/>
          </a:xfrm>
        </p:grpSpPr>
        <p:cxnSp>
          <p:nvCxnSpPr>
            <p:cNvPr id="57" name="Rovná spojnica 56"/>
            <p:cNvCxnSpPr/>
            <p:nvPr/>
          </p:nvCxnSpPr>
          <p:spPr>
            <a:xfrm flipV="1">
              <a:off x="4639678" y="1470454"/>
              <a:ext cx="957194" cy="9002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Rovná spojnica 57"/>
            <p:cNvCxnSpPr>
              <a:stCxn id="16" idx="0"/>
            </p:cNvCxnSpPr>
            <p:nvPr/>
          </p:nvCxnSpPr>
          <p:spPr>
            <a:xfrm>
              <a:off x="4642201" y="2373378"/>
              <a:ext cx="3815" cy="214923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Rovná spojnica 58"/>
            <p:cNvCxnSpPr/>
            <p:nvPr/>
          </p:nvCxnSpPr>
          <p:spPr>
            <a:xfrm flipH="1">
              <a:off x="5595841" y="1475230"/>
              <a:ext cx="1030" cy="21684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Rovná spojnica 59"/>
            <p:cNvCxnSpPr/>
            <p:nvPr/>
          </p:nvCxnSpPr>
          <p:spPr>
            <a:xfrm flipH="1">
              <a:off x="4644008" y="3642335"/>
              <a:ext cx="951909" cy="8831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Rovná spojnica 45"/>
          <p:cNvCxnSpPr/>
          <p:nvPr/>
        </p:nvCxnSpPr>
        <p:spPr>
          <a:xfrm flipV="1">
            <a:off x="4405884" y="4038601"/>
            <a:ext cx="170879" cy="4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499992" y="3933056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S</a:t>
            </a:r>
            <a:endParaRPr lang="sk-SK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619672" y="2132856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Vzájomná poloha dvoch priamok</a:t>
            </a:r>
            <a:endParaRPr lang="sk-SK" sz="4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88640"/>
            <a:ext cx="8435280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800" b="1" u="sng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rovnobežné – totožné</a:t>
            </a:r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sk-SK" sz="2800" b="1" u="sng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rovnobežné – rôzne</a:t>
            </a: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sz="2400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buNone/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sk-SK" sz="2800" b="1" u="sng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rôznobežné</a:t>
            </a:r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               </a:t>
            </a:r>
            <a:r>
              <a:rPr lang="sk-SK" sz="2800" b="1" u="sng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mimobežné</a:t>
            </a:r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</a:p>
          <a:p>
            <a:pPr>
              <a:buNone/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55576" y="1196752"/>
            <a:ext cx="3429000" cy="666750"/>
            <a:chOff x="456" y="1236"/>
            <a:chExt cx="2160" cy="420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 flipV="1">
              <a:off x="456" y="1236"/>
              <a:ext cx="1602" cy="4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sk-SK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2088" y="1291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sz="2400">
                  <a:latin typeface="Times New Roman" pitchFamily="18" charset="0"/>
                </a:rPr>
                <a:t>p = q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5292080" y="908720"/>
            <a:ext cx="3051175" cy="1176338"/>
            <a:chOff x="503" y="2288"/>
            <a:chExt cx="1922" cy="741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503" y="2396"/>
              <a:ext cx="1608" cy="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503" y="2570"/>
              <a:ext cx="1673" cy="4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233" y="2456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400" dirty="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233" y="2288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400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7" name="Group 38"/>
          <p:cNvGrpSpPr>
            <a:grpSpLocks/>
          </p:cNvGrpSpPr>
          <p:nvPr/>
        </p:nvGrpSpPr>
        <p:grpSpPr bwMode="auto">
          <a:xfrm>
            <a:off x="5292080" y="4077072"/>
            <a:ext cx="3052763" cy="1123950"/>
            <a:chOff x="1978" y="3545"/>
            <a:chExt cx="1923" cy="708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 rot="-4223773">
              <a:off x="2760" y="3799"/>
              <a:ext cx="178" cy="1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k-SK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rot="-2894832">
              <a:off x="3093" y="3661"/>
              <a:ext cx="372" cy="6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rot="-2894832" flipH="1" flipV="1">
              <a:off x="2252" y="3495"/>
              <a:ext cx="349" cy="6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1978" y="3674"/>
              <a:ext cx="1710" cy="41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703" y="3545"/>
              <a:ext cx="19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703" y="3965"/>
              <a:ext cx="19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400"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1187624" y="4293096"/>
            <a:ext cx="2651125" cy="809625"/>
            <a:chOff x="503" y="1268"/>
            <a:chExt cx="1922" cy="870"/>
          </a:xfrm>
        </p:grpSpPr>
        <p:sp>
          <p:nvSpPr>
            <p:cNvPr id="13" name="Line 24"/>
            <p:cNvSpPr>
              <a:spLocks noChangeShapeType="1"/>
            </p:cNvSpPr>
            <p:nvPr/>
          </p:nvSpPr>
          <p:spPr bwMode="auto">
            <a:xfrm flipV="1">
              <a:off x="503" y="1364"/>
              <a:ext cx="16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599" y="1412"/>
              <a:ext cx="1476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2230" y="1268"/>
              <a:ext cx="193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2233" y="1647"/>
              <a:ext cx="19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400">
                  <a:latin typeface="Times New Roman" pitchFamily="18" charset="0"/>
                </a:rPr>
                <a:t>q</a:t>
              </a:r>
            </a:p>
          </p:txBody>
        </p:sp>
      </p:grpSp>
      <p:sp>
        <p:nvSpPr>
          <p:cNvPr id="25" name="Obdĺžnik 24"/>
          <p:cNvSpPr/>
          <p:nvPr/>
        </p:nvSpPr>
        <p:spPr>
          <a:xfrm>
            <a:off x="539552" y="2060848"/>
            <a:ext cx="3456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Ak majú nekonečne veľa spoločných bodov</a:t>
            </a:r>
            <a:endParaRPr lang="sk-SK" sz="2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bdĺžnik 25"/>
          <p:cNvSpPr/>
          <p:nvPr/>
        </p:nvSpPr>
        <p:spPr>
          <a:xfrm>
            <a:off x="5004048" y="2060848"/>
            <a:ext cx="3798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Ak nemajú žiaden spoločný bod a ležia v jednej rovine</a:t>
            </a:r>
            <a:endParaRPr lang="sk-SK" sz="2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bdĺžnik 26"/>
          <p:cNvSpPr/>
          <p:nvPr/>
        </p:nvSpPr>
        <p:spPr>
          <a:xfrm>
            <a:off x="683568" y="5301208"/>
            <a:ext cx="3456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Ak majú spoločný 1 bod a ležia v jednej rovine</a:t>
            </a:r>
            <a:endParaRPr lang="sk-SK" sz="2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bdĺžnik 27"/>
          <p:cNvSpPr/>
          <p:nvPr/>
        </p:nvSpPr>
        <p:spPr>
          <a:xfrm>
            <a:off x="5148064" y="5229200"/>
            <a:ext cx="3438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Ak nemajú žiaden spoločný bod a neležia v jednej rovine</a:t>
            </a:r>
            <a:endParaRPr lang="sk-SK" sz="24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86800" cy="838200"/>
          </a:xfrm>
        </p:spPr>
        <p:txBody>
          <a:bodyPr/>
          <a:lstStyle/>
          <a:p>
            <a:r>
              <a:rPr lang="sk-SK" dirty="0" smtClean="0"/>
              <a:t>  </a:t>
            </a:r>
            <a:r>
              <a:rPr lang="sk-SK" sz="3200" b="1" cap="none" dirty="0" smtClean="0">
                <a:effectLst/>
                <a:latin typeface="Arial" pitchFamily="34" charset="0"/>
                <a:cs typeface="Arial" pitchFamily="34" charset="0"/>
              </a:rPr>
              <a:t>Úloha č.1</a:t>
            </a:r>
            <a:r>
              <a:rPr lang="sk-SK" sz="3200" b="1" cap="none" dirty="0" smtClean="0">
                <a:latin typeface="Arial" pitchFamily="34" charset="0"/>
                <a:cs typeface="Arial" pitchFamily="34" charset="0"/>
              </a:rPr>
              <a:t> </a:t>
            </a:r>
            <a:endParaRPr lang="cs-CZ" sz="3200" b="1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24744"/>
            <a:ext cx="8524056" cy="573325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chemeClr val="tx2"/>
              </a:buClr>
              <a:buSzPct val="88000"/>
              <a:buNone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Je daná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kocka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ABCDEFGH.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Určte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vzájomnú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polohu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priamok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457200" indent="-457200">
              <a:spcBef>
                <a:spcPts val="0"/>
              </a:spcBef>
              <a:buClr>
                <a:schemeClr val="tx2"/>
              </a:buClr>
              <a:buSzPct val="96000"/>
              <a:buNone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a./ AB, CG 		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./ AS</a:t>
            </a:r>
            <a:r>
              <a:rPr lang="cs-CZ" sz="2400" baseline="-25000" dirty="0" smtClean="0">
                <a:latin typeface="Arial" pitchFamily="34" charset="0"/>
                <a:cs typeface="Arial" pitchFamily="34" charset="0"/>
              </a:rPr>
              <a:t>CG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, BD		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./ AB, S</a:t>
            </a:r>
            <a:r>
              <a:rPr lang="cs-CZ" sz="2400" baseline="-25000" dirty="0" smtClean="0">
                <a:latin typeface="Arial" pitchFamily="34" charset="0"/>
                <a:cs typeface="Arial" pitchFamily="34" charset="0"/>
              </a:rPr>
              <a:t>BC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S</a:t>
            </a:r>
            <a:r>
              <a:rPr lang="cs-CZ" sz="2400" baseline="-25000" dirty="0" smtClean="0">
                <a:latin typeface="Arial" pitchFamily="34" charset="0"/>
                <a:cs typeface="Arial" pitchFamily="34" charset="0"/>
              </a:rPr>
              <a:t>CD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>
              <a:lnSpc>
                <a:spcPts val="2100"/>
              </a:lnSpc>
              <a:buClr>
                <a:schemeClr val="tx2"/>
              </a:buClr>
              <a:buSzPct val="96000"/>
              <a:buNone/>
            </a:pPr>
            <a:endParaRPr lang="cs-CZ" sz="2400" u="sng" dirty="0" smtClean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ts val="2100"/>
              </a:lnSpc>
              <a:buClr>
                <a:schemeClr val="tx2"/>
              </a:buClr>
              <a:buSzPct val="96000"/>
              <a:buNone/>
            </a:pPr>
            <a:r>
              <a:rPr lang="cs-CZ" sz="2400" u="sng" dirty="0" err="1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Riešenie</a:t>
            </a:r>
            <a:r>
              <a:rPr lang="cs-CZ" sz="2400" u="sng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a./ AB, CG</a:t>
            </a:r>
          </a:p>
          <a:p>
            <a:pPr marL="457200" indent="-457200">
              <a:buClr>
                <a:schemeClr val="tx2"/>
              </a:buClr>
              <a:buSzPct val="97000"/>
              <a:buNone/>
            </a:pPr>
            <a:endParaRPr lang="cs-CZ" sz="2400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15616" y="2996952"/>
            <a:ext cx="3167063" cy="3057524"/>
            <a:chOff x="930" y="1188"/>
            <a:chExt cx="2283" cy="2262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936" y="1188"/>
              <a:ext cx="2268" cy="2259"/>
              <a:chOff x="936" y="1188"/>
              <a:chExt cx="2268" cy="2259"/>
            </a:xfrm>
          </p:grpSpPr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936" y="1854"/>
                <a:ext cx="6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2526" y="1860"/>
                <a:ext cx="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3204" y="1194"/>
                <a:ext cx="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1620" y="1188"/>
                <a:ext cx="6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936" y="2772"/>
              <a:ext cx="2277" cy="678"/>
              <a:chOff x="936" y="2772"/>
              <a:chExt cx="2277" cy="678"/>
            </a:xfrm>
          </p:grpSpPr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936" y="3444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 flipV="1">
                <a:off x="2526" y="2778"/>
                <a:ext cx="684" cy="6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1626" y="2772"/>
                <a:ext cx="1587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 flipV="1">
                <a:off x="942" y="2772"/>
                <a:ext cx="678" cy="6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930" y="1188"/>
              <a:ext cx="2277" cy="666"/>
              <a:chOff x="930" y="1188"/>
              <a:chExt cx="2277" cy="666"/>
            </a:xfrm>
          </p:grpSpPr>
          <p:sp>
            <p:nvSpPr>
              <p:cNvPr id="8" name="Line 21"/>
              <p:cNvSpPr>
                <a:spLocks noChangeShapeType="1"/>
              </p:cNvSpPr>
              <p:nvPr/>
            </p:nvSpPr>
            <p:spPr bwMode="auto">
              <a:xfrm>
                <a:off x="942" y="1854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" name="Line 22"/>
              <p:cNvSpPr>
                <a:spLocks noChangeShapeType="1"/>
              </p:cNvSpPr>
              <p:nvPr/>
            </p:nvSpPr>
            <p:spPr bwMode="auto">
              <a:xfrm>
                <a:off x="1620" y="1188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" name="Line 23"/>
              <p:cNvSpPr>
                <a:spLocks noChangeShapeType="1"/>
              </p:cNvSpPr>
              <p:nvPr/>
            </p:nvSpPr>
            <p:spPr bwMode="auto">
              <a:xfrm flipV="1">
                <a:off x="930" y="1188"/>
                <a:ext cx="690" cy="6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 flipV="1">
                <a:off x="2526" y="1188"/>
                <a:ext cx="672" cy="6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</p:grpSp>
      </p:grp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914963" y="6008914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>
                <a:latin typeface="Times New Roman" pitchFamily="18" charset="0"/>
              </a:rPr>
              <a:t>A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3347864" y="3789040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F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211960" y="2636912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>
                <a:latin typeface="Times New Roman" pitchFamily="18" charset="0"/>
              </a:rPr>
              <a:t>G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131840" y="6021288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B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99142" y="3787980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E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945478" y="5094514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D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4195192" y="5037021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C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764974" y="2617823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dirty="0" smtClean="0">
                <a:latin typeface="Times New Roman" pitchFamily="18" charset="0"/>
              </a:rPr>
              <a:t>H</a:t>
            </a:r>
            <a:endParaRPr lang="sk-SK" sz="2000" dirty="0">
              <a:latin typeface="Times New Roman" pitchFamily="18" charset="0"/>
            </a:endParaRPr>
          </a:p>
        </p:txBody>
      </p:sp>
      <p:sp>
        <p:nvSpPr>
          <p:cNvPr id="53" name="Obdĺžnik 52"/>
          <p:cNvSpPr/>
          <p:nvPr/>
        </p:nvSpPr>
        <p:spPr>
          <a:xfrm>
            <a:off x="5148064" y="2780928"/>
            <a:ext cx="381642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000" dirty="0">
                <a:latin typeface="Arial" pitchFamily="34" charset="0"/>
                <a:cs typeface="Arial" pitchFamily="34" charset="0"/>
              </a:rPr>
              <a:t>Z obrázku 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vidíme, 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že: </a:t>
            </a:r>
          </a:p>
          <a:p>
            <a:pPr marL="182563" indent="-182563"/>
            <a:r>
              <a:rPr lang="cs-CZ" sz="32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↔ AB leží v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prednej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rovine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cs-CZ" sz="2000" dirty="0">
              <a:latin typeface="Arial" pitchFamily="34" charset="0"/>
              <a:cs typeface="Arial" pitchFamily="34" charset="0"/>
            </a:endParaRPr>
          </a:p>
          <a:p>
            <a:pPr marL="182563" indent="-182563"/>
            <a:r>
              <a:rPr lang="cs-CZ" sz="3200" dirty="0">
                <a:latin typeface="Arial" pitchFamily="34" charset="0"/>
                <a:cs typeface="Arial" pitchFamily="34" charset="0"/>
              </a:rPr>
              <a:t>•</a:t>
            </a:r>
            <a:r>
              <a:rPr lang="cs-CZ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↔ CG leží v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zadnej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rovine</a:t>
            </a:r>
            <a:endParaRPr lang="cs-CZ" sz="2000" dirty="0" smtClean="0">
              <a:latin typeface="Arial" pitchFamily="34" charset="0"/>
              <a:cs typeface="Arial" pitchFamily="34" charset="0"/>
            </a:endParaRPr>
          </a:p>
          <a:p>
            <a:pPr marL="182563" indent="-182563" algn="ctr"/>
            <a:r>
              <a:rPr lang="cs-CZ" sz="2000" b="1" dirty="0" smtClean="0">
                <a:latin typeface="Arial" pitchFamily="34" charset="0"/>
                <a:cs typeface="Arial" pitchFamily="34" charset="0"/>
                <a:sym typeface="Symbol"/>
              </a:rPr>
              <a:t></a:t>
            </a:r>
          </a:p>
          <a:p>
            <a:pPr marL="182563" indent="-182563" algn="ctr"/>
            <a:r>
              <a:rPr lang="cs-CZ" sz="20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↔ AB, CG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sú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000" dirty="0" err="1" smtClean="0">
                <a:latin typeface="Arial" pitchFamily="34" charset="0"/>
                <a:cs typeface="Arial" pitchFamily="34" charset="0"/>
              </a:rPr>
              <a:t>mimobežné</a:t>
            </a:r>
            <a:r>
              <a:rPr lang="cs-CZ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cs-CZ" sz="2000" b="1" dirty="0">
              <a:latin typeface="Arial" pitchFamily="34" charset="0"/>
              <a:cs typeface="Arial" pitchFamily="34" charset="0"/>
            </a:endParaRPr>
          </a:p>
          <a:p>
            <a:endParaRPr lang="cs-CZ" dirty="0"/>
          </a:p>
        </p:txBody>
      </p:sp>
      <p:cxnSp>
        <p:nvCxnSpPr>
          <p:cNvPr id="39" name="Rovná spojnica 38"/>
          <p:cNvCxnSpPr/>
          <p:nvPr/>
        </p:nvCxnSpPr>
        <p:spPr>
          <a:xfrm>
            <a:off x="419922" y="6052457"/>
            <a:ext cx="4674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>
            <a:off x="4262718" y="2447365"/>
            <a:ext cx="26894" cy="39937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ál 51"/>
          <p:cNvSpPr/>
          <p:nvPr/>
        </p:nvSpPr>
        <p:spPr>
          <a:xfrm>
            <a:off x="4084645" y="5884505"/>
            <a:ext cx="360040" cy="36004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5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511</TotalTime>
  <Words>660</Words>
  <Application>Microsoft Office PowerPoint</Application>
  <PresentationFormat>Prezentácia na obrazovke (4:3)</PresentationFormat>
  <Paragraphs>226</Paragraphs>
  <Slides>20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9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Calibri</vt:lpstr>
      <vt:lpstr>Franklin Gothic Book</vt:lpstr>
      <vt:lpstr>Franklin Gothic Medium</vt:lpstr>
      <vt:lpstr>Landi CE</vt:lpstr>
      <vt:lpstr>Symbol</vt:lpstr>
      <vt:lpstr>Times New Roman</vt:lpstr>
      <vt:lpstr>Wingdings 2</vt:lpstr>
      <vt:lpstr>Cestovanie</vt:lpstr>
      <vt:lpstr>STEREOMETRIA</vt:lpstr>
      <vt:lpstr>Základné pojmy a vety stereometrie</vt:lpstr>
      <vt:lpstr>Prezentácia programu PowerPoint</vt:lpstr>
      <vt:lpstr>Prezentácia programu PowerPoint</vt:lpstr>
      <vt:lpstr>  Úloha č.1 </vt:lpstr>
      <vt:lpstr>  Úloha č.2 </vt:lpstr>
      <vt:lpstr>Prezentácia programu PowerPoint</vt:lpstr>
      <vt:lpstr>Prezentácia programu PowerPoint</vt:lpstr>
      <vt:lpstr>  Úloha č.1 </vt:lpstr>
      <vt:lpstr>Prezentácia programu PowerPoint</vt:lpstr>
      <vt:lpstr>Prezentácia programu PowerPoint</vt:lpstr>
      <vt:lpstr>Prezentácia programu PowerPoint</vt:lpstr>
      <vt:lpstr>Prezentácia programu PowerPoint</vt:lpstr>
      <vt:lpstr>  Úloha č.1 </vt:lpstr>
      <vt:lpstr>Prezentácia programu PowerPoint</vt:lpstr>
      <vt:lpstr>Prezentácia programu PowerPoint</vt:lpstr>
      <vt:lpstr>Prezentácia programu PowerPoint</vt:lpstr>
      <vt:lpstr>  Úloha č.1 </vt:lpstr>
      <vt:lpstr>Prezentácia programu PowerPoint</vt:lpstr>
      <vt:lpstr>Prezentácia programu PowerPoint</vt:lpstr>
    </vt:vector>
  </TitlesOfParts>
  <Company>SZS DK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STEREOMETRIA</dc:title>
  <dc:creator>profesor PC1</dc:creator>
  <cp:lastModifiedBy>ucitel</cp:lastModifiedBy>
  <cp:revision>56</cp:revision>
  <dcterms:created xsi:type="dcterms:W3CDTF">2013-03-18T07:53:50Z</dcterms:created>
  <dcterms:modified xsi:type="dcterms:W3CDTF">2016-03-02T09:23:01Z</dcterms:modified>
</cp:coreProperties>
</file>