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7" r:id="rId6"/>
    <p:sldId id="263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4F8"/>
    <a:srgbClr val="453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4667" autoAdjust="0"/>
  </p:normalViewPr>
  <p:slideViewPr>
    <p:cSldViewPr>
      <p:cViewPr varScale="1">
        <p:scale>
          <a:sx n="46" d="100"/>
          <a:sy n="46" d="100"/>
        </p:scale>
        <p:origin x="54" y="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4DA39CA-5D66-46E3-8CF5-2F990151517B}" type="datetimeFigureOut">
              <a:rPr lang="sk-SK" smtClean="0"/>
              <a:pPr/>
              <a:t>11. 3. 2021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11. 3. 2021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11. 3. 2021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11. 3. 2021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4DA39CA-5D66-46E3-8CF5-2F990151517B}" type="datetimeFigureOut">
              <a:rPr lang="sk-SK" smtClean="0"/>
              <a:pPr/>
              <a:t>11. 3. 2021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11. 3. 2021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11. 3. 2021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11. 3. 2021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11. 3. 2021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11. 3. 2021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11. 3. 2021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4DA39CA-5D66-46E3-8CF5-2F990151517B}" type="datetimeFigureOut">
              <a:rPr lang="sk-SK" smtClean="0"/>
              <a:pPr/>
              <a:t>11. 3. 2021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lrNHlIccPCc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933306" y="404664"/>
            <a:ext cx="6652886" cy="1080120"/>
          </a:xfrm>
        </p:spPr>
        <p:txBody>
          <a:bodyPr>
            <a:normAutofit/>
          </a:bodyPr>
          <a:lstStyle/>
          <a:p>
            <a:pPr algn="ctr"/>
            <a:r>
              <a:rPr lang="sk-SK" sz="4400" dirty="0"/>
              <a:t>Premeny látok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907704" y="5301208"/>
            <a:ext cx="6678488" cy="1296144"/>
          </a:xfrm>
        </p:spPr>
        <p:txBody>
          <a:bodyPr>
            <a:normAutofit/>
          </a:bodyPr>
          <a:lstStyle/>
          <a:p>
            <a:pPr algn="ctr"/>
            <a:r>
              <a:rPr lang="sk-SK" sz="3600" dirty="0"/>
              <a:t>Fyzikálne deje</a:t>
            </a:r>
          </a:p>
        </p:txBody>
      </p:sp>
      <p:pic>
        <p:nvPicPr>
          <p:cNvPr id="1026" name="Picture 2" descr="Výsledok vyhľadávania obrázkov pre dopyt rozbitý pohár">
            <a:extLst>
              <a:ext uri="{FF2B5EF4-FFF2-40B4-BE49-F238E27FC236}">
                <a16:creationId xmlns:a16="http://schemas.microsoft.com/office/drawing/2014/main" xmlns="" id="{FCDDCE97-8E38-4681-AD36-9BA8D77C4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060848"/>
            <a:ext cx="4731618" cy="25197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C5CA42F-A1D2-4CB6-87E6-C2A5F243C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pPr algn="ctr"/>
            <a:r>
              <a:rPr lang="sk-SK" dirty="0"/>
              <a:t>Už vieme 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6955E9BA-E2EA-49BA-BB14-F28C4CE98E4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8219256" cy="5421216"/>
          </a:xfrm>
        </p:spPr>
        <p:txBody>
          <a:bodyPr>
            <a:normAutofit lnSpcReduction="10000"/>
          </a:bodyPr>
          <a:lstStyle/>
          <a:p>
            <a:r>
              <a:rPr lang="sk-SK" dirty="0"/>
              <a:t>predmety okolo nás – TELESÁ, sa skladajú z </a:t>
            </a:r>
            <a:r>
              <a:rPr lang="sk-SK" dirty="0" smtClean="0"/>
              <a:t>látok (papier, plast, sklo, drevo...), </a:t>
            </a:r>
            <a:endParaRPr lang="sk-SK" dirty="0"/>
          </a:p>
          <a:p>
            <a:r>
              <a:rPr lang="sk-SK" dirty="0"/>
              <a:t>majú rôzne vlastnosti: </a:t>
            </a:r>
          </a:p>
          <a:p>
            <a:pPr lvl="1"/>
            <a:r>
              <a:rPr lang="sk-SK" dirty="0"/>
              <a:t>tvar</a:t>
            </a:r>
          </a:p>
          <a:p>
            <a:pPr lvl="1"/>
            <a:r>
              <a:rPr lang="sk-SK" dirty="0"/>
              <a:t>farba</a:t>
            </a:r>
          </a:p>
          <a:p>
            <a:pPr lvl="1"/>
            <a:r>
              <a:rPr lang="sk-SK" dirty="0"/>
              <a:t>skupenstvo</a:t>
            </a:r>
          </a:p>
          <a:p>
            <a:pPr lvl="1"/>
            <a:r>
              <a:rPr lang="sk-SK" dirty="0"/>
              <a:t>vôňa ...</a:t>
            </a:r>
          </a:p>
          <a:p>
            <a:r>
              <a:rPr lang="sk-SK" dirty="0"/>
              <a:t>ak sú vlastnosti </a:t>
            </a:r>
            <a:r>
              <a:rPr lang="sk-SK" b="1" dirty="0"/>
              <a:t>merateľné</a:t>
            </a:r>
            <a:r>
              <a:rPr lang="sk-SK" dirty="0"/>
              <a:t>, nazývame ich </a:t>
            </a:r>
            <a:r>
              <a:rPr lang="sk-SK" b="1" i="1" dirty="0">
                <a:solidFill>
                  <a:schemeClr val="accent4">
                    <a:lumMod val="50000"/>
                  </a:schemeClr>
                </a:solidFill>
              </a:rPr>
              <a:t>fyzikálne veličiny:</a:t>
            </a:r>
          </a:p>
          <a:p>
            <a:pPr lvl="1"/>
            <a:r>
              <a:rPr lang="sk-SK" dirty="0"/>
              <a:t>dĺžka</a:t>
            </a:r>
          </a:p>
          <a:p>
            <a:pPr lvl="1"/>
            <a:r>
              <a:rPr lang="sk-SK" dirty="0"/>
              <a:t>hmotnosť</a:t>
            </a:r>
          </a:p>
          <a:p>
            <a:pPr lvl="1"/>
            <a:r>
              <a:rPr lang="sk-SK" dirty="0"/>
              <a:t>objem</a:t>
            </a:r>
          </a:p>
          <a:p>
            <a:pPr lvl="1"/>
            <a:r>
              <a:rPr lang="sk-SK" dirty="0"/>
              <a:t>hustota</a:t>
            </a:r>
          </a:p>
          <a:p>
            <a:pPr lvl="1"/>
            <a:r>
              <a:rPr lang="sk-SK" dirty="0"/>
              <a:t>teplota ...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B48DB4E1-E0DD-4269-8FCB-B6AED1A67B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11012" t="15476" r="13348" b="8666"/>
          <a:stretch/>
        </p:blipFill>
        <p:spPr>
          <a:xfrm>
            <a:off x="5436096" y="1772816"/>
            <a:ext cx="1656185" cy="1656185"/>
          </a:xfrm>
          <a:prstGeom prst="rect">
            <a:avLst/>
          </a:prstGeom>
        </p:spPr>
      </p:pic>
      <p:pic>
        <p:nvPicPr>
          <p:cNvPr id="2050" name="Picture 2" descr="Výsledok vyhľadávania obrázkov pre dopyt fruit on weight">
            <a:extLst>
              <a:ext uri="{FF2B5EF4-FFF2-40B4-BE49-F238E27FC236}">
                <a16:creationId xmlns:a16="http://schemas.microsoft.com/office/drawing/2014/main" xmlns="" id="{82141B73-6A64-4457-8380-D593937B8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365104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60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9970F38-20C9-44C4-A794-09E40280A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pPr algn="ctr"/>
            <a:r>
              <a:rPr lang="sk-SK" dirty="0"/>
              <a:t>Fyzikálne deje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57E1C271-E2E7-41A2-98CE-4037A1C6548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568952" cy="5421216"/>
          </a:xfrm>
        </p:spPr>
        <p:txBody>
          <a:bodyPr/>
          <a:lstStyle/>
          <a:p>
            <a:r>
              <a:rPr lang="sk-SK" dirty="0"/>
              <a:t>Sú to deje, pri ktorých sa menia </a:t>
            </a:r>
            <a:r>
              <a:rPr lang="sk-SK" b="1" dirty="0"/>
              <a:t>len</a:t>
            </a:r>
            <a:r>
              <a:rPr lang="sk-SK" dirty="0"/>
              <a:t> fyzikálne vlastnosti telies:</a:t>
            </a:r>
          </a:p>
          <a:p>
            <a:r>
              <a:rPr lang="sk-SK" dirty="0"/>
              <a:t> Najčastejšie sa mení:  </a:t>
            </a:r>
          </a:p>
          <a:p>
            <a:pPr lvl="1"/>
            <a:r>
              <a:rPr lang="sk-SK" sz="2800" b="1" dirty="0">
                <a:solidFill>
                  <a:schemeClr val="accent1">
                    <a:lumMod val="50000"/>
                  </a:schemeClr>
                </a:solidFill>
              </a:rPr>
              <a:t>tvar</a:t>
            </a:r>
          </a:p>
          <a:p>
            <a:pPr lvl="1"/>
            <a:r>
              <a:rPr lang="sk-SK" sz="2800" b="1" dirty="0">
                <a:solidFill>
                  <a:schemeClr val="accent2">
                    <a:lumMod val="50000"/>
                  </a:schemeClr>
                </a:solidFill>
              </a:rPr>
              <a:t>skupenstvo</a:t>
            </a:r>
          </a:p>
          <a:p>
            <a:pPr lvl="1"/>
            <a:r>
              <a:rPr lang="sk-SK" sz="2800" b="1" dirty="0" smtClean="0">
                <a:solidFill>
                  <a:schemeClr val="accent3">
                    <a:lumMod val="50000"/>
                  </a:schemeClr>
                </a:solidFill>
              </a:rPr>
              <a:t>farba</a:t>
            </a:r>
            <a:endParaRPr lang="sk-SK" sz="2800" b="1" dirty="0">
              <a:solidFill>
                <a:schemeClr val="accent3">
                  <a:lumMod val="50000"/>
                </a:schemeClr>
              </a:solidFill>
            </a:endParaRPr>
          </a:p>
          <a:p>
            <a:pPr lvl="1">
              <a:buNone/>
            </a:pPr>
            <a:endParaRPr lang="sk-SK" sz="2800" b="1" dirty="0">
              <a:solidFill>
                <a:srgbClr val="FFC000"/>
              </a:solidFill>
            </a:endParaRP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B18E38A8-23B2-46E9-A1A4-265EA370BAF7}"/>
              </a:ext>
            </a:extLst>
          </p:cNvPr>
          <p:cNvSpPr txBox="1"/>
          <p:nvPr/>
        </p:nvSpPr>
        <p:spPr>
          <a:xfrm>
            <a:off x="1619672" y="4509120"/>
            <a:ext cx="5703676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b="1" dirty="0"/>
              <a:t>Pri fyzikálnych dejoch sa látky (z ktorých sú telesá) </a:t>
            </a:r>
            <a:r>
              <a:rPr lang="sk-SK" sz="2800" b="1" dirty="0">
                <a:solidFill>
                  <a:schemeClr val="accent6">
                    <a:lumMod val="50000"/>
                  </a:schemeClr>
                </a:solidFill>
              </a:rPr>
              <a:t>nemenia</a:t>
            </a:r>
            <a:r>
              <a:rPr lang="sk-SK" sz="2800" b="1" dirty="0"/>
              <a:t> na iné látky.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4716016" y="2348880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sk-SK" sz="2800" b="1" dirty="0" smtClean="0">
                <a:solidFill>
                  <a:schemeClr val="accent4">
                    <a:lumMod val="50000"/>
                  </a:schemeClr>
                </a:solidFill>
              </a:rPr>
              <a:t>teplota</a:t>
            </a:r>
            <a:endParaRPr lang="en-US" dirty="0"/>
          </a:p>
        </p:txBody>
      </p:sp>
      <p:sp>
        <p:nvSpPr>
          <p:cNvPr id="6" name="BlokTextu 5"/>
          <p:cNvSpPr txBox="1"/>
          <p:nvPr/>
        </p:nvSpPr>
        <p:spPr>
          <a:xfrm>
            <a:off x="4644008" y="2852936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sk-SK" sz="2800" b="1" dirty="0" smtClean="0">
                <a:solidFill>
                  <a:schemeClr val="bg2">
                    <a:lumMod val="10000"/>
                  </a:schemeClr>
                </a:solidFill>
              </a:rPr>
              <a:t>objem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4572000" y="3429000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sk-SK" sz="2800" b="1" dirty="0" smtClean="0">
                <a:solidFill>
                  <a:srgbClr val="FFC000"/>
                </a:solidFill>
              </a:rPr>
              <a:t>hustota</a:t>
            </a:r>
            <a:endParaRPr lang="sk-SK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57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69585FF-310D-4590-8220-2D6081514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/>
          <a:lstStyle/>
          <a:p>
            <a:pPr algn="ctr"/>
            <a:r>
              <a:rPr lang="sk-SK" dirty="0"/>
              <a:t>Fyzikálne deje: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B014C461-03C0-451D-911E-9080886C02D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7931224" cy="5205192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4" name="Ovál 3">
            <a:extLst>
              <a:ext uri="{FF2B5EF4-FFF2-40B4-BE49-F238E27FC236}">
                <a16:creationId xmlns:a16="http://schemas.microsoft.com/office/drawing/2014/main" xmlns="" id="{9C54F401-8BD6-43F2-B1A8-5400956BC27A}"/>
              </a:ext>
            </a:extLst>
          </p:cNvPr>
          <p:cNvSpPr/>
          <p:nvPr/>
        </p:nvSpPr>
        <p:spPr>
          <a:xfrm>
            <a:off x="359532" y="1239804"/>
            <a:ext cx="33123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2">
                    <a:lumMod val="50000"/>
                  </a:schemeClr>
                </a:solidFill>
                <a:latin typeface="Segoe Script" panose="030B0504020000000003" pitchFamily="66" charset="0"/>
              </a:rPr>
              <a:t>Roztrhnutie papiera</a:t>
            </a:r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xmlns="" id="{CC553336-CE16-45D6-AEB2-D6EC20897ADC}"/>
              </a:ext>
            </a:extLst>
          </p:cNvPr>
          <p:cNvSpPr/>
          <p:nvPr/>
        </p:nvSpPr>
        <p:spPr>
          <a:xfrm>
            <a:off x="5364088" y="1243360"/>
            <a:ext cx="2952328" cy="115212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2">
                    <a:lumMod val="50000"/>
                  </a:schemeClr>
                </a:solidFill>
                <a:latin typeface="Segoe Script" panose="030B0504020000000003" pitchFamily="66" charset="0"/>
              </a:rPr>
              <a:t>Rozbitie pohára</a:t>
            </a:r>
          </a:p>
        </p:txBody>
      </p:sp>
      <p:sp>
        <p:nvSpPr>
          <p:cNvPr id="7" name="Ovál 6">
            <a:extLst>
              <a:ext uri="{FF2B5EF4-FFF2-40B4-BE49-F238E27FC236}">
                <a16:creationId xmlns:a16="http://schemas.microsoft.com/office/drawing/2014/main" xmlns="" id="{EF24FE46-14EF-448B-9EDF-6E33C7910B0D}"/>
              </a:ext>
            </a:extLst>
          </p:cNvPr>
          <p:cNvSpPr/>
          <p:nvPr/>
        </p:nvSpPr>
        <p:spPr>
          <a:xfrm>
            <a:off x="2946648" y="2181919"/>
            <a:ext cx="2952328" cy="11521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2">
                    <a:lumMod val="50000"/>
                  </a:schemeClr>
                </a:solidFill>
                <a:latin typeface="Segoe Script" panose="030B0504020000000003" pitchFamily="66" charset="0"/>
              </a:rPr>
              <a:t>Roztopenie snehu</a:t>
            </a:r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xmlns="" id="{FE857556-5C7B-4C38-8980-6178263F5A39}"/>
              </a:ext>
            </a:extLst>
          </p:cNvPr>
          <p:cNvSpPr/>
          <p:nvPr/>
        </p:nvSpPr>
        <p:spPr>
          <a:xfrm>
            <a:off x="362977" y="3295292"/>
            <a:ext cx="2952328" cy="115212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2">
                    <a:lumMod val="50000"/>
                  </a:schemeClr>
                </a:solidFill>
                <a:latin typeface="Segoe Script" panose="030B0504020000000003" pitchFamily="66" charset="0"/>
              </a:rPr>
              <a:t>Vznik ľadu</a:t>
            </a:r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xmlns="" id="{345EFDA7-A935-4F4E-BDA1-71AF3DFFAACF}"/>
              </a:ext>
            </a:extLst>
          </p:cNvPr>
          <p:cNvSpPr/>
          <p:nvPr/>
        </p:nvSpPr>
        <p:spPr>
          <a:xfrm>
            <a:off x="5631532" y="3109291"/>
            <a:ext cx="2952328" cy="11521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2">
                    <a:lumMod val="50000"/>
                  </a:schemeClr>
                </a:solidFill>
                <a:latin typeface="Segoe Script" panose="030B0504020000000003" pitchFamily="66" charset="0"/>
              </a:rPr>
              <a:t>Var vody</a:t>
            </a:r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xmlns="" id="{BA845EEA-080E-4E5D-A870-62EC63A93C67}"/>
              </a:ext>
            </a:extLst>
          </p:cNvPr>
          <p:cNvSpPr/>
          <p:nvPr/>
        </p:nvSpPr>
        <p:spPr>
          <a:xfrm>
            <a:off x="3131840" y="4043759"/>
            <a:ext cx="3035917" cy="13800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2">
                    <a:lumMod val="50000"/>
                  </a:schemeClr>
                </a:solidFill>
                <a:latin typeface="Segoe Script" panose="030B0504020000000003" pitchFamily="66" charset="0"/>
              </a:rPr>
              <a:t>Stúpanie ortuti v teplomere</a:t>
            </a:r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xmlns="" id="{13C1D09C-D9B6-4757-90BC-AF6C128306BC}"/>
              </a:ext>
            </a:extLst>
          </p:cNvPr>
          <p:cNvSpPr/>
          <p:nvPr/>
        </p:nvSpPr>
        <p:spPr>
          <a:xfrm>
            <a:off x="365926" y="5253327"/>
            <a:ext cx="2952328" cy="115212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2">
                    <a:lumMod val="50000"/>
                  </a:schemeClr>
                </a:solidFill>
                <a:latin typeface="Segoe Script" panose="030B0504020000000003" pitchFamily="66" charset="0"/>
              </a:rPr>
              <a:t>Prelievanie vody</a:t>
            </a:r>
            <a:endParaRPr lang="sk-SK" sz="2400" b="1" dirty="0">
              <a:solidFill>
                <a:schemeClr val="tx2">
                  <a:lumMod val="50000"/>
                </a:schemeClr>
              </a:solidFill>
              <a:latin typeface="Segoe Script" panose="030B0504020000000003" pitchFamily="66" charset="0"/>
            </a:endParaRPr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xmlns="" id="{8E446AB1-06E0-44E9-8B44-78F1E2CAB26F}"/>
              </a:ext>
            </a:extLst>
          </p:cNvPr>
          <p:cNvSpPr/>
          <p:nvPr/>
        </p:nvSpPr>
        <p:spPr>
          <a:xfrm>
            <a:off x="5643855" y="5355291"/>
            <a:ext cx="2952328" cy="115212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2">
                    <a:lumMod val="50000"/>
                  </a:schemeClr>
                </a:solidFill>
                <a:latin typeface="Segoe Script" panose="030B0504020000000003" pitchFamily="66" charset="0"/>
              </a:rPr>
              <a:t>Zmäknutie čokolády</a:t>
            </a:r>
          </a:p>
        </p:txBody>
      </p:sp>
    </p:spTree>
    <p:extLst>
      <p:ext uri="{BB962C8B-B14F-4D97-AF65-F5344CB8AC3E}">
        <p14:creationId xmlns:p14="http://schemas.microsoft.com/office/powerpoint/2010/main" val="30462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pPr algn="ctr"/>
            <a:r>
              <a:rPr lang="sk-SK" dirty="0" smtClean="0"/>
              <a:t>Fyzikálne deje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8568952" cy="5493224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Aj všetky spôsoby </a:t>
            </a:r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</a:rPr>
              <a:t>oddeľovania zložiek zo zmesí</a:t>
            </a:r>
            <a:r>
              <a:rPr lang="sk-SK" dirty="0" smtClean="0"/>
              <a:t>, ktoré sme sa učili sú fyzikálne deje. </a:t>
            </a:r>
          </a:p>
          <a:p>
            <a:r>
              <a:rPr lang="sk-SK" dirty="0" smtClean="0"/>
              <a:t>Zložky od seba oddeľujeme základe </a:t>
            </a:r>
            <a:r>
              <a:rPr lang="sk-SK" b="1" dirty="0" smtClean="0"/>
              <a:t>odlišných fyzikálnych vlastností</a:t>
            </a:r>
            <a:r>
              <a:rPr lang="sk-SK" dirty="0" smtClean="0"/>
              <a:t>:</a:t>
            </a:r>
          </a:p>
          <a:p>
            <a:pPr lvl="1"/>
            <a:r>
              <a:rPr lang="sk-SK" sz="2400" b="1" i="1" dirty="0" smtClean="0">
                <a:solidFill>
                  <a:schemeClr val="accent4">
                    <a:lumMod val="50000"/>
                  </a:schemeClr>
                </a:solidFill>
              </a:rPr>
              <a:t>teplota varu</a:t>
            </a:r>
          </a:p>
          <a:p>
            <a:pPr lvl="1"/>
            <a:r>
              <a:rPr lang="sk-SK" sz="2400" b="1" i="1" dirty="0" smtClean="0">
                <a:solidFill>
                  <a:schemeClr val="accent4">
                    <a:lumMod val="50000"/>
                  </a:schemeClr>
                </a:solidFill>
              </a:rPr>
              <a:t>veľkosť častíc</a:t>
            </a:r>
          </a:p>
          <a:p>
            <a:pPr lvl="1"/>
            <a:r>
              <a:rPr lang="sk-SK" sz="2400" b="1" i="1" dirty="0" smtClean="0">
                <a:solidFill>
                  <a:schemeClr val="accent4">
                    <a:lumMod val="50000"/>
                  </a:schemeClr>
                </a:solidFill>
              </a:rPr>
              <a:t>skupenstvo</a:t>
            </a:r>
          </a:p>
          <a:p>
            <a:pPr lvl="1"/>
            <a:r>
              <a:rPr lang="sk-SK" sz="2400" b="1" i="1" dirty="0" smtClean="0">
                <a:solidFill>
                  <a:schemeClr val="accent4">
                    <a:lumMod val="50000"/>
                  </a:schemeClr>
                </a:solidFill>
              </a:rPr>
              <a:t>hustota</a:t>
            </a:r>
            <a:endParaRPr lang="sk-SK" dirty="0" smtClean="0"/>
          </a:p>
          <a:p>
            <a:r>
              <a:rPr lang="sk-SK" dirty="0" smtClean="0"/>
              <a:t>Patria sem: </a:t>
            </a:r>
          </a:p>
          <a:p>
            <a:pPr lvl="1"/>
            <a:r>
              <a:rPr lang="sk-SK" b="1" i="1" dirty="0" smtClean="0">
                <a:solidFill>
                  <a:schemeClr val="accent6">
                    <a:lumMod val="50000"/>
                  </a:schemeClr>
                </a:solidFill>
              </a:rPr>
              <a:t>usadzovanie, </a:t>
            </a:r>
          </a:p>
          <a:p>
            <a:pPr lvl="1"/>
            <a:r>
              <a:rPr lang="sk-SK" b="1" i="1" dirty="0" smtClean="0">
                <a:solidFill>
                  <a:schemeClr val="accent6">
                    <a:lumMod val="50000"/>
                  </a:schemeClr>
                </a:solidFill>
              </a:rPr>
              <a:t>odparovanie, </a:t>
            </a:r>
          </a:p>
          <a:p>
            <a:pPr lvl="1"/>
            <a:r>
              <a:rPr lang="sk-SK" b="1" i="1" dirty="0" smtClean="0">
                <a:solidFill>
                  <a:schemeClr val="accent6">
                    <a:lumMod val="50000"/>
                  </a:schemeClr>
                </a:solidFill>
              </a:rPr>
              <a:t>filtrácia, </a:t>
            </a:r>
          </a:p>
          <a:p>
            <a:pPr lvl="1"/>
            <a:r>
              <a:rPr lang="sk-SK" b="1" i="1" dirty="0" smtClean="0">
                <a:solidFill>
                  <a:schemeClr val="accent6">
                    <a:lumMod val="50000"/>
                  </a:schemeClr>
                </a:solidFill>
              </a:rPr>
              <a:t>destilácia, </a:t>
            </a:r>
          </a:p>
          <a:p>
            <a:pPr lvl="1"/>
            <a:r>
              <a:rPr lang="sk-SK" b="1" i="1" dirty="0" smtClean="0">
                <a:solidFill>
                  <a:schemeClr val="accent6">
                    <a:lumMod val="50000"/>
                  </a:schemeClr>
                </a:solidFill>
              </a:rPr>
              <a:t>Kryštalizácia</a:t>
            </a:r>
          </a:p>
          <a:p>
            <a:pPr lvl="1"/>
            <a:r>
              <a:rPr lang="sk-SK" b="1" i="1">
                <a:solidFill>
                  <a:schemeClr val="accent6">
                    <a:lumMod val="50000"/>
                  </a:schemeClr>
                </a:solidFill>
                <a:hlinkClick r:id="rId2"/>
              </a:rPr>
              <a:t>https</a:t>
            </a:r>
            <a:r>
              <a:rPr lang="sk-SK" b="1" i="1">
                <a:solidFill>
                  <a:schemeClr val="accent6">
                    <a:lumMod val="50000"/>
                  </a:schemeClr>
                </a:solidFill>
                <a:hlinkClick r:id="rId2"/>
              </a:rPr>
              <a:t>://</a:t>
            </a:r>
            <a:r>
              <a:rPr lang="sk-SK" b="1" i="1" smtClean="0">
                <a:solidFill>
                  <a:schemeClr val="accent6">
                    <a:lumMod val="50000"/>
                  </a:schemeClr>
                </a:solidFill>
                <a:hlinkClick r:id="rId2"/>
              </a:rPr>
              <a:t>www.youtube.com/watch?v=lrNHlIccPCc</a:t>
            </a:r>
            <a:r>
              <a:rPr lang="sk-SK" b="1" i="1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sk-SK" b="1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sk-SK" dirty="0" smtClean="0"/>
          </a:p>
          <a:p>
            <a:pPr lvl="1"/>
            <a:endParaRPr lang="sk-SK" sz="2400" b="1" i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lvl="1"/>
            <a:endParaRPr lang="sk-SK" dirty="0"/>
          </a:p>
        </p:txBody>
      </p:sp>
      <p:pic>
        <p:nvPicPr>
          <p:cNvPr id="4" name="Picture 2" descr="Výsledok vyhľadávania obrázkov pre dopyt gold panning"/>
          <p:cNvPicPr>
            <a:picLocks noChangeAspect="1" noChangeArrowheads="1"/>
          </p:cNvPicPr>
          <p:nvPr/>
        </p:nvPicPr>
        <p:blipFill>
          <a:blip r:embed="rId3" cstate="print"/>
          <a:srcRect l="30787"/>
          <a:stretch>
            <a:fillRect/>
          </a:stretch>
        </p:blipFill>
        <p:spPr bwMode="auto">
          <a:xfrm>
            <a:off x="4067944" y="2564904"/>
            <a:ext cx="1512168" cy="1384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8" descr="Výsledok vyhľadávania obrázkov pre dopyt čistička odpadových vô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2492896"/>
            <a:ext cx="2290818" cy="1522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8" descr="Vlastnosti olejových filtrov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4437112"/>
            <a:ext cx="2232248" cy="1077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4" descr="Výsledok vyhľadávania obrázkov pre dopyt odparovanie vo výrob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84168" y="4581128"/>
            <a:ext cx="2232248" cy="14923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755576" y="2420888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sk-SK" sz="4000" dirty="0"/>
              <a:t>Ďakujem za pozornosť!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539552" y="537321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accent2">
                    <a:lumMod val="50000"/>
                  </a:schemeClr>
                </a:solidFill>
              </a:rPr>
              <a:t>Zdroj obrázkov: internet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2522</TotalTime>
  <Words>170</Words>
  <Application>Microsoft Office PowerPoint</Application>
  <PresentationFormat>Prezentácia na obrazovke (4:3)</PresentationFormat>
  <Paragraphs>51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1" baseType="lpstr">
      <vt:lpstr>Century Schoolbook</vt:lpstr>
      <vt:lpstr>Segoe Script</vt:lpstr>
      <vt:lpstr>Wingdings</vt:lpstr>
      <vt:lpstr>Wingdings 2</vt:lpstr>
      <vt:lpstr>Arkáda</vt:lpstr>
      <vt:lpstr>Premeny látok</vt:lpstr>
      <vt:lpstr>Už vieme :</vt:lpstr>
      <vt:lpstr>Fyzikálne deje</vt:lpstr>
      <vt:lpstr>Fyzikálne deje:</vt:lpstr>
      <vt:lpstr>Fyzikálne deje</vt:lpstr>
      <vt:lpstr>Ďakujem za pozornosť!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Látky a ich vlastnosti</dc:title>
  <dc:creator>user</dc:creator>
  <cp:lastModifiedBy>Admin</cp:lastModifiedBy>
  <cp:revision>386</cp:revision>
  <dcterms:created xsi:type="dcterms:W3CDTF">2017-09-03T06:20:55Z</dcterms:created>
  <dcterms:modified xsi:type="dcterms:W3CDTF">2021-03-11T18:08:55Z</dcterms:modified>
</cp:coreProperties>
</file>