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7ECE35A-C670-416A-9AEE-E01BFE6BF02C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5EE2B1E-EC03-4A4F-88FC-D1C7CA3BB2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ECE35A-C670-416A-9AEE-E01BFE6BF02C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E2B1E-EC03-4A4F-88FC-D1C7CA3BB2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7ECE35A-C670-416A-9AEE-E01BFE6BF02C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EE2B1E-EC03-4A4F-88FC-D1C7CA3BB2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ECE35A-C670-416A-9AEE-E01BFE6BF02C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E2B1E-EC03-4A4F-88FC-D1C7CA3BB2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7ECE35A-C670-416A-9AEE-E01BFE6BF02C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A5EE2B1E-EC03-4A4F-88FC-D1C7CA3BB2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ECE35A-C670-416A-9AEE-E01BFE6BF02C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E2B1E-EC03-4A4F-88FC-D1C7CA3BB2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ECE35A-C670-416A-9AEE-E01BFE6BF02C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E2B1E-EC03-4A4F-88FC-D1C7CA3BB2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ECE35A-C670-416A-9AEE-E01BFE6BF02C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E2B1E-EC03-4A4F-88FC-D1C7CA3BB2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7ECE35A-C670-416A-9AEE-E01BFE6BF02C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E2B1E-EC03-4A4F-88FC-D1C7CA3BB2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ECE35A-C670-416A-9AEE-E01BFE6BF02C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E2B1E-EC03-4A4F-88FC-D1C7CA3BB2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ECE35A-C670-416A-9AEE-E01BFE6BF02C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E2B1E-EC03-4A4F-88FC-D1C7CA3BB29C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7ECE35A-C670-416A-9AEE-E01BFE6BF02C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5EE2B1E-EC03-4A4F-88FC-D1C7CA3BB29C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PODPORA A ROZVOJ KRITICKÉHO MYSLENIA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Národný projekt ,,Vzdelávaním pedagogických zamestnancov k  inklúzii </a:t>
            </a:r>
            <a:r>
              <a:rPr lang="sk-SK" dirty="0" err="1" smtClean="0"/>
              <a:t>marginalizovaných</a:t>
            </a:r>
            <a:r>
              <a:rPr lang="sk-SK" dirty="0" smtClean="0"/>
              <a:t> rómskych komunít“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190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2800" dirty="0" smtClean="0">
                <a:solidFill>
                  <a:schemeClr val="tx1"/>
                </a:solidFill>
              </a:rPr>
              <a:t>Podpora a posilnenie kompetencie tvorivého myslenia v tvorbe a využití učebných zdrojov</a:t>
            </a:r>
            <a:endParaRPr lang="sk-SK" sz="2800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sz="2000" dirty="0" smtClean="0"/>
              <a:t>Potreba vedieť vytvárať otázky úlohy, ktoré nemajú jediné správne riešenie a vyvolávajú hľadanie alternatív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sz="2000" dirty="0" smtClean="0"/>
              <a:t>Kompetencia riešenia problémov je fakticky kombinácia kompetencií kritického a tvorivého myslenia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sz="2000" dirty="0" smtClean="0"/>
              <a:t>Vytváranie priaznivých podmienok a prostredia pre tvorivosť väčšinou formou rôznych druhov situačných, </a:t>
            </a:r>
            <a:r>
              <a:rPr lang="sk-SK" sz="2000" dirty="0" err="1" smtClean="0"/>
              <a:t>rolových</a:t>
            </a:r>
            <a:r>
              <a:rPr lang="sk-SK" sz="2000" dirty="0" smtClean="0"/>
              <a:t>, dramatických, umeleckých, výtvarných, hudobných a pohybových hier.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sz="2000" dirty="0" smtClean="0"/>
              <a:t>Potreba pomoci zo strany rodičov a komunity pre odhaľovanie bariér a ich odstraňovanie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68740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400" dirty="0" smtClean="0">
                <a:solidFill>
                  <a:schemeClr val="tx1"/>
                </a:solidFill>
              </a:rPr>
              <a:t>učebné zdroje a ich možnosť zamerania na nosné kognitívne faktory tvorivosti podľa </a:t>
            </a:r>
            <a:r>
              <a:rPr lang="sk-SK" sz="2400" dirty="0" err="1" smtClean="0">
                <a:solidFill>
                  <a:schemeClr val="tx1"/>
                </a:solidFill>
              </a:rPr>
              <a:t>J.P.Guilforda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Figurálna a sémantická </a:t>
            </a:r>
            <a:r>
              <a:rPr lang="sk-SK" sz="1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elaborácia</a:t>
            </a:r>
            <a:r>
              <a:rPr lang="sk-SK" sz="1800" i="1" dirty="0" err="1" smtClean="0"/>
              <a:t>-</a:t>
            </a:r>
            <a:r>
              <a:rPr lang="sk-SK" sz="1800" dirty="0" err="1" smtClean="0"/>
              <a:t>schopnosť</a:t>
            </a:r>
            <a:r>
              <a:rPr lang="sk-SK" sz="1800" dirty="0" smtClean="0"/>
              <a:t> domyslieť a rozpracovať a dokončiť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Slovná </a:t>
            </a:r>
            <a:r>
              <a:rPr lang="sk-SK" sz="1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plynulosť-fluencia-</a:t>
            </a:r>
            <a:r>
              <a:rPr lang="sk-SK" sz="1800" dirty="0" err="1" smtClean="0"/>
              <a:t>s</a:t>
            </a:r>
            <a:r>
              <a:rPr lang="sk-SK" sz="1800" dirty="0" smtClean="0"/>
              <a:t> ohľadom na množstvo, čas a rozmanitosť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Spontánna obrazová flexibilita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Spontánna významová flexibilita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Asociačná plynulosť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Expresívna plynulosť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Obrazová adaptívna flexibilita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Symbolická adaptívna flexibilita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Originalita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Fantázia ako neintelektový faktor tvorivosti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Motivácia </a:t>
            </a:r>
            <a:r>
              <a:rPr lang="sk-SK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ako neintelektový faktor </a:t>
            </a:r>
            <a:r>
              <a:rPr lang="sk-SK" sz="1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tvorivosti-</a:t>
            </a:r>
            <a:r>
              <a:rPr lang="sk-SK" sz="1800" dirty="0" err="1" smtClean="0"/>
              <a:t>motor</a:t>
            </a:r>
            <a:r>
              <a:rPr lang="sk-SK" sz="1800" dirty="0" smtClean="0"/>
              <a:t> k tvorivosti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Senzitivita –</a:t>
            </a:r>
            <a:r>
              <a:rPr lang="sk-SK" sz="1800" dirty="0" smtClean="0"/>
              <a:t>citlivosť na problémy, schopnosť vidieť medzery a nedostatky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sz="1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Redefinícia</a:t>
            </a:r>
            <a:r>
              <a:rPr lang="sk-SK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</a:t>
            </a:r>
            <a:r>
              <a:rPr lang="sk-SK" sz="1800" dirty="0" smtClean="0"/>
              <a:t>originálna transformácia informácii</a:t>
            </a:r>
            <a:endParaRPr lang="sk-SK" sz="1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sk-SK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091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sk-S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sk-S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ĎAKUJEM ZA POZORNOSŤ</a:t>
            </a:r>
            <a:endParaRPr lang="sk-SK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620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0648"/>
            <a:ext cx="7239000" cy="6195088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       </a:t>
            </a:r>
            <a:r>
              <a:rPr lang="sk-SK" sz="2800" dirty="0" smtClean="0"/>
              <a:t>Jedným z dôležitých predpokladov úspešnej sociálnej inklúzie detí z MRK v rámci vzdelávacieho systému v školskom prostredí je aj  metodické spracovanie nového prístupu k riešeniam dlhodobého konceptu prekonávania </a:t>
            </a:r>
            <a:r>
              <a:rPr lang="sk-SK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sociálneho vylúčenia </a:t>
            </a:r>
            <a:r>
              <a:rPr lang="sk-SK" sz="2800" i="1" dirty="0" smtClean="0"/>
              <a:t>/</a:t>
            </a:r>
            <a:r>
              <a:rPr lang="sk-SK" sz="2800" i="1" dirty="0" err="1" smtClean="0"/>
              <a:t>exklúzia</a:t>
            </a:r>
            <a:r>
              <a:rPr lang="sk-SK" sz="2800" i="1" dirty="0" smtClean="0"/>
              <a:t> / so </a:t>
            </a:r>
            <a:r>
              <a:rPr lang="sk-SK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školským vylúčením </a:t>
            </a:r>
            <a:r>
              <a:rPr lang="sk-SK" sz="2800" dirty="0" smtClean="0"/>
              <a:t>a v rámci neho aj </a:t>
            </a:r>
            <a:r>
              <a:rPr lang="sk-SK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triednym vylúčením, </a:t>
            </a:r>
            <a:r>
              <a:rPr lang="sk-SK" sz="2800" dirty="0" smtClean="0"/>
              <a:t>ktorý môžeme chápať</a:t>
            </a:r>
            <a:r>
              <a:rPr lang="sk-SK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800" dirty="0" smtClean="0"/>
              <a:t>ako účinnú pomoc pri príprave </a:t>
            </a:r>
            <a:r>
              <a:rPr lang="sk-SK" sz="2800" dirty="0" err="1" smtClean="0"/>
              <a:t>pdg</a:t>
            </a:r>
            <a:r>
              <a:rPr lang="sk-SK" sz="2800" dirty="0" smtClean="0"/>
              <a:t>. </a:t>
            </a:r>
            <a:r>
              <a:rPr lang="sk-SK" sz="2800" dirty="0"/>
              <a:t>z</a:t>
            </a:r>
            <a:r>
              <a:rPr lang="sk-SK" sz="2800" dirty="0" smtClean="0"/>
              <a:t>amestnancov ZŠ na jeho zvládnutie.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36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tx1"/>
                </a:solidFill>
              </a:rPr>
              <a:t>Politická a sociálna dimenzia prístupu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dirty="0" smtClean="0"/>
              <a:t>koncepčne vychádzame z cieľov návrhu stratégie SR pre integráciu Rómov do roku 2020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dirty="0" smtClean="0"/>
              <a:t>návrh predložil Úrad vlády SR na medzirezortné pripomienkové konanie v decembri 2011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dirty="0" smtClean="0"/>
              <a:t>Návrh obsahuje 4 hlavné ciele z ktorých sa 2. a 3. dotýkajú priamo vzdelávacích oblastí, nepriamo aj ostatné dve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1557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>
                <a:solidFill>
                  <a:schemeClr val="tx1"/>
                </a:solidFill>
              </a:rPr>
              <a:t>2. A 3. CIEĽ </a:t>
            </a:r>
            <a:r>
              <a:rPr lang="sk-SK" dirty="0" smtClean="0">
                <a:solidFill>
                  <a:schemeClr val="tx1"/>
                </a:solidFill>
              </a:rPr>
              <a:t>NÁVRHU STRATÉGIE </a:t>
            </a:r>
            <a:r>
              <a:rPr lang="sk-SK" dirty="0" err="1" smtClean="0">
                <a:solidFill>
                  <a:schemeClr val="tx1"/>
                </a:solidFill>
              </a:rPr>
              <a:t>sr</a:t>
            </a:r>
            <a:r>
              <a:rPr lang="sk-SK" dirty="0" smtClean="0">
                <a:solidFill>
                  <a:schemeClr val="tx1"/>
                </a:solidFill>
              </a:rPr>
              <a:t> PRE INTEGRÁCIU RÓMOV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56792"/>
            <a:ext cx="7239000" cy="4898944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sk-SK" sz="2400" b="1" dirty="0" smtClean="0"/>
              <a:t>2. rozvíjanie ľudského kapitálu </a:t>
            </a:r>
            <a:r>
              <a:rPr lang="sk-SK" sz="2400" dirty="0" smtClean="0"/>
              <a:t>prostredníctvom lepšieho vzdelávania a zdravotnej starostlivosti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sk-SK" sz="2400" dirty="0" smtClean="0"/>
              <a:t>3.posilnenie </a:t>
            </a:r>
            <a:r>
              <a:rPr lang="sk-SK" sz="2400" b="1" dirty="0" smtClean="0"/>
              <a:t>sociálneho kapitálu a rozvoja komunity </a:t>
            </a:r>
            <a:r>
              <a:rPr lang="sk-SK" sz="2400" dirty="0" smtClean="0"/>
              <a:t>prostredníctvom vyšších kompetencií a posilnenia participácie Rómov na spoločenských a občianskych aktivitách </a:t>
            </a:r>
          </a:p>
          <a:p>
            <a:pPr marL="0" indent="0">
              <a:buClrTx/>
              <a:buNone/>
            </a:pPr>
            <a:r>
              <a:rPr lang="sk-SK" sz="2400" b="1" dirty="0"/>
              <a:t>Prínos predkladaného návrhu </a:t>
            </a:r>
            <a:r>
              <a:rPr lang="sk-SK" sz="2400" b="1" dirty="0" smtClean="0"/>
              <a:t>stratégie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sk-SK" sz="2400" dirty="0"/>
              <a:t>snaha o pomenovanie príčiny súčasnej s</a:t>
            </a:r>
          </a:p>
          <a:p>
            <a:pPr marL="0" indent="0">
              <a:buClrTx/>
              <a:buNone/>
            </a:pPr>
            <a:r>
              <a:rPr lang="sk-SK" sz="2400" dirty="0"/>
              <a:t>  situácie cez optiku </a:t>
            </a:r>
            <a:r>
              <a:rPr lang="sk-SK" sz="2400" b="1" dirty="0"/>
              <a:t>sociálneho vylúčenia</a:t>
            </a:r>
            <a:r>
              <a:rPr lang="sk-SK" sz="2400" dirty="0"/>
              <a:t>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sk-SK" sz="2400" dirty="0"/>
              <a:t>zavedenie pojmov </a:t>
            </a:r>
            <a:r>
              <a:rPr lang="sk-SK" sz="2400" dirty="0" err="1"/>
              <a:t>desegregácie</a:t>
            </a:r>
            <a:r>
              <a:rPr lang="sk-SK" sz="2400" dirty="0"/>
              <a:t> , </a:t>
            </a:r>
            <a:r>
              <a:rPr lang="sk-SK" sz="2400" dirty="0" err="1"/>
              <a:t>degetoizácie</a:t>
            </a:r>
            <a:r>
              <a:rPr lang="sk-SK" sz="2400" dirty="0"/>
              <a:t> a </a:t>
            </a:r>
            <a:r>
              <a:rPr lang="sk-SK" sz="2400" dirty="0" err="1"/>
              <a:t>destigmatizácie</a:t>
            </a:r>
            <a:r>
              <a:rPr lang="sk-SK" sz="2400" dirty="0"/>
              <a:t>  ako pomenovanie strategických princípov verejných politík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7496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err="1" smtClean="0">
                <a:solidFill>
                  <a:schemeClr val="tx1"/>
                </a:solidFill>
              </a:rPr>
              <a:t>vyŠŠIE</a:t>
            </a:r>
            <a:r>
              <a:rPr lang="sk-SK" dirty="0" smtClean="0">
                <a:solidFill>
                  <a:schemeClr val="tx1"/>
                </a:solidFill>
              </a:rPr>
              <a:t>  KOMPETENCIE</a:t>
            </a:r>
            <a:br>
              <a:rPr lang="sk-SK" dirty="0" smtClean="0">
                <a:solidFill>
                  <a:schemeClr val="tx1"/>
                </a:solidFill>
              </a:rPr>
            </a:b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sk-SK" sz="3200" dirty="0" smtClean="0"/>
              <a:t>kritické myslenie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sk-SK" sz="3200" dirty="0"/>
              <a:t>t</a:t>
            </a:r>
            <a:r>
              <a:rPr lang="sk-SK" sz="3200" dirty="0" smtClean="0"/>
              <a:t>vorivé myslenie</a:t>
            </a:r>
          </a:p>
          <a:p>
            <a:pPr marL="0" indent="0">
              <a:buClrTx/>
              <a:buNone/>
            </a:pPr>
            <a:r>
              <a:rPr lang="sk-SK" sz="3200" dirty="0" smtClean="0"/>
              <a:t>  -sú výrazom pre vyššiu, cieľavedomú racionalitu v porovnaní so spontánne a stereotypne používanou racionalitou v každodennom živote</a:t>
            </a:r>
          </a:p>
          <a:p>
            <a:pPr marL="0" indent="0">
              <a:buClrTx/>
              <a:buNone/>
            </a:pP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24836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2800" dirty="0" smtClean="0">
                <a:solidFill>
                  <a:schemeClr val="tx1"/>
                </a:solidFill>
              </a:rPr>
              <a:t>Podpora a posilnenie kompetencie kritického myslenia v tvorbe a využití učebných zdrojov</a:t>
            </a:r>
            <a:endParaRPr lang="sk-SK" sz="2800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ClrTx/>
              <a:buNone/>
            </a:pPr>
            <a:r>
              <a:rPr lang="sk-SK" b="1" dirty="0" smtClean="0"/>
              <a:t>Čo riešiť a načo nezabudnúť pri tvorbe programov na dosiahnutie kompetencií: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sk-SK" dirty="0" smtClean="0"/>
              <a:t>správna formulácia problémov v podpore a rozvoji kritického myslenia v </a:t>
            </a:r>
            <a:r>
              <a:rPr lang="sk-SK" dirty="0" err="1" smtClean="0"/>
              <a:t>predprimárnom</a:t>
            </a:r>
            <a:r>
              <a:rPr lang="sk-SK" dirty="0" smtClean="0"/>
              <a:t>, </a:t>
            </a:r>
            <a:r>
              <a:rPr lang="sk-SK" dirty="0" smtClean="0">
                <a:latin typeface="Bookman Old Style" panose="02050604050505020204" pitchFamily="18" charset="0"/>
              </a:rPr>
              <a:t>primárnom</a:t>
            </a:r>
            <a:r>
              <a:rPr lang="sk-SK" i="1" dirty="0" smtClean="0">
                <a:latin typeface="Bookman Old Style" panose="02050604050505020204" pitchFamily="18" charset="0"/>
              </a:rPr>
              <a:t> a </a:t>
            </a:r>
            <a:r>
              <a:rPr lang="sk-SK" b="1" dirty="0" smtClean="0">
                <a:latin typeface="Bookman Old Style" panose="02050604050505020204" pitchFamily="18" charset="0"/>
              </a:rPr>
              <a:t>nižšom sekundárnom </a:t>
            </a:r>
            <a:r>
              <a:rPr lang="sk-SK" i="1" dirty="0" smtClean="0"/>
              <a:t>vzdelávaní:</a:t>
            </a:r>
          </a:p>
          <a:p>
            <a:pPr marL="0" indent="0">
              <a:buClrTx/>
              <a:buNone/>
            </a:pPr>
            <a:r>
              <a:rPr lang="sk-SK" i="1" dirty="0" smtClean="0"/>
              <a:t>-</a:t>
            </a:r>
            <a:r>
              <a:rPr lang="sk-SK" sz="2000" i="1" dirty="0" smtClean="0"/>
              <a:t>zvládanie detí pre udržanie pozornosti pri skúmaní splývavého a nadväzujúceho myslenia /súvis s kooperatívnym učením /</a:t>
            </a:r>
          </a:p>
          <a:p>
            <a:pPr marL="0" indent="0">
              <a:buClrTx/>
              <a:buNone/>
            </a:pPr>
            <a:r>
              <a:rPr lang="sk-SK" sz="2000" i="1" dirty="0" smtClean="0"/>
              <a:t>-zvládanie ,,inakosti“ tých okolo mňa</a:t>
            </a:r>
          </a:p>
          <a:p>
            <a:pPr marL="0" indent="0">
              <a:buClrTx/>
              <a:buNone/>
            </a:pPr>
            <a:r>
              <a:rPr lang="sk-SK" sz="2000" dirty="0" smtClean="0"/>
              <a:t>-zvládanie komunikačnej zdržanlivosti /až mlčanlivosti /</a:t>
            </a:r>
          </a:p>
          <a:p>
            <a:pPr marL="0" indent="0">
              <a:buClrTx/>
              <a:buNone/>
            </a:pPr>
            <a:r>
              <a:rPr lang="sk-SK" sz="2000" dirty="0" smtClean="0"/>
              <a:t>-zvládanie </a:t>
            </a:r>
            <a:r>
              <a:rPr lang="sk-SK" sz="2000" dirty="0"/>
              <a:t>komunikačnej </a:t>
            </a:r>
            <a:r>
              <a:rPr lang="sk-SK" sz="2000" dirty="0" smtClean="0"/>
              <a:t>preexponovanosti</a:t>
            </a:r>
            <a:endParaRPr lang="sk-SK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ClrTx/>
              <a:buNone/>
            </a:pPr>
            <a:r>
              <a:rPr lang="sk-SK" sz="2000" dirty="0" smtClean="0"/>
              <a:t>-keďže na začiatku </a:t>
            </a:r>
            <a:r>
              <a:rPr lang="sk-SK" sz="2000" dirty="0" err="1" smtClean="0"/>
              <a:t>prim.vzdel</a:t>
            </a:r>
            <a:r>
              <a:rPr lang="sk-SK" sz="2000" dirty="0" smtClean="0"/>
              <a:t>. nie je rozvinuté u detí abstraktné myslenie / najvyššie myšlienkové operácie sú na ňom založené/ nemôže prísť k úplnému upevneniu kritického myslenia v jeho komplexnosti</a:t>
            </a:r>
          </a:p>
          <a:p>
            <a:pPr marL="0" indent="0">
              <a:buClrTx/>
              <a:buNone/>
            </a:pP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5242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Systémové využívanie stratégie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sk-SK" dirty="0"/>
              <a:t>v</a:t>
            </a:r>
            <a:r>
              <a:rPr lang="sk-SK" dirty="0" smtClean="0"/>
              <a:t>iem/ aktualizácia </a:t>
            </a:r>
            <a:r>
              <a:rPr lang="sk-SK" dirty="0" err="1" smtClean="0"/>
              <a:t>stavu-sebamonitoring</a:t>
            </a:r>
            <a:r>
              <a:rPr lang="sk-SK" dirty="0" smtClean="0"/>
              <a:t> /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sk-SK" dirty="0"/>
              <a:t>c</a:t>
            </a:r>
            <a:r>
              <a:rPr lang="sk-SK" dirty="0" smtClean="0"/>
              <a:t>hcem sa dozvedieť /vnútorná motivácia /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sk-SK" dirty="0"/>
              <a:t>m</a:t>
            </a:r>
            <a:r>
              <a:rPr lang="sk-SK" dirty="0" smtClean="0"/>
              <a:t>ám šancu sa dozvedieť / vonkajšia motivácia /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sk-SK" dirty="0"/>
              <a:t>d</a:t>
            </a:r>
            <a:r>
              <a:rPr lang="sk-SK" dirty="0" smtClean="0"/>
              <a:t>ozvedel/a som sa /uvedomenie si prínosu, prírastku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formy aplikácie</a:t>
            </a:r>
            <a:r>
              <a:rPr lang="sk-SK" dirty="0" smtClean="0"/>
              <a:t>/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sk-SK" i="1" dirty="0" smtClean="0">
                <a:latin typeface="Bookman Old Style" panose="02050604050505020204" pitchFamily="18" charset="0"/>
              </a:rPr>
              <a:t>dokážem samostatne interpretovať a hodnotiť nové v prirodzenom jazyku </a:t>
            </a:r>
            <a:r>
              <a:rPr lang="sk-SK" b="1" dirty="0" smtClean="0">
                <a:latin typeface="+mj-lt"/>
              </a:rPr>
              <a:t>v špecifickom odbornom jazyku, dokážem robiť samostatné jednoduché zovšeobecnenia  a kategorizácie</a:t>
            </a:r>
            <a:r>
              <a:rPr lang="sk-SK" dirty="0" smtClean="0">
                <a:latin typeface="Bookman Old Style" panose="02050604050505020204" pitchFamily="18" charset="0"/>
              </a:rPr>
              <a:t>/reflexia / </a:t>
            </a:r>
            <a:endParaRPr lang="sk-SK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6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04704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Myšlienkové operácie kritického </a:t>
            </a:r>
            <a:r>
              <a:rPr lang="sk-SK" dirty="0" err="1" smtClean="0">
                <a:solidFill>
                  <a:schemeClr val="tx1"/>
                </a:solidFill>
              </a:rPr>
              <a:t>myslenia-príklad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980728"/>
            <a:ext cx="7239000" cy="5422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sz="2400" b="1" dirty="0" smtClean="0"/>
              <a:t>Monitorovanie</a:t>
            </a:r>
            <a:r>
              <a:rPr lang="sk-SK" sz="2800" b="1" dirty="0" smtClean="0"/>
              <a:t>-</a:t>
            </a:r>
            <a:r>
              <a:rPr lang="sk-SK" b="1" dirty="0" smtClean="0"/>
              <a:t> </a:t>
            </a:r>
            <a:r>
              <a:rPr lang="sk-SK" sz="2000" i="1" dirty="0" smtClean="0"/>
              <a:t>výber či sústredenie sa na niečo</a:t>
            </a:r>
          </a:p>
          <a:p>
            <a:pPr marL="0" indent="0">
              <a:buNone/>
            </a:pPr>
            <a:r>
              <a:rPr lang="sk-SK" sz="2400" b="1" dirty="0" smtClean="0"/>
              <a:t>Analýza</a:t>
            </a:r>
            <a:r>
              <a:rPr lang="sk-SK" sz="2400" dirty="0" smtClean="0"/>
              <a:t>-</a:t>
            </a:r>
            <a:r>
              <a:rPr lang="sk-SK" dirty="0" smtClean="0"/>
              <a:t> </a:t>
            </a:r>
            <a:r>
              <a:rPr lang="sk-SK" sz="2000" i="1" dirty="0" smtClean="0"/>
              <a:t>myšlienkové operácie na objavenie štruktúry –určenie časti a ich zloženie</a:t>
            </a:r>
          </a:p>
          <a:p>
            <a:pPr marL="0" indent="0">
              <a:buNone/>
            </a:pPr>
            <a:r>
              <a:rPr lang="sk-SK" sz="2400" b="1" dirty="0" smtClean="0"/>
              <a:t>Komparácia</a:t>
            </a:r>
            <a:r>
              <a:rPr lang="sk-SK" sz="2800" b="1" dirty="0" smtClean="0"/>
              <a:t>- </a:t>
            </a:r>
            <a:r>
              <a:rPr lang="sk-SK" sz="2000" i="1" dirty="0" smtClean="0"/>
              <a:t>myšlienkové hľadanie spoločného a </a:t>
            </a:r>
            <a:r>
              <a:rPr lang="sk-SK" sz="2000" i="1" dirty="0" err="1" smtClean="0"/>
              <a:t>rozdielného</a:t>
            </a:r>
            <a:r>
              <a:rPr lang="sk-SK" sz="2000" i="1" dirty="0" smtClean="0"/>
              <a:t> - porovnávací myšlienkový proces podobného a iného</a:t>
            </a:r>
          </a:p>
          <a:p>
            <a:pPr marL="0" indent="0">
              <a:buNone/>
            </a:pPr>
            <a:r>
              <a:rPr lang="sk-SK" sz="2400" b="1" dirty="0" smtClean="0"/>
              <a:t>Transformácia-</a:t>
            </a:r>
            <a:r>
              <a:rPr lang="sk-SK" sz="2800" b="1" dirty="0" smtClean="0"/>
              <a:t> </a:t>
            </a:r>
            <a:r>
              <a:rPr lang="sk-SK" sz="2000" i="1" dirty="0" smtClean="0"/>
              <a:t>myšlienková operácia na uskutočnenie zmeny a formy pri zachovaní podstaty</a:t>
            </a:r>
          </a:p>
          <a:p>
            <a:pPr marL="0" indent="0">
              <a:buNone/>
            </a:pPr>
            <a:r>
              <a:rPr lang="sk-SK" sz="2400" b="1" dirty="0" err="1" smtClean="0"/>
              <a:t>Aplikácia</a:t>
            </a:r>
            <a:r>
              <a:rPr lang="sk-SK" sz="2000" dirty="0" err="1" smtClean="0"/>
              <a:t>-</a:t>
            </a:r>
            <a:r>
              <a:rPr lang="sk-SK" sz="2000" i="1" dirty="0" err="1" smtClean="0"/>
              <a:t>myšlienková</a:t>
            </a:r>
            <a:r>
              <a:rPr lang="sk-SK" sz="2000" i="1" dirty="0" smtClean="0"/>
              <a:t> operácia na umožnenie iného či širšieho využitia </a:t>
            </a:r>
            <a:r>
              <a:rPr lang="sk-SK" sz="2800" b="1" dirty="0" smtClean="0"/>
              <a:t> </a:t>
            </a:r>
          </a:p>
          <a:p>
            <a:pPr marL="0" indent="0">
              <a:buNone/>
            </a:pPr>
            <a:r>
              <a:rPr lang="sk-SK" sz="2400" b="1" dirty="0" err="1" smtClean="0"/>
              <a:t>Syntéza-</a:t>
            </a:r>
            <a:r>
              <a:rPr lang="sk-SK" sz="2000" i="1" dirty="0" err="1" smtClean="0"/>
              <a:t>myšlienková</a:t>
            </a:r>
            <a:r>
              <a:rPr lang="sk-SK" sz="2000" i="1" dirty="0" smtClean="0"/>
              <a:t> operácia na objavenie spoločného a jeho spojenia do jedného</a:t>
            </a:r>
          </a:p>
          <a:p>
            <a:pPr marL="0" indent="0">
              <a:buNone/>
            </a:pPr>
            <a:r>
              <a:rPr lang="sk-SK" sz="2400" b="1" dirty="0" err="1" smtClean="0"/>
              <a:t>Hodnotenie-</a:t>
            </a:r>
            <a:r>
              <a:rPr lang="sk-SK" sz="2000" i="1" dirty="0" err="1" smtClean="0"/>
              <a:t>myšlienková</a:t>
            </a:r>
            <a:r>
              <a:rPr lang="sk-SK" sz="2000" i="1" dirty="0" smtClean="0"/>
              <a:t> operácia na určenie zmyslu, významu, ceny a vplyvu</a:t>
            </a:r>
            <a:endParaRPr lang="sk-SK" sz="2400" b="1" dirty="0" smtClean="0"/>
          </a:p>
          <a:p>
            <a:pPr marL="0" indent="0">
              <a:buNone/>
            </a:pPr>
            <a:endParaRPr lang="sk-SK" sz="2400" b="1" dirty="0" smtClean="0"/>
          </a:p>
          <a:p>
            <a:pPr marL="0" indent="0">
              <a:buNone/>
            </a:pPr>
            <a:endParaRPr lang="sk-SK" sz="2000" b="1" dirty="0" smtClean="0"/>
          </a:p>
          <a:p>
            <a:pPr marL="0" indent="0">
              <a:buNone/>
            </a:pPr>
            <a:endParaRPr lang="sk-SK" sz="2000" i="1" dirty="0"/>
          </a:p>
          <a:p>
            <a:pPr marL="0" indent="0">
              <a:buNone/>
            </a:pPr>
            <a:endParaRPr lang="sk-SK" sz="2000" i="1" dirty="0"/>
          </a:p>
        </p:txBody>
      </p:sp>
    </p:spTree>
    <p:extLst>
      <p:ext uri="{BB962C8B-B14F-4D97-AF65-F5344CB8AC3E}">
        <p14:creationId xmlns:p14="http://schemas.microsoft.com/office/powerpoint/2010/main" val="25429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tx1"/>
                </a:solidFill>
              </a:rPr>
              <a:t>Formy spojenia myslenia a komunikácie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sz="2400" dirty="0" smtClean="0"/>
              <a:t>Tiché a hlasné premýšľanie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sz="2400" dirty="0" smtClean="0"/>
              <a:t>Komunikácia myšlienok a hodnotový svet myšlienok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sz="2400" dirty="0" smtClean="0"/>
              <a:t>Myslenie vedome  závislé aj od iných a zároveň obohatenie iných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sz="2400" dirty="0" smtClean="0"/>
              <a:t>Myslenie, ktoré sme dostali do vienka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sz="2400" dirty="0" smtClean="0"/>
              <a:t>Princíp nediskriminácie a rodovej rovnosti by mal byť racionalizovaný  a vyhodnocovaný na každej z úrovni školského spoločenského života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sz="2400" dirty="0" smtClean="0"/>
              <a:t>Tvorba pracovných zošitov ako statický nástroj, prenositeľný kamkoľvek, aj mimo dosahu </a:t>
            </a:r>
            <a:r>
              <a:rPr lang="sk-SK" sz="2400" dirty="0" err="1" smtClean="0"/>
              <a:t>el.energie</a:t>
            </a:r>
            <a:endParaRPr lang="sk-SK" sz="2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k-SK" sz="2400" dirty="0" smtClean="0"/>
              <a:t>Tvorba metodických aj pre prácu vo dvojiciach, </a:t>
            </a:r>
            <a:r>
              <a:rPr lang="sk-SK" sz="2400" dirty="0" err="1" smtClean="0"/>
              <a:t>troji-ciach</a:t>
            </a:r>
            <a:r>
              <a:rPr lang="sk-SK" sz="2400" dirty="0" smtClean="0"/>
              <a:t>- skupinové práce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09430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235</TotalTime>
  <Words>703</Words>
  <Application>Microsoft Office PowerPoint</Application>
  <PresentationFormat>Prezentácia na obrazovke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Luxusný</vt:lpstr>
      <vt:lpstr>PODPORA A ROZVOJ KRITICKÉHO MYSLENIA</vt:lpstr>
      <vt:lpstr>Prezentácia programu PowerPoint</vt:lpstr>
      <vt:lpstr>Politická a sociálna dimenzia prístupu</vt:lpstr>
      <vt:lpstr>2. A 3. CIEĽ NÁVRHU STRATÉGIE sr PRE INTEGRÁCIU RÓMOV</vt:lpstr>
      <vt:lpstr>vyŠŠIE  KOMPETENCIE </vt:lpstr>
      <vt:lpstr>Podpora a posilnenie kompetencie kritického myslenia v tvorbe a využití učebných zdrojov</vt:lpstr>
      <vt:lpstr>Systémové využívanie stratégie</vt:lpstr>
      <vt:lpstr>Myšlienkové operácie kritického myslenia-príklad</vt:lpstr>
      <vt:lpstr>Formy spojenia myslenia a komunikácie</vt:lpstr>
      <vt:lpstr>Podpora a posilnenie kompetencie tvorivého myslenia v tvorbe a využití učebných zdrojov</vt:lpstr>
      <vt:lpstr>učebné zdroje a ich možnosť zamerania na nosné kognitívne faktory tvorivosti podľa J.P.Guilforda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PODPORA A ROZVOJ KRITICKÉHO MYSLENIA</dc:title>
  <dc:creator>admin</dc:creator>
  <cp:lastModifiedBy>admin</cp:lastModifiedBy>
  <cp:revision>19</cp:revision>
  <dcterms:created xsi:type="dcterms:W3CDTF">2013-11-22T19:31:06Z</dcterms:created>
  <dcterms:modified xsi:type="dcterms:W3CDTF">2013-11-23T13:36:01Z</dcterms:modified>
</cp:coreProperties>
</file>