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71" r:id="rId5"/>
    <p:sldId id="270" r:id="rId6"/>
    <p:sldId id="262" r:id="rId7"/>
    <p:sldId id="272" r:id="rId8"/>
    <p:sldId id="266" r:id="rId9"/>
    <p:sldId id="274" r:id="rId10"/>
    <p:sldId id="275" r:id="rId11"/>
    <p:sldId id="278" r:id="rId12"/>
    <p:sldId id="279" r:id="rId13"/>
    <p:sldId id="276" r:id="rId14"/>
    <p:sldId id="277" r:id="rId15"/>
    <p:sldId id="268" r:id="rId16"/>
    <p:sldId id="282" r:id="rId17"/>
    <p:sldId id="283" r:id="rId18"/>
    <p:sldId id="269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0" autoAdjust="0"/>
    <p:restoredTop sz="94660"/>
  </p:normalViewPr>
  <p:slideViewPr>
    <p:cSldViewPr>
      <p:cViewPr>
        <p:scale>
          <a:sx n="106" d="100"/>
          <a:sy n="106" d="100"/>
        </p:scale>
        <p:origin x="-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35F6-0B47-4A52-8D1B-B5E7BD935872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2FA4F-AA25-4A11-9976-03EF060EA2C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6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Slnečnú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získavame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slnka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Skladá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z </a:t>
            </a:r>
            <a:r>
              <a:rPr lang="cs-CZ" baseline="0" dirty="0" err="1" smtClean="0"/>
              <a:t>tepelnej</a:t>
            </a:r>
            <a:r>
              <a:rPr lang="cs-CZ" baseline="0" dirty="0" smtClean="0"/>
              <a:t> a </a:t>
            </a:r>
            <a:r>
              <a:rPr lang="cs-CZ" baseline="0" dirty="0" err="1" smtClean="0"/>
              <a:t>svetelnej</a:t>
            </a:r>
            <a:r>
              <a:rPr lang="cs-CZ" baseline="0" dirty="0" smtClean="0"/>
              <a:t> energie. Na Zem dopadá </a:t>
            </a:r>
            <a:r>
              <a:rPr lang="cs-CZ" baseline="0" dirty="0" err="1" smtClean="0"/>
              <a:t>vo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žiazenia</a:t>
            </a:r>
            <a:r>
              <a:rPr lang="cs-CZ" baseline="0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Okolo </a:t>
            </a:r>
            <a:r>
              <a:rPr lang="cs-CZ" dirty="0" err="1" smtClean="0"/>
              <a:t>základne</a:t>
            </a:r>
            <a:r>
              <a:rPr lang="cs-CZ" dirty="0" smtClean="0"/>
              <a:t> komína je stavba podobná skleníku v </a:t>
            </a:r>
            <a:r>
              <a:rPr lang="cs-CZ" dirty="0" err="1" smtClean="0"/>
              <a:t>ktorom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zohrieva</a:t>
            </a:r>
            <a:r>
              <a:rPr lang="cs-CZ" dirty="0" smtClean="0"/>
              <a:t> vzduch. Ten potom </a:t>
            </a:r>
            <a:r>
              <a:rPr lang="cs-CZ" dirty="0" err="1" smtClean="0"/>
              <a:t>prúdi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hore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komínom</a:t>
            </a:r>
            <a:r>
              <a:rPr lang="cs-CZ" baseline="0" dirty="0" smtClean="0"/>
              <a:t> a </a:t>
            </a:r>
            <a:r>
              <a:rPr lang="cs-CZ" baseline="0" dirty="0" err="1" smtClean="0"/>
              <a:t>roztáča</a:t>
            </a:r>
            <a:r>
              <a:rPr lang="cs-CZ" baseline="0" dirty="0" smtClean="0"/>
              <a:t> turbíny ,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generujú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Dom je navrhnutý tak ,</a:t>
            </a:r>
            <a:r>
              <a:rPr lang="cs-CZ" baseline="0" dirty="0" smtClean="0"/>
              <a:t> že na </a:t>
            </a:r>
            <a:r>
              <a:rPr lang="cs-CZ" baseline="0" dirty="0" err="1" smtClean="0"/>
              <a:t>južnej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strane</a:t>
            </a:r>
            <a:r>
              <a:rPr lang="cs-CZ" baseline="0" dirty="0" smtClean="0"/>
              <a:t> má </a:t>
            </a:r>
            <a:r>
              <a:rPr lang="cs-CZ" baseline="0" dirty="0" err="1" smtClean="0"/>
              <a:t>veľké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okná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cez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počas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dňa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svieti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slnko</a:t>
            </a:r>
            <a:r>
              <a:rPr lang="cs-CZ" baseline="0" dirty="0" smtClean="0"/>
              <a:t> a dom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zohrieva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</a:t>
            </a:r>
            <a:r>
              <a:rPr lang="cs-CZ" baseline="0" dirty="0" smtClean="0"/>
              <a:t> povrchu </a:t>
            </a:r>
            <a:r>
              <a:rPr lang="cs-CZ" baseline="0" dirty="0" err="1" smtClean="0"/>
              <a:t>solárneho</a:t>
            </a:r>
            <a:r>
              <a:rPr lang="cs-CZ" baseline="0" dirty="0" smtClean="0"/>
              <a:t> auta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umiestnenéí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solárne</a:t>
            </a:r>
            <a:r>
              <a:rPr lang="cs-CZ" baseline="0" dirty="0" smtClean="0"/>
              <a:t> panely . </a:t>
            </a:r>
            <a:r>
              <a:rPr lang="cs-CZ" baseline="0" dirty="0" err="1" smtClean="0"/>
              <a:t>Tie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vytvárajú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ktorá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poháňa</a:t>
            </a:r>
            <a:r>
              <a:rPr lang="cs-CZ" baseline="0" dirty="0" smtClean="0"/>
              <a:t> motor.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Toto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hračky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fungujú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solárnu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 Na </a:t>
            </a:r>
            <a:r>
              <a:rPr lang="cs-CZ" baseline="0" dirty="0" err="1" smtClean="0"/>
              <a:t>každej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fotovoltické</a:t>
            </a:r>
            <a:r>
              <a:rPr lang="cs-CZ" baseline="0" dirty="0" smtClean="0"/>
              <a:t> články,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vytvárajú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Vďaka</a:t>
            </a:r>
            <a:r>
              <a:rPr lang="cs-CZ" baseline="0" dirty="0" smtClean="0"/>
              <a:t> tomu </a:t>
            </a:r>
            <a:r>
              <a:rPr lang="cs-CZ" baseline="0" dirty="0" err="1" smtClean="0"/>
              <a:t>funújú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Solárne</a:t>
            </a:r>
            <a:r>
              <a:rPr lang="cs-CZ" dirty="0" smtClean="0"/>
              <a:t> články </a:t>
            </a:r>
            <a:r>
              <a:rPr lang="cs-CZ" dirty="0" err="1" smtClean="0"/>
              <a:t>sú</a:t>
            </a:r>
            <a:r>
              <a:rPr lang="cs-CZ" dirty="0" smtClean="0"/>
              <a:t> </a:t>
            </a:r>
            <a:r>
              <a:rPr lang="cs-CZ" dirty="0" err="1" smtClean="0"/>
              <a:t>zariadenia</a:t>
            </a:r>
            <a:r>
              <a:rPr lang="cs-CZ" dirty="0" smtClean="0"/>
              <a:t>,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pomocou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fotovoltického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javu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premieňajú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svetlo</a:t>
            </a:r>
            <a:r>
              <a:rPr lang="cs-CZ" baseline="0" dirty="0" smtClean="0"/>
              <a:t> na elektrické </a:t>
            </a:r>
            <a:r>
              <a:rPr lang="cs-CZ" baseline="0" dirty="0" err="1" smtClean="0"/>
              <a:t>napätie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Najčastejšie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vyrábajú</a:t>
            </a:r>
            <a:r>
              <a:rPr lang="cs-CZ" baseline="0" dirty="0" smtClean="0"/>
              <a:t> z polovodivého </a:t>
            </a:r>
            <a:r>
              <a:rPr lang="cs-CZ" baseline="0" dirty="0" err="1" smtClean="0"/>
              <a:t>Kremíka</a:t>
            </a:r>
            <a:r>
              <a:rPr lang="cs-CZ" baseline="0" dirty="0" smtClean="0"/>
              <a:t>. 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Používajú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v kalkulačkách</a:t>
            </a:r>
            <a:r>
              <a:rPr lang="cs-CZ" baseline="0" dirty="0" smtClean="0"/>
              <a:t> a v </a:t>
            </a:r>
            <a:r>
              <a:rPr lang="cs-CZ" baseline="0" dirty="0" err="1" smtClean="0"/>
              <a:t>satelitoch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Toto </a:t>
            </a:r>
            <a:r>
              <a:rPr lang="cs-CZ" dirty="0" err="1" smtClean="0"/>
              <a:t>sú</a:t>
            </a:r>
            <a:r>
              <a:rPr lang="cs-CZ" dirty="0" smtClean="0"/>
              <a:t> </a:t>
            </a:r>
            <a:r>
              <a:rPr lang="cs-CZ" dirty="0" err="1" smtClean="0"/>
              <a:t>solárne</a:t>
            </a:r>
            <a:r>
              <a:rPr lang="cs-CZ" dirty="0" smtClean="0"/>
              <a:t> panely, </a:t>
            </a:r>
            <a:r>
              <a:rPr lang="cs-CZ" dirty="0" err="1" smtClean="0"/>
              <a:t>ktoré</a:t>
            </a:r>
            <a:r>
              <a:rPr lang="cs-CZ" dirty="0" smtClean="0"/>
              <a:t> </a:t>
            </a:r>
            <a:r>
              <a:rPr lang="cs-CZ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vlastne</a:t>
            </a:r>
            <a:r>
              <a:rPr lang="cs-CZ" baseline="0" dirty="0" smtClean="0"/>
              <a:t> tisícky </a:t>
            </a:r>
            <a:r>
              <a:rPr lang="cs-CZ" baseline="0" dirty="0" err="1" smtClean="0"/>
              <a:t>prepojených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fotovoltických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článkov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</a:t>
            </a:r>
            <a:r>
              <a:rPr lang="cs-CZ" dirty="0" err="1" smtClean="0"/>
              <a:t>solárnych</a:t>
            </a:r>
            <a:r>
              <a:rPr lang="cs-CZ" dirty="0" smtClean="0"/>
              <a:t> </a:t>
            </a:r>
            <a:r>
              <a:rPr lang="cs-CZ" dirty="0" err="1" smtClean="0"/>
              <a:t>peciach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pomocou</a:t>
            </a:r>
            <a:r>
              <a:rPr lang="cs-CZ" dirty="0" smtClean="0"/>
              <a:t> </a:t>
            </a:r>
            <a:r>
              <a:rPr lang="cs-CZ" dirty="0" err="1" smtClean="0"/>
              <a:t>zrkadiel</a:t>
            </a:r>
            <a:r>
              <a:rPr lang="cs-CZ" dirty="0" smtClean="0"/>
              <a:t> </a:t>
            </a:r>
            <a:r>
              <a:rPr lang="cs-CZ" dirty="0" err="1" smtClean="0"/>
              <a:t>sústredia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slnečné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lúče</a:t>
            </a:r>
            <a:r>
              <a:rPr lang="cs-CZ" baseline="0" dirty="0" smtClean="0"/>
              <a:t> na jeden bod, kde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vytvorí</a:t>
            </a:r>
            <a:r>
              <a:rPr lang="cs-CZ" baseline="0" dirty="0" smtClean="0"/>
              <a:t> teplo.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varič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používa</a:t>
            </a:r>
            <a:r>
              <a:rPr lang="cs-CZ" baseline="0" dirty="0" smtClean="0"/>
              <a:t> v </a:t>
            </a:r>
            <a:r>
              <a:rPr lang="cs-CZ" baseline="0" dirty="0" err="1" smtClean="0"/>
              <a:t>oblastiach</a:t>
            </a:r>
            <a:r>
              <a:rPr lang="cs-CZ" baseline="0" dirty="0" smtClean="0"/>
              <a:t> , kde </a:t>
            </a:r>
            <a:r>
              <a:rPr lang="cs-CZ" baseline="0" dirty="0" err="1" smtClean="0"/>
              <a:t>nie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dostupné </a:t>
            </a:r>
            <a:r>
              <a:rPr lang="cs-CZ" baseline="0" dirty="0" err="1" smtClean="0"/>
              <a:t>fosílne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palivá</a:t>
            </a:r>
            <a:r>
              <a:rPr lang="cs-CZ" baseline="0" dirty="0" smtClean="0"/>
              <a:t>,  na </a:t>
            </a:r>
            <a:r>
              <a:rPr lang="cs-CZ" baseline="0" dirty="0" err="1" smtClean="0"/>
              <a:t>zohrievanie</a:t>
            </a:r>
            <a:r>
              <a:rPr lang="cs-CZ" baseline="0" dirty="0" smtClean="0"/>
              <a:t> jedla.  </a:t>
            </a:r>
            <a:r>
              <a:rPr lang="cs-CZ" baseline="0" dirty="0" err="1" smtClean="0"/>
              <a:t>Solárna</a:t>
            </a:r>
            <a:r>
              <a:rPr lang="cs-CZ" baseline="0" dirty="0" smtClean="0"/>
              <a:t> pec je </a:t>
            </a:r>
            <a:r>
              <a:rPr lang="cs-CZ" baseline="0" dirty="0" err="1" smtClean="0"/>
              <a:t>oveľa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väčšia</a:t>
            </a:r>
            <a:r>
              <a:rPr lang="cs-CZ" baseline="0" dirty="0" smtClean="0"/>
              <a:t> , a </a:t>
            </a:r>
            <a:r>
              <a:rPr lang="cs-CZ" baseline="0" dirty="0" err="1" smtClean="0"/>
              <a:t>používa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rôzne</a:t>
            </a:r>
            <a:r>
              <a:rPr lang="cs-CZ" baseline="0" dirty="0" smtClean="0"/>
              <a:t> účely. </a:t>
            </a:r>
            <a:r>
              <a:rPr lang="cs-CZ" baseline="0" dirty="0" err="1" smtClean="0"/>
              <a:t>Môže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v </a:t>
            </a:r>
            <a:r>
              <a:rPr lang="cs-CZ" baseline="0" dirty="0" err="1" smtClean="0"/>
              <a:t>ňom</a:t>
            </a:r>
            <a:r>
              <a:rPr lang="cs-CZ" baseline="0" dirty="0" smtClean="0"/>
              <a:t> aj </a:t>
            </a:r>
            <a:r>
              <a:rPr lang="cs-CZ" baseline="0" dirty="0" err="1" smtClean="0"/>
              <a:t>taviť</a:t>
            </a:r>
            <a:r>
              <a:rPr lang="cs-CZ" baseline="0" dirty="0" smtClean="0"/>
              <a:t> kov.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Solárna</a:t>
            </a:r>
            <a:r>
              <a:rPr lang="cs-CZ" dirty="0" smtClean="0"/>
              <a:t> </a:t>
            </a:r>
            <a:r>
              <a:rPr lang="cs-CZ" dirty="0" err="1" smtClean="0"/>
              <a:t>energia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ďalej</a:t>
            </a:r>
            <a:r>
              <a:rPr lang="cs-CZ" dirty="0" smtClean="0"/>
              <a:t> </a:t>
            </a:r>
            <a:r>
              <a:rPr lang="cs-CZ" dirty="0" err="1" smtClean="0"/>
              <a:t>využíva</a:t>
            </a:r>
            <a:r>
              <a:rPr lang="cs-CZ" dirty="0" smtClean="0"/>
              <a:t> na </a:t>
            </a:r>
            <a:r>
              <a:rPr lang="cs-CZ" dirty="0" err="1" smtClean="0"/>
              <a:t>ohrievanie</a:t>
            </a:r>
            <a:r>
              <a:rPr lang="cs-CZ" dirty="0" smtClean="0"/>
              <a:t> vody. </a:t>
            </a:r>
            <a:r>
              <a:rPr lang="cs-CZ" dirty="0" err="1" smtClean="0"/>
              <a:t>Cez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rúrky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paneloch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prechádza</a:t>
            </a:r>
            <a:r>
              <a:rPr lang="cs-CZ" baseline="0" dirty="0" smtClean="0"/>
              <a:t> voda, </a:t>
            </a:r>
            <a:r>
              <a:rPr lang="cs-CZ" baseline="0" dirty="0" err="1" smtClean="0"/>
              <a:t>ktorú</a:t>
            </a:r>
            <a:r>
              <a:rPr lang="cs-CZ" baseline="0" dirty="0" smtClean="0"/>
              <a:t>  </a:t>
            </a:r>
            <a:r>
              <a:rPr lang="cs-CZ" baseline="0" dirty="0" err="1" smtClean="0"/>
              <a:t>zohrieva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slnečná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energia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Tieto</a:t>
            </a:r>
            <a:r>
              <a:rPr lang="cs-CZ" baseline="0" dirty="0" smtClean="0"/>
              <a:t> panely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zvyčajne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umiestnené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strechách</a:t>
            </a:r>
            <a:r>
              <a:rPr lang="cs-CZ" baseline="0" dirty="0" smtClean="0"/>
              <a:t> domov.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Čerpadlo </a:t>
            </a:r>
            <a:r>
              <a:rPr lang="cs-CZ" dirty="0" err="1" smtClean="0"/>
              <a:t>prečerpá</a:t>
            </a:r>
            <a:r>
              <a:rPr lang="cs-CZ" dirty="0" smtClean="0"/>
              <a:t> vodu do </a:t>
            </a:r>
            <a:r>
              <a:rPr lang="cs-CZ" dirty="0" err="1" smtClean="0"/>
              <a:t>solárneho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panela</a:t>
            </a:r>
            <a:r>
              <a:rPr lang="cs-CZ" baseline="0" dirty="0" smtClean="0"/>
              <a:t>. Tam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zohreje</a:t>
            </a:r>
            <a:r>
              <a:rPr lang="cs-CZ" baseline="0" dirty="0" smtClean="0"/>
              <a:t> a teplá voda </a:t>
            </a:r>
            <a:r>
              <a:rPr lang="cs-CZ" baseline="0" dirty="0" err="1" smtClean="0"/>
              <a:t>tečie</a:t>
            </a:r>
            <a:r>
              <a:rPr lang="cs-CZ" baseline="0" dirty="0" smtClean="0"/>
              <a:t> dole do </a:t>
            </a:r>
            <a:r>
              <a:rPr lang="cs-CZ" baseline="0" dirty="0" err="1" smtClean="0"/>
              <a:t>zbernej</a:t>
            </a:r>
            <a:r>
              <a:rPr lang="cs-CZ" baseline="0" dirty="0" smtClean="0"/>
              <a:t> nádoby, kde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hromadí a je </a:t>
            </a:r>
            <a:r>
              <a:rPr lang="cs-CZ" baseline="0" dirty="0" err="1" smtClean="0"/>
              <a:t>pripravená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použitie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Solárne</a:t>
            </a:r>
            <a:r>
              <a:rPr lang="cs-CZ" dirty="0" smtClean="0"/>
              <a:t> </a:t>
            </a:r>
            <a:r>
              <a:rPr lang="cs-CZ" dirty="0" err="1" smtClean="0"/>
              <a:t>lietadlo</a:t>
            </a:r>
            <a:r>
              <a:rPr lang="cs-CZ" dirty="0" smtClean="0"/>
              <a:t> </a:t>
            </a:r>
            <a:r>
              <a:rPr lang="cs-CZ" dirty="0" err="1" smtClean="0"/>
              <a:t>solar</a:t>
            </a:r>
            <a:r>
              <a:rPr lang="cs-CZ" dirty="0" smtClean="0"/>
              <a:t> </a:t>
            </a:r>
            <a:r>
              <a:rPr lang="cs-CZ" dirty="0" err="1" smtClean="0"/>
              <a:t>čelendžer</a:t>
            </a:r>
            <a:r>
              <a:rPr lang="cs-CZ" dirty="0" smtClean="0"/>
              <a:t> </a:t>
            </a:r>
            <a:r>
              <a:rPr lang="cs-CZ" dirty="0" err="1" smtClean="0"/>
              <a:t>preletelo</a:t>
            </a:r>
            <a:r>
              <a:rPr lang="cs-CZ" dirty="0" smtClean="0"/>
              <a:t> v roku 1981 kanál la </a:t>
            </a:r>
            <a:r>
              <a:rPr lang="cs-CZ" dirty="0" err="1" smtClean="0"/>
              <a:t>manš</a:t>
            </a:r>
            <a:r>
              <a:rPr lang="cs-CZ" dirty="0" smtClean="0"/>
              <a:t>.</a:t>
            </a:r>
            <a:r>
              <a:rPr lang="cs-CZ" baseline="0" dirty="0" smtClean="0"/>
              <a:t> Jeho </a:t>
            </a:r>
            <a:r>
              <a:rPr lang="cs-CZ" baseline="0" dirty="0" err="1" smtClean="0"/>
              <a:t>zdrojom</a:t>
            </a:r>
            <a:r>
              <a:rPr lang="cs-CZ" baseline="0" dirty="0" smtClean="0"/>
              <a:t> energie bolo </a:t>
            </a:r>
            <a:r>
              <a:rPr lang="cs-CZ" baseline="0" dirty="0" err="1" smtClean="0"/>
              <a:t>slnko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C715-25D8-41CC-9CB3-E1E33AC4AB01}" type="datetimeFigureOut">
              <a:rPr lang="sk-SK" smtClean="0"/>
              <a:pPr/>
              <a:t>18. 1. 2017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435F-8ABC-4F19-B21A-6331FBA30F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nko 3"/>
          <p:cNvSpPr/>
          <p:nvPr/>
        </p:nvSpPr>
        <p:spPr>
          <a:xfrm>
            <a:off x="1321571" y="642918"/>
            <a:ext cx="6500858" cy="5715016"/>
          </a:xfrm>
          <a:prstGeom prst="su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powder">
            <a:bevelT w="1270000" h="1270000"/>
            <a:bevelB w="1270000" h="1270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1643050"/>
            <a:ext cx="8786874" cy="3714775"/>
          </a:xfrm>
        </p:spPr>
        <p:txBody>
          <a:bodyPr>
            <a:normAutofit/>
          </a:bodyPr>
          <a:lstStyle/>
          <a:p>
            <a:r>
              <a:rPr lang="sk-SK" sz="9600" b="1" dirty="0">
                <a:ln w="5080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Využitie slnečnej energie</a:t>
            </a: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lietadlo</a:t>
            </a:r>
            <a:endParaRPr lang="sk-SK" sz="7200" dirty="0"/>
          </a:p>
        </p:txBody>
      </p:sp>
      <p:pic>
        <p:nvPicPr>
          <p:cNvPr id="29698" name="Picture 2" descr="http://www.thenewecologist.com/wp-content/uploads/2010/09/solar-challen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714752"/>
            <a:ext cx="4552528" cy="2847978"/>
          </a:xfrm>
          <a:prstGeom prst="rect">
            <a:avLst/>
          </a:prstGeom>
          <a:noFill/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0" y="1214422"/>
            <a:ext cx="5429288" cy="5043510"/>
          </a:xfrm>
        </p:spPr>
        <p:txBody>
          <a:bodyPr>
            <a:normAutofit/>
          </a:bodyPr>
          <a:lstStyle/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 roku 1981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preletelo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lietadlo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Solar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Challenger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 kanál La Manche.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Prúdová veža</a:t>
            </a:r>
            <a:endParaRPr lang="sk-SK" sz="7200" dirty="0"/>
          </a:p>
        </p:txBody>
      </p:sp>
      <p:pic>
        <p:nvPicPr>
          <p:cNvPr id="30724" name="Picture 4" descr="http://www.oze.stuba.sk/wp-content/uploads/2010/07/S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365" y="1588233"/>
            <a:ext cx="6997271" cy="5269767"/>
          </a:xfrm>
          <a:prstGeom prst="rect">
            <a:avLst/>
          </a:prstGeom>
          <a:noFill/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2" descr="http://www.whitneysvet.com/images/drawings/smSu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28802"/>
            <a:ext cx="240030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http://www.greenspec.co.uk/images/web/design/passivesolar/integer2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857364"/>
            <a:ext cx="6429420" cy="4825849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Autofit/>
          </a:bodyPr>
          <a:lstStyle/>
          <a:p>
            <a:r>
              <a:rPr lang="cs-CZ" sz="72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Passívne</a:t>
            </a:r>
            <a:r>
              <a:rPr lang="cs-CZ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cs-CZ" sz="72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využite</a:t>
            </a:r>
            <a:r>
              <a:rPr lang="cs-CZ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cs-CZ" sz="72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solárnej</a:t>
            </a:r>
            <a:r>
              <a:rPr lang="cs-CZ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energie</a:t>
            </a:r>
            <a:endParaRPr lang="sk-SK" sz="72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auto</a:t>
            </a:r>
            <a:endParaRPr lang="sk-SK" sz="7200" dirty="0"/>
          </a:p>
        </p:txBody>
      </p:sp>
      <p:pic>
        <p:nvPicPr>
          <p:cNvPr id="30722" name="Picture 2" descr="http://www.inforse.dk/europe/fae/DOPRAVA/paliva/16cspr023calstate%20wins%20sunrace97.jpg"/>
          <p:cNvPicPr>
            <a:picLocks noChangeAspect="1" noChangeArrowheads="1"/>
          </p:cNvPicPr>
          <p:nvPr/>
        </p:nvPicPr>
        <p:blipFill>
          <a:blip r:embed="rId3"/>
          <a:srcRect l="38765" t="19531" b="19921"/>
          <a:stretch>
            <a:fillRect/>
          </a:stretch>
        </p:blipFill>
        <p:spPr bwMode="auto">
          <a:xfrm>
            <a:off x="357158" y="1214422"/>
            <a:ext cx="3949631" cy="2928958"/>
          </a:xfrm>
          <a:prstGeom prst="rect">
            <a:avLst/>
          </a:prstGeom>
          <a:noFill/>
        </p:spPr>
      </p:pic>
      <p:pic>
        <p:nvPicPr>
          <p:cNvPr id="30724" name="Picture 4" descr="http://www.inforse.dk/europe/fae/DOPRAVA/paliva/10iowa02566.jpg"/>
          <p:cNvPicPr>
            <a:picLocks noChangeAspect="1" noChangeArrowheads="1"/>
          </p:cNvPicPr>
          <p:nvPr/>
        </p:nvPicPr>
        <p:blipFill>
          <a:blip r:embed="rId4"/>
          <a:srcRect t="26250" r="712" b="15624"/>
          <a:stretch>
            <a:fillRect/>
          </a:stretch>
        </p:blipFill>
        <p:spPr bwMode="auto">
          <a:xfrm>
            <a:off x="4286248" y="3071810"/>
            <a:ext cx="4643470" cy="2214578"/>
          </a:xfrm>
          <a:prstGeom prst="rect">
            <a:avLst/>
          </a:prstGeom>
          <a:noFill/>
        </p:spPr>
      </p:pic>
      <p:pic>
        <p:nvPicPr>
          <p:cNvPr id="30726" name="Picture 6" descr="http://www.inforse.dk/europe/fae/DOPRAVA/paliva/06stanford02546.jpg"/>
          <p:cNvPicPr>
            <a:picLocks noChangeAspect="1" noChangeArrowheads="1"/>
          </p:cNvPicPr>
          <p:nvPr/>
        </p:nvPicPr>
        <p:blipFill>
          <a:blip r:embed="rId5"/>
          <a:srcRect t="28125" r="10606" b="21249"/>
          <a:stretch>
            <a:fillRect/>
          </a:stretch>
        </p:blipFill>
        <p:spPr bwMode="auto">
          <a:xfrm>
            <a:off x="428596" y="4071942"/>
            <a:ext cx="3857652" cy="1928826"/>
          </a:xfrm>
          <a:prstGeom prst="rect">
            <a:avLst/>
          </a:prstGeom>
          <a:noFill/>
        </p:spPr>
      </p:pic>
      <p:pic>
        <p:nvPicPr>
          <p:cNvPr id="30728" name="Picture 8" descr="http://www.inforse.dk/europe/fae/DOPRAVA/paliva/03Cal%20Poly%20Pomona02545.jpg"/>
          <p:cNvPicPr>
            <a:picLocks noChangeAspect="1" noChangeArrowheads="1"/>
          </p:cNvPicPr>
          <p:nvPr/>
        </p:nvPicPr>
        <p:blipFill>
          <a:blip r:embed="rId6"/>
          <a:srcRect l="9091" t="37500" b="13749"/>
          <a:stretch>
            <a:fillRect/>
          </a:stretch>
        </p:blipFill>
        <p:spPr bwMode="auto">
          <a:xfrm>
            <a:off x="4286248" y="1214422"/>
            <a:ext cx="4643470" cy="18573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hračky</a:t>
            </a:r>
            <a:endParaRPr lang="sk-SK" sz="7200" dirty="0"/>
          </a:p>
        </p:txBody>
      </p:sp>
      <p:pic>
        <p:nvPicPr>
          <p:cNvPr id="5124" name="Picture 4" descr="http://2.bp.blogspot.com/_-W-hKl3KTfg/RrbjfRJoEzI/AAAAAAAAAcQ/Bi0lAa3ykEI/s400/nohoh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28802"/>
            <a:ext cx="3522371" cy="374333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30" name="Picture 10" descr="http://1.bp.blogspot.com/-fglhatGnqmY/U3ANb8Q67jI/AAAAAAAAO7E/XMWvpZ7ujsw/s1600/solar+syste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2143116"/>
            <a:ext cx="5076810" cy="250033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</p:pic>
      <p:pic>
        <p:nvPicPr>
          <p:cNvPr id="5126" name="Picture 6" descr="http://solarpood.eu/shop/prodimg/6149ff5fac65c6d38ed2ee4e589d506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143250" y="-1000156"/>
            <a:ext cx="3143250" cy="25050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95296 0.75208 " pathEditMode="relative" ptsTypes="AA">
                                      <p:cBhvr>
                                        <p:cTn id="6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Vedeli ste?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928670"/>
            <a:ext cx="4643470" cy="6786610"/>
          </a:xfrm>
        </p:spPr>
        <p:txBody>
          <a:bodyPr>
            <a:normAutofit fontScale="47500" lnSpcReduction="20000"/>
          </a:bodyPr>
          <a:lstStyle/>
          <a:p>
            <a:pPr>
              <a:buSzPct val="130000"/>
              <a:buNone/>
            </a:pPr>
            <a:endParaRPr lang="cs-CZ" sz="51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3"/>
              </a:buBlip>
            </a:pP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Množstvo slnečného žiarenia dopadajúce na Zem za rok je až 10 tisíc krát väčšie ako celosvetová spotreba energie.</a:t>
            </a:r>
          </a:p>
          <a:p>
            <a:pPr>
              <a:buSzPct val="130000"/>
              <a:buNone/>
            </a:pP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  <p:pic>
        <p:nvPicPr>
          <p:cNvPr id="6" name="Picture 2" descr="http://www.smcdsb.on.ca/UserFiles/Servers/Server_6/Image/Clipart%20Image%20Gallery/Seasonal%20Images/Summer%20Images/SeasonalSummerSu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02"/>
            <a:ext cx="3962576" cy="360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einfach-sonne.de/upload/cache/phpThumb_cache_einfach-sonne.de_src437de8411735a4f280778443fa464911_par833c8c6c63ed1309d081bcf989ad4967_dat1389626585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357430"/>
            <a:ext cx="5715040" cy="428628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Vedeli ste?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928670"/>
            <a:ext cx="4643470" cy="6786610"/>
          </a:xfrm>
        </p:spPr>
        <p:txBody>
          <a:bodyPr>
            <a:normAutofit fontScale="62500" lnSpcReduction="20000"/>
          </a:bodyPr>
          <a:lstStyle/>
          <a:p>
            <a:pPr>
              <a:buSzPct val="130000"/>
              <a:buNone/>
            </a:pPr>
            <a:endParaRPr lang="cs-CZ" sz="51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Solárna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pec v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Mont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Louis je schopné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rozohriať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ohnisko na 3000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stupňov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Celzia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. </a:t>
            </a:r>
          </a:p>
          <a:p>
            <a:pPr>
              <a:buSzPct val="130000"/>
              <a:buNone/>
            </a:pP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rvwarehouse.com.au/assets/phpThumb/images/super_solar-20sh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14554"/>
            <a:ext cx="4572032" cy="3429024"/>
          </a:xfrm>
          <a:prstGeom prst="rect">
            <a:avLst/>
          </a:prstGeom>
          <a:noFill/>
          <a:ln w="76200">
            <a:solidFill>
              <a:srgbClr val="FF990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Vedeli ste?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928670"/>
            <a:ext cx="4643470" cy="6786610"/>
          </a:xfrm>
        </p:spPr>
        <p:txBody>
          <a:bodyPr>
            <a:normAutofit fontScale="47500" lnSpcReduction="20000"/>
          </a:bodyPr>
          <a:lstStyle/>
          <a:p>
            <a:pPr>
              <a:buSzPct val="130000"/>
              <a:buNone/>
            </a:pPr>
            <a:endParaRPr lang="cs-CZ" sz="51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Čierna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farba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odráža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iba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malé množstvo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slnečného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žiarenia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.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Väčšiu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časť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pohlcuje a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preto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priťahuje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teplo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zo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všetkých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farieb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najviac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.</a:t>
            </a:r>
          </a:p>
          <a:p>
            <a:pPr>
              <a:buSzPct val="130000"/>
              <a:buNone/>
            </a:pP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43182"/>
            <a:ext cx="9144000" cy="1274786"/>
          </a:xfrm>
        </p:spPr>
        <p:txBody>
          <a:bodyPr>
            <a:noAutofit/>
          </a:bodyPr>
          <a:lstStyle/>
          <a:p>
            <a:r>
              <a:rPr lang="cs-CZ" sz="138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Ďakujem</a:t>
            </a:r>
            <a:r>
              <a:rPr lang="cs-CZ" sz="138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za </a:t>
            </a:r>
            <a:r>
              <a:rPr lang="cs-CZ" sz="138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pozornosť</a:t>
            </a:r>
            <a:endParaRPr lang="sk-SK" sz="138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ifmix.net/gif.php?image=sun-gifs/SONNE1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414" y="1214422"/>
            <a:ext cx="4740586" cy="428628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Slnečná energia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5429288" cy="5043510"/>
          </a:xfrm>
        </p:spPr>
        <p:txBody>
          <a:bodyPr>
            <a:normAutofit/>
          </a:bodyPr>
          <a:lstStyle/>
          <a:p>
            <a:pPr>
              <a:buSzPct val="130000"/>
              <a:buBlip>
                <a:blip r:embed="rId4"/>
              </a:buBlip>
            </a:pPr>
            <a:r>
              <a:rPr lang="sk-SK" sz="4000" b="1" dirty="0" smtClean="0">
                <a:solidFill>
                  <a:srgbClr val="FFFF00"/>
                </a:solidFill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Je energia získaná zo Slnka. 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Skladá sa z tepelnej a svetelnej energie. 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Na Zem dopadá vo forme žiarenia.</a:t>
            </a:r>
            <a:endParaRPr lang="sk-SK" sz="40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://ssjh.sk/aix/img/kremikovy-solarni-clane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928934"/>
            <a:ext cx="3714776" cy="371477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články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714356"/>
            <a:ext cx="5429288" cy="5043510"/>
          </a:xfrm>
        </p:spPr>
        <p:txBody>
          <a:bodyPr>
            <a:normAutofit lnSpcReduction="1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Premieňajú svetlo na elektrické napätie.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Využívajú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fotovoltický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efekt.</a:t>
            </a: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28662" y="1643050"/>
            <a:ext cx="400052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5842" name="Picture 2" descr="http://img.tradeindia.com/fp/1/001/044/69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428736"/>
            <a:ext cx="4762500" cy="47625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500826" y="2500306"/>
            <a:ext cx="35719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8001024" y="4500570"/>
            <a:ext cx="35719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" name="Picture 4" descr="http://3.bp.blogspot.com/-sUua74hhH5Q/UCDyJlVL87I/AAAAAAAAAEU/aIh2PXEwgnw/s1600/palapac-sa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74994">
            <a:off x="4094892" y="1024477"/>
            <a:ext cx="5482137" cy="36433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inesolar.com/wp-content/uploads/2013/02/dreamstimelarge_219845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24" y="285728"/>
            <a:ext cx="8500953" cy="62865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pece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714356"/>
            <a:ext cx="5429288" cy="5043510"/>
          </a:xfrm>
        </p:spPr>
        <p:txBody>
          <a:bodyPr>
            <a:normAutofit lnSpcReduction="1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3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Slnečné lúče sú v ňom sústredené na jeden bod, kde sa napríklad zohreje jedlo.</a:t>
            </a: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  <p:pic>
        <p:nvPicPr>
          <p:cNvPr id="29698" name="Picture 2" descr="http://matrixworldhr.files.wordpress.com/2012/07/solarna-pec487ni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3600450" cy="32956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globe.sk/res/data/186/021327_56_241775.jpg?seek=1282697628"/>
          <p:cNvPicPr>
            <a:picLocks noChangeAspect="1" noChangeArrowheads="1"/>
          </p:cNvPicPr>
          <p:nvPr/>
        </p:nvPicPr>
        <p:blipFill>
          <a:blip r:embed="rId3"/>
          <a:srcRect r="21249"/>
          <a:stretch>
            <a:fillRect/>
          </a:stretch>
        </p:blipFill>
        <p:spPr bwMode="auto">
          <a:xfrm>
            <a:off x="2857488" y="1643050"/>
            <a:ext cx="6000792" cy="5076826"/>
          </a:xfrm>
          <a:prstGeom prst="rect">
            <a:avLst/>
          </a:prstGeom>
          <a:noFill/>
        </p:spPr>
      </p:pic>
      <p:pic>
        <p:nvPicPr>
          <p:cNvPr id="2" name="Picture 2" descr="http://matrixworldhr.files.wordpress.com/2012/07/solarna-pec487ni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52"/>
            <a:ext cx="3600450" cy="32956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bombayharbor.com/productImage/0067331001264581494/Pre_Heated_Solar_Water_Heater_With_Copper_C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86" y="2143116"/>
            <a:ext cx="4262414" cy="453947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Ohrievanie vody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714356"/>
            <a:ext cx="5429288" cy="5043510"/>
          </a:xfrm>
        </p:spPr>
        <p:txBody>
          <a:bodyPr>
            <a:normAutofit fontScale="92500" lnSpcReduction="1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Slnko ohrieva vodu, pretekajúcu plochými zbernými panelmi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Panely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sú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zvyčajne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na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streche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domu</a:t>
            </a: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6572264" y="5000636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6572264" y="4357694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072198" y="414338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nica 19"/>
          <p:cNvCxnSpPr/>
          <p:nvPr/>
        </p:nvCxnSpPr>
        <p:spPr>
          <a:xfrm rot="10800000" flipV="1">
            <a:off x="4143372" y="5715016"/>
            <a:ext cx="1071570" cy="95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dĺžnik 1"/>
          <p:cNvSpPr/>
          <p:nvPr/>
        </p:nvSpPr>
        <p:spPr>
          <a:xfrm>
            <a:off x="928662" y="2214554"/>
            <a:ext cx="7286676" cy="442915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Lichobežník 2"/>
          <p:cNvSpPr/>
          <p:nvPr/>
        </p:nvSpPr>
        <p:spPr>
          <a:xfrm>
            <a:off x="714348" y="857232"/>
            <a:ext cx="7643866" cy="1357322"/>
          </a:xfrm>
          <a:prstGeom prst="trapezoid">
            <a:avLst>
              <a:gd name="adj" fmla="val 7756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7" name="Rovná spojnica 26"/>
          <p:cNvCxnSpPr/>
          <p:nvPr/>
        </p:nvCxnSpPr>
        <p:spPr>
          <a:xfrm rot="16200000" flipH="1">
            <a:off x="1964513" y="1893083"/>
            <a:ext cx="1847864" cy="6191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>
          <a:xfrm rot="16200000" flipH="1">
            <a:off x="1285852" y="4357694"/>
            <a:ext cx="3214710" cy="7143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>
            <a:off x="-500098" y="6000768"/>
            <a:ext cx="3429024" cy="158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ĺžnik 12"/>
          <p:cNvSpPr/>
          <p:nvPr/>
        </p:nvSpPr>
        <p:spPr>
          <a:xfrm>
            <a:off x="2500298" y="2571744"/>
            <a:ext cx="50006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/>
          <p:cNvCxnSpPr/>
          <p:nvPr/>
        </p:nvCxnSpPr>
        <p:spPr>
          <a:xfrm rot="16200000" flipH="1">
            <a:off x="678629" y="3250405"/>
            <a:ext cx="4857784" cy="714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rot="10800000" flipV="1">
            <a:off x="3143240" y="5715016"/>
            <a:ext cx="1071570" cy="95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ývojový diagram: magnetický disk 18"/>
          <p:cNvSpPr/>
          <p:nvPr/>
        </p:nvSpPr>
        <p:spPr>
          <a:xfrm>
            <a:off x="3714744" y="4357694"/>
            <a:ext cx="1071570" cy="164307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" name="Rovná spojnica 20"/>
          <p:cNvCxnSpPr/>
          <p:nvPr/>
        </p:nvCxnSpPr>
        <p:spPr>
          <a:xfrm rot="16200000" flipV="1">
            <a:off x="4179091" y="4679165"/>
            <a:ext cx="2081226" cy="95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://www.englishexercises.org/makeagame/my_documents/my_pictures/2011/mar/TAKE_A_SHOWER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3571876"/>
            <a:ext cx="2149462" cy="2428892"/>
          </a:xfrm>
          <a:prstGeom prst="rect">
            <a:avLst/>
          </a:prstGeom>
          <a:noFill/>
        </p:spPr>
      </p:pic>
      <p:sp>
        <p:nvSpPr>
          <p:cNvPr id="23" name="Vývojový diagram: magnetický disk 22"/>
          <p:cNvSpPr/>
          <p:nvPr/>
        </p:nvSpPr>
        <p:spPr>
          <a:xfrm>
            <a:off x="3714744" y="4357694"/>
            <a:ext cx="1071570" cy="164307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/>
          <p:cNvSpPr/>
          <p:nvPr/>
        </p:nvSpPr>
        <p:spPr>
          <a:xfrm>
            <a:off x="2500298" y="2571744"/>
            <a:ext cx="500066" cy="3571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9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  <p:pic>
        <p:nvPicPr>
          <p:cNvPr id="30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7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458</Words>
  <Application>Microsoft Office PowerPoint</Application>
  <PresentationFormat>Prezentácia na obrazovke (4:3)</PresentationFormat>
  <Paragraphs>77</Paragraphs>
  <Slides>18</Slides>
  <Notes>17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Využitie slnečnej energie </vt:lpstr>
      <vt:lpstr>Slnečná energia</vt:lpstr>
      <vt:lpstr>Solárne články</vt:lpstr>
      <vt:lpstr>Prezentácia programu PowerPoint</vt:lpstr>
      <vt:lpstr>Prezentácia programu PowerPoint</vt:lpstr>
      <vt:lpstr>Solárne pece</vt:lpstr>
      <vt:lpstr>Prezentácia programu PowerPoint</vt:lpstr>
      <vt:lpstr>Ohrievanie vody</vt:lpstr>
      <vt:lpstr>Prezentácia programu PowerPoint</vt:lpstr>
      <vt:lpstr>Solárne lietadlo</vt:lpstr>
      <vt:lpstr>Prúdová veža</vt:lpstr>
      <vt:lpstr>Passívne využite solárnej energie</vt:lpstr>
      <vt:lpstr>Solárne auto</vt:lpstr>
      <vt:lpstr>Solárne hračky</vt:lpstr>
      <vt:lpstr>Vedeli ste?</vt:lpstr>
      <vt:lpstr>Vedeli ste?</vt:lpstr>
      <vt:lpstr>Vedeli ste?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slnečnej energie</dc:title>
  <dc:creator>valti</dc:creator>
  <cp:lastModifiedBy>Guest</cp:lastModifiedBy>
  <cp:revision>38</cp:revision>
  <dcterms:created xsi:type="dcterms:W3CDTF">2014-09-29T16:33:43Z</dcterms:created>
  <dcterms:modified xsi:type="dcterms:W3CDTF">2017-01-18T11:53:09Z</dcterms:modified>
</cp:coreProperties>
</file>