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72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76" r:id="rId14"/>
    <p:sldId id="277" r:id="rId15"/>
    <p:sldId id="278" r:id="rId16"/>
    <p:sldId id="279" r:id="rId17"/>
    <p:sldId id="280" r:id="rId18"/>
    <p:sldId id="282" r:id="rId19"/>
    <p:sldId id="275" r:id="rId2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455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82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40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3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799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854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555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71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180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528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3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469C-931A-42EB-8D22-FB46A98102F0}" type="datetimeFigureOut">
              <a:rPr lang="sk-SK" smtClean="0"/>
              <a:t>11. 5. 2015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D7B0-A89B-4969-B6A4-29E272D5C4C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0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ymgl.sk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comment.php" TargetMode="External"/><Relationship Id="rId3" Type="http://schemas.openxmlformats.org/officeDocument/2006/relationships/hyperlink" Target="http://w3.jumep.com/tags/tag_body.php" TargetMode="External"/><Relationship Id="rId7" Type="http://schemas.openxmlformats.org/officeDocument/2006/relationships/hyperlink" Target="http://w3.jumep.com/tags/tag_hr.php" TargetMode="External"/><Relationship Id="rId2" Type="http://schemas.openxmlformats.org/officeDocument/2006/relationships/hyperlink" Target="http://w3.jumep.com/tags/tag_html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br.php" TargetMode="External"/><Relationship Id="rId5" Type="http://schemas.openxmlformats.org/officeDocument/2006/relationships/hyperlink" Target="http://w3.jumep.com/tags/tag_p.php" TargetMode="External"/><Relationship Id="rId4" Type="http://schemas.openxmlformats.org/officeDocument/2006/relationships/hyperlink" Target="http://w3.jumep.com/tags/tag_hn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area.php" TargetMode="External"/><Relationship Id="rId13" Type="http://schemas.openxmlformats.org/officeDocument/2006/relationships/hyperlink" Target="http://w3.jumep.com/tags/tag_body.php" TargetMode="External"/><Relationship Id="rId3" Type="http://schemas.openxmlformats.org/officeDocument/2006/relationships/hyperlink" Target="http://w3.jumep.com/tags/tag_doctype.php" TargetMode="External"/><Relationship Id="rId7" Type="http://schemas.openxmlformats.org/officeDocument/2006/relationships/hyperlink" Target="http://w3.jumep.com/tags/tag_applet.php" TargetMode="External"/><Relationship Id="rId12" Type="http://schemas.openxmlformats.org/officeDocument/2006/relationships/hyperlink" Target="http://w3.jumep.com/tags/tag_blockquote.php" TargetMode="External"/><Relationship Id="rId17" Type="http://schemas.openxmlformats.org/officeDocument/2006/relationships/hyperlink" Target="http://w3.jumep.com/tags/tag_center.php" TargetMode="External"/><Relationship Id="rId2" Type="http://schemas.openxmlformats.org/officeDocument/2006/relationships/hyperlink" Target="http://w3.jumep.com/tags/tag_comment.php" TargetMode="External"/><Relationship Id="rId16" Type="http://schemas.openxmlformats.org/officeDocument/2006/relationships/hyperlink" Target="http://w3.jumep.com/tags/tag_caption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address.php" TargetMode="External"/><Relationship Id="rId11" Type="http://schemas.openxmlformats.org/officeDocument/2006/relationships/hyperlink" Target="http://w3.jumep.com/tags/tag_bdo.php" TargetMode="External"/><Relationship Id="rId5" Type="http://schemas.openxmlformats.org/officeDocument/2006/relationships/hyperlink" Target="http://w3.jumep.com/tags/tag_acronym.php" TargetMode="External"/><Relationship Id="rId15" Type="http://schemas.openxmlformats.org/officeDocument/2006/relationships/hyperlink" Target="http://w3.jumep.com/tags/tag_button.php" TargetMode="External"/><Relationship Id="rId10" Type="http://schemas.openxmlformats.org/officeDocument/2006/relationships/hyperlink" Target="http://w3.jumep.com/tags/tag_base.php" TargetMode="External"/><Relationship Id="rId4" Type="http://schemas.openxmlformats.org/officeDocument/2006/relationships/hyperlink" Target="http://w3.jumep.com/tags/tag_abbr.php" TargetMode="External"/><Relationship Id="rId9" Type="http://schemas.openxmlformats.org/officeDocument/2006/relationships/hyperlink" Target="http://w3.jumep.com/tags/tag_font_style.php" TargetMode="External"/><Relationship Id="rId14" Type="http://schemas.openxmlformats.org/officeDocument/2006/relationships/hyperlink" Target="http://w3.jumep.com/tags/tag_br.ph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div.php" TargetMode="External"/><Relationship Id="rId13" Type="http://schemas.openxmlformats.org/officeDocument/2006/relationships/hyperlink" Target="http://w3.jumep.com/tags/tag_form.php" TargetMode="External"/><Relationship Id="rId3" Type="http://schemas.openxmlformats.org/officeDocument/2006/relationships/hyperlink" Target="http://w3.jumep.com/tags/tag_col.php" TargetMode="External"/><Relationship Id="rId7" Type="http://schemas.openxmlformats.org/officeDocument/2006/relationships/hyperlink" Target="http://w3.jumep.com/tags/tag_dir.php" TargetMode="External"/><Relationship Id="rId12" Type="http://schemas.openxmlformats.org/officeDocument/2006/relationships/hyperlink" Target="http://w3.jumep.com/tags/tag_font.php" TargetMode="External"/><Relationship Id="rId2" Type="http://schemas.openxmlformats.org/officeDocument/2006/relationships/hyperlink" Target="http://w3.jumep.com/tags/tag_phrase_elements.php" TargetMode="External"/><Relationship Id="rId16" Type="http://schemas.openxmlformats.org/officeDocument/2006/relationships/hyperlink" Target="http://w3.jumep.com/tags/tag_hn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del.php" TargetMode="External"/><Relationship Id="rId11" Type="http://schemas.openxmlformats.org/officeDocument/2006/relationships/hyperlink" Target="http://w3.jumep.com/tags/tag_fieldset.php" TargetMode="External"/><Relationship Id="rId5" Type="http://schemas.openxmlformats.org/officeDocument/2006/relationships/hyperlink" Target="http://w3.jumep.com/tags/tag_dd.php" TargetMode="External"/><Relationship Id="rId15" Type="http://schemas.openxmlformats.org/officeDocument/2006/relationships/hyperlink" Target="http://w3.jumep.com/tags/tag_frameset.php" TargetMode="External"/><Relationship Id="rId10" Type="http://schemas.openxmlformats.org/officeDocument/2006/relationships/hyperlink" Target="http://w3.jumep.com/tags/tag_dt.php" TargetMode="External"/><Relationship Id="rId4" Type="http://schemas.openxmlformats.org/officeDocument/2006/relationships/hyperlink" Target="http://w3.jumep.com/tags/tag_colgroup.php" TargetMode="External"/><Relationship Id="rId9" Type="http://schemas.openxmlformats.org/officeDocument/2006/relationships/hyperlink" Target="http://w3.jumep.com/tags/tag_dl.php" TargetMode="External"/><Relationship Id="rId14" Type="http://schemas.openxmlformats.org/officeDocument/2006/relationships/hyperlink" Target="http://w3.jumep.com/tags/tag_frame.ph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input.php" TargetMode="External"/><Relationship Id="rId13" Type="http://schemas.openxmlformats.org/officeDocument/2006/relationships/hyperlink" Target="http://w3.jumep.com/tags/tag_li.php" TargetMode="External"/><Relationship Id="rId18" Type="http://schemas.openxmlformats.org/officeDocument/2006/relationships/hyperlink" Target="http://w3.jumep.com/tags/tag_noframes.php" TargetMode="External"/><Relationship Id="rId3" Type="http://schemas.openxmlformats.org/officeDocument/2006/relationships/hyperlink" Target="http://w3.jumep.com/tags/tag_hr.php" TargetMode="External"/><Relationship Id="rId7" Type="http://schemas.openxmlformats.org/officeDocument/2006/relationships/hyperlink" Target="http://w3.jumep.com/tags/tag_img.php" TargetMode="External"/><Relationship Id="rId12" Type="http://schemas.openxmlformats.org/officeDocument/2006/relationships/hyperlink" Target="http://w3.jumep.com/tags/tag_legend.php" TargetMode="External"/><Relationship Id="rId17" Type="http://schemas.openxmlformats.org/officeDocument/2006/relationships/hyperlink" Target="http://w3.jumep.com/tags/tag_meta.php" TargetMode="External"/><Relationship Id="rId2" Type="http://schemas.openxmlformats.org/officeDocument/2006/relationships/hyperlink" Target="http://w3.jumep.com/tags/tag_head.php" TargetMode="External"/><Relationship Id="rId16" Type="http://schemas.openxmlformats.org/officeDocument/2006/relationships/hyperlink" Target="http://w3.jumep.com/tags/tag_menu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iframe.php" TargetMode="External"/><Relationship Id="rId11" Type="http://schemas.openxmlformats.org/officeDocument/2006/relationships/hyperlink" Target="http://w3.jumep.com/tags/tag_label.php" TargetMode="External"/><Relationship Id="rId5" Type="http://schemas.openxmlformats.org/officeDocument/2006/relationships/hyperlink" Target="http://w3.jumep.com/tags/tag_font_style.php" TargetMode="External"/><Relationship Id="rId15" Type="http://schemas.openxmlformats.org/officeDocument/2006/relationships/hyperlink" Target="http://w3.jumep.com/tags/tag_map.php" TargetMode="External"/><Relationship Id="rId10" Type="http://schemas.openxmlformats.org/officeDocument/2006/relationships/hyperlink" Target="http://w3.jumep.com/tags/tag_phrase_elements.php" TargetMode="External"/><Relationship Id="rId4" Type="http://schemas.openxmlformats.org/officeDocument/2006/relationships/hyperlink" Target="http://w3.jumep.com/tags/tag_html.php" TargetMode="External"/><Relationship Id="rId9" Type="http://schemas.openxmlformats.org/officeDocument/2006/relationships/hyperlink" Target="http://w3.jumep.com/tags/tag_ins.php" TargetMode="External"/><Relationship Id="rId14" Type="http://schemas.openxmlformats.org/officeDocument/2006/relationships/hyperlink" Target="http://w3.jumep.com/tags/tag_link.php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param.php" TargetMode="External"/><Relationship Id="rId13" Type="http://schemas.openxmlformats.org/officeDocument/2006/relationships/hyperlink" Target="http://w3.jumep.com/tags/tag_script.php" TargetMode="External"/><Relationship Id="rId18" Type="http://schemas.openxmlformats.org/officeDocument/2006/relationships/hyperlink" Target="http://w3.jumep.com/tags/tag_sup.php" TargetMode="External"/><Relationship Id="rId3" Type="http://schemas.openxmlformats.org/officeDocument/2006/relationships/hyperlink" Target="http://w3.jumep.com/tags/tag_object.php" TargetMode="External"/><Relationship Id="rId7" Type="http://schemas.openxmlformats.org/officeDocument/2006/relationships/hyperlink" Target="http://w3.jumep.com/tags/tag_p.php" TargetMode="External"/><Relationship Id="rId12" Type="http://schemas.openxmlformats.org/officeDocument/2006/relationships/hyperlink" Target="http://w3.jumep.com/tags/tag_phrase_elements.php" TargetMode="External"/><Relationship Id="rId17" Type="http://schemas.openxmlformats.org/officeDocument/2006/relationships/hyperlink" Target="http://w3.jumep.com/tags/tag_style.php" TargetMode="External"/><Relationship Id="rId2" Type="http://schemas.openxmlformats.org/officeDocument/2006/relationships/hyperlink" Target="http://w3.jumep.com/tags/tag_noscript.php" TargetMode="External"/><Relationship Id="rId16" Type="http://schemas.openxmlformats.org/officeDocument/2006/relationships/hyperlink" Target="http://w3.jumep.com/tags/tag_span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option.php" TargetMode="External"/><Relationship Id="rId11" Type="http://schemas.openxmlformats.org/officeDocument/2006/relationships/hyperlink" Target="http://w3.jumep.com/tags/tag_strike.php" TargetMode="External"/><Relationship Id="rId5" Type="http://schemas.openxmlformats.org/officeDocument/2006/relationships/hyperlink" Target="http://w3.jumep.com/tags/tag_optgroup.php" TargetMode="External"/><Relationship Id="rId15" Type="http://schemas.openxmlformats.org/officeDocument/2006/relationships/hyperlink" Target="http://w3.jumep.com/tags/tag_font_style.php" TargetMode="External"/><Relationship Id="rId10" Type="http://schemas.openxmlformats.org/officeDocument/2006/relationships/hyperlink" Target="http://w3.jumep.com/tags/tag_q.php" TargetMode="External"/><Relationship Id="rId4" Type="http://schemas.openxmlformats.org/officeDocument/2006/relationships/hyperlink" Target="http://w3.jumep.com/tags/tag_ol.php" TargetMode="External"/><Relationship Id="rId9" Type="http://schemas.openxmlformats.org/officeDocument/2006/relationships/hyperlink" Target="http://w3.jumep.com/tags/tag_pre.php" TargetMode="External"/><Relationship Id="rId14" Type="http://schemas.openxmlformats.org/officeDocument/2006/relationships/hyperlink" Target="http://w3.jumep.com/tags/tag_select.ph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3.jumep.com/tags/tag_thead.php" TargetMode="External"/><Relationship Id="rId13" Type="http://schemas.openxmlformats.org/officeDocument/2006/relationships/hyperlink" Target="http://w3.jumep.com/tags/tag_ul.php" TargetMode="External"/><Relationship Id="rId3" Type="http://schemas.openxmlformats.org/officeDocument/2006/relationships/hyperlink" Target="http://w3.jumep.com/tags/tag_tbody.php" TargetMode="External"/><Relationship Id="rId7" Type="http://schemas.openxmlformats.org/officeDocument/2006/relationships/hyperlink" Target="http://w3.jumep.com/tags/tag_th.php" TargetMode="External"/><Relationship Id="rId12" Type="http://schemas.openxmlformats.org/officeDocument/2006/relationships/hyperlink" Target="http://w3.jumep.com/tags/tag_u.php" TargetMode="External"/><Relationship Id="rId2" Type="http://schemas.openxmlformats.org/officeDocument/2006/relationships/hyperlink" Target="http://w3.jumep.com/tags/tag_table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3.jumep.com/tags/tag_tfoot.php" TargetMode="External"/><Relationship Id="rId11" Type="http://schemas.openxmlformats.org/officeDocument/2006/relationships/hyperlink" Target="http://w3.jumep.com/tags/tag_font_style.php" TargetMode="External"/><Relationship Id="rId5" Type="http://schemas.openxmlformats.org/officeDocument/2006/relationships/hyperlink" Target="http://w3.jumep.com/tags/tag_textarea.php" TargetMode="External"/><Relationship Id="rId10" Type="http://schemas.openxmlformats.org/officeDocument/2006/relationships/hyperlink" Target="http://w3.jumep.com/tags/tag_tr.php" TargetMode="External"/><Relationship Id="rId4" Type="http://schemas.openxmlformats.org/officeDocument/2006/relationships/hyperlink" Target="http://w3.jumep.com/tags/tag_td.php" TargetMode="External"/><Relationship Id="rId9" Type="http://schemas.openxmlformats.org/officeDocument/2006/relationships/hyperlink" Target="http://w3.jumep.com/tags/tag_title.php" TargetMode="External"/><Relationship Id="rId14" Type="http://schemas.openxmlformats.org/officeDocument/2006/relationships/hyperlink" Target="http://w3.jumep.com/tags/tag_phrase_elements.ph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k.wikipedia.org/wiki/Hypertextov%C3%BD_zna%C4%8Dkov%C3%BD_jazyk" TargetMode="External"/><Relationship Id="rId2" Type="http://schemas.openxmlformats.org/officeDocument/2006/relationships/hyperlink" Target="http://www.jakpsatweb.cz/htm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.jumep.com/html/html_basictags.php" TargetMode="External"/><Relationship Id="rId4" Type="http://schemas.openxmlformats.org/officeDocument/2006/relationships/hyperlink" Target="http://www.hron.fei.tuke.sk/~csonto/kniha/html.ht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k.wikipedia.org/wiki/Hypertex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" TargetMode="External"/><Relationship Id="rId2" Type="http://schemas.openxmlformats.org/officeDocument/2006/relationships/hyperlink" Target="http://sk.wikipedia.org/wiki/Kask%C3%A1dov%C3%A9_%C5%A1t%C3%BDly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k.wikipedia.org/wiki/UR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824" y="300763"/>
            <a:ext cx="1374989" cy="1305289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2476" y="304107"/>
            <a:ext cx="1253757" cy="888056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4895" y="288780"/>
            <a:ext cx="5868537" cy="70110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65665" y="288780"/>
            <a:ext cx="1653561" cy="1326832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006046" y="1268362"/>
            <a:ext cx="1556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Gymnázium, SNP 1, </a:t>
            </a:r>
            <a:b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056 01 Gelnica</a:t>
            </a:r>
          </a:p>
          <a:p>
            <a:r>
              <a:rPr lang="sk-SK" sz="1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Web: </a:t>
            </a:r>
            <a:r>
              <a:rPr lang="sk-SK" sz="1200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www.gymgl.sk</a:t>
            </a:r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930729" y="1153947"/>
            <a:ext cx="5689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KĽÚČ K INOVATÍVNEMU VZDELÁVANIU</a:t>
            </a:r>
            <a:endParaRPr lang="sk-SK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ITMS kód projektu: 26110130703</a:t>
            </a:r>
            <a:endParaRPr lang="sk-SK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981636" y="3561888"/>
            <a:ext cx="9710810" cy="14464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b="1" dirty="0" smtClean="0"/>
              <a:t>                      </a:t>
            </a:r>
            <a:endParaRPr lang="sk-SK" sz="4000" b="1" dirty="0"/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1157785" y="5325914"/>
            <a:ext cx="10196016" cy="91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  </a:t>
            </a:r>
            <a:r>
              <a:rPr lang="sk-SK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Spracoval: Ing. Anton </a:t>
            </a:r>
            <a:r>
              <a:rPr lang="sk-SK" sz="16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Pisko</a:t>
            </a:r>
            <a:r>
              <a:rPr lang="sk-SK" dirty="0" smtClean="0">
                <a:solidFill>
                  <a:srgbClr val="0070C0"/>
                </a:solidFill>
              </a:rPr>
              <a:t>                     </a:t>
            </a:r>
            <a:r>
              <a:rPr lang="cs-CZ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GEL-PIS-INF-IIIA-44 (je </a:t>
            </a:r>
            <a:r>
              <a:rPr lang="cs-CZ" sz="16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pokračovaním</a:t>
            </a:r>
            <a:r>
              <a:rPr lang="cs-CZ" sz="16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GEL-PIS-INF-IIIA-30  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846F-D372-4332-85B4-F5C42245139F}" type="slidenum">
              <a:rPr lang="sk-SK" smtClean="0"/>
              <a:pPr/>
              <a:t>1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062476" y="3244334"/>
            <a:ext cx="7557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Štruktúra stránky v HTML - TAGY </a:t>
            </a:r>
            <a:endParaRPr lang="sk-SK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5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24114" y="1582057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&lt;body&gt; </a:t>
            </a: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ohraničuje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celé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telo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dokumentu</a:t>
            </a:r>
            <a:r>
              <a:rPr lang="en-US" altLang="en-US" sz="2400" dirty="0" smtClean="0"/>
              <a:t>, </a:t>
            </a:r>
            <a:endParaRPr lang="sr-Latn-CS" altLang="en-US" sz="2400" dirty="0" smtClean="0"/>
          </a:p>
          <a:p>
            <a:r>
              <a:rPr lang="en-US" altLang="en-US" sz="2400" dirty="0" err="1" smtClean="0"/>
              <a:t>Tento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príkaz</a:t>
            </a:r>
            <a:r>
              <a:rPr lang="en-US" altLang="en-US" sz="2400" dirty="0" smtClean="0"/>
              <a:t> je </a:t>
            </a:r>
            <a:r>
              <a:rPr lang="en-US" altLang="en-US" sz="2400" dirty="0" err="1" smtClean="0"/>
              <a:t>povinný</a:t>
            </a:r>
            <a:endParaRPr lang="sk-SK" altLang="en-US" sz="2400" dirty="0" smtClean="0"/>
          </a:p>
          <a:p>
            <a:endParaRPr lang="sr-Latn-CS" altLang="en-US" sz="2400" dirty="0" smtClean="0"/>
          </a:p>
          <a:p>
            <a:r>
              <a:rPr lang="sr-Latn-CS" altLang="en-US" sz="2400" dirty="0" smtClean="0"/>
              <a:t> Všetko čo vidíme v okne web browsera,  tj. obsah stránky sa  nachádza v tele dokumentu ohraničenom </a:t>
            </a:r>
            <a:r>
              <a:rPr lang="en-US" altLang="en-US" sz="2400" dirty="0" smtClean="0"/>
              <a:t>&lt;body&gt; </a:t>
            </a:r>
            <a:r>
              <a:rPr lang="sr-Latn-CS" altLang="en-US" sz="2400" dirty="0" smtClean="0"/>
              <a:t>tagom.</a:t>
            </a:r>
          </a:p>
          <a:p>
            <a:r>
              <a:rPr lang="sr-Latn-CS" altLang="en-US" sz="2400" dirty="0" smtClean="0"/>
              <a:t>&lt;</a:t>
            </a:r>
            <a:r>
              <a:rPr lang="sr-Latn-CS" altLang="en-US" sz="2400" b="1" dirty="0" smtClean="0"/>
              <a:t>body</a:t>
            </a:r>
            <a:r>
              <a:rPr lang="sr-Latn-CS" altLang="en-US" sz="2400" dirty="0" smtClean="0"/>
              <a:t>&gt; obsah stránky &lt;/</a:t>
            </a:r>
            <a:r>
              <a:rPr lang="sr-Latn-CS" altLang="en-US" sz="2400" b="1" dirty="0" smtClean="0"/>
              <a:t>body</a:t>
            </a:r>
            <a:r>
              <a:rPr lang="sr-Latn-CS" altLang="en-US" sz="2400" dirty="0" smtClean="0"/>
              <a:t>&gt;.</a:t>
            </a:r>
            <a:endParaRPr lang="en-US" altLang="en-US" sz="2400" dirty="0" smtClean="0"/>
          </a:p>
        </p:txBody>
      </p:sp>
      <p:sp>
        <p:nvSpPr>
          <p:cNvPr id="3" name="Obdĺžnik 2"/>
          <p:cNvSpPr/>
          <p:nvPr/>
        </p:nvSpPr>
        <p:spPr>
          <a:xfrm>
            <a:off x="667656" y="537029"/>
            <a:ext cx="4180115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body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79752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57200" y="537029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štruktúra</a:t>
            </a:r>
            <a:endParaRPr lang="sk-SK" sz="24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882775"/>
            <a:ext cx="8229600" cy="4572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0070C0"/>
                </a:solidFill>
              </a:rPr>
              <a:t>&lt;html&gt;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endParaRPr lang="sr-Latn-CS" dirty="0" smtClean="0"/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00FFFF"/>
                </a:solidFill>
              </a:rPr>
              <a:t>&lt;head&gt;</a:t>
            </a:r>
            <a:endParaRPr lang="en-US" b="1" dirty="0" smtClean="0">
              <a:solidFill>
                <a:srgbClr val="00FFFF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00FF00"/>
                </a:solidFill>
              </a:rPr>
              <a:t>&lt;title&gt;</a:t>
            </a:r>
            <a:r>
              <a:rPr lang="sr-Latn-CS" dirty="0" smtClean="0"/>
              <a:t>Moja prvá webová strana </a:t>
            </a:r>
            <a:r>
              <a:rPr lang="sr-Latn-CS" b="1" dirty="0" smtClean="0">
                <a:solidFill>
                  <a:srgbClr val="00FF00"/>
                </a:solidFill>
              </a:rPr>
              <a:t>&lt;/title&gt;</a:t>
            </a:r>
            <a:endParaRPr lang="en-US" b="1" dirty="0" smtClean="0">
              <a:solidFill>
                <a:srgbClr val="00FF00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00FFFF"/>
                </a:solidFill>
              </a:rPr>
              <a:t>&lt;/head&gt;</a:t>
            </a:r>
            <a:endParaRPr lang="en-US" b="1" dirty="0" smtClean="0">
              <a:solidFill>
                <a:srgbClr val="00FFFF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endParaRPr lang="sr-Latn-CS" dirty="0" smtClean="0"/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FF0000"/>
                </a:solidFill>
              </a:rPr>
              <a:t>&lt;body&gt;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r>
              <a:rPr lang="sr-Latn-CS" dirty="0" smtClean="0"/>
              <a:t>Moja prvá webová strana</a:t>
            </a:r>
            <a:endParaRPr lang="sr-Latn-CS" b="1" dirty="0" smtClean="0">
              <a:solidFill>
                <a:srgbClr val="FF00FF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FF0000"/>
                </a:solidFill>
              </a:rPr>
              <a:t>&lt;/body&gt;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48056" indent="-384048">
              <a:buFont typeface="Wingdings 2"/>
              <a:buNone/>
              <a:defRPr/>
            </a:pPr>
            <a:endParaRPr lang="sr-Latn-CS" dirty="0" smtClean="0"/>
          </a:p>
          <a:p>
            <a:pPr marL="448056" indent="-384048">
              <a:buFont typeface="Wingdings 2"/>
              <a:buNone/>
              <a:defRPr/>
            </a:pPr>
            <a:r>
              <a:rPr lang="sr-Latn-CS" b="1" dirty="0" smtClean="0">
                <a:solidFill>
                  <a:srgbClr val="0070C0"/>
                </a:solidFill>
              </a:rPr>
              <a:t>&lt;/html&gt;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48056" indent="-384048">
              <a:buFont typeface="Wingdings 2"/>
              <a:buChar char=""/>
              <a:defRPr/>
            </a:pPr>
            <a:endParaRPr lang="en-US" dirty="0"/>
          </a:p>
        </p:txBody>
      </p:sp>
      <p:sp>
        <p:nvSpPr>
          <p:cNvPr id="5" name="Obdĺžnik 4"/>
          <p:cNvSpPr/>
          <p:nvPr/>
        </p:nvSpPr>
        <p:spPr>
          <a:xfrm>
            <a:off x="457200" y="1712686"/>
            <a:ext cx="5580743" cy="461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94278"/>
              </p:ext>
            </p:extLst>
          </p:nvPr>
        </p:nvGraphicFramePr>
        <p:xfrm>
          <a:off x="6427693" y="1712685"/>
          <a:ext cx="4706472" cy="4536234"/>
        </p:xfrm>
        <a:graphic>
          <a:graphicData uri="http://schemas.openxmlformats.org/drawingml/2006/table">
            <a:tbl>
              <a:tblPr/>
              <a:tblGrid>
                <a:gridCol w="2353236"/>
                <a:gridCol w="2353236"/>
              </a:tblGrid>
              <a:tr h="736147">
                <a:tc>
                  <a:txBody>
                    <a:bodyPr/>
                    <a:lstStyle/>
                    <a:p>
                      <a:pPr algn="l"/>
                      <a:r>
                        <a:rPr lang="sk-SK" dirty="0" err="1" smtClean="0"/>
                        <a:t>Tag</a:t>
                      </a:r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/>
                        <a:t>Popis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015">
                <a:tc>
                  <a:txBody>
                    <a:bodyPr/>
                    <a:lstStyle/>
                    <a:p>
                      <a:r>
                        <a:rPr lang="sk-SK" u="sng" dirty="0">
                          <a:hlinkClick r:id="rId2"/>
                        </a:rPr>
                        <a:t>&lt;html&gt;</a:t>
                      </a:r>
                      <a:endParaRPr lang="sk-SK" u="sn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Definuje HTML dokument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015">
                <a:tc>
                  <a:txBody>
                    <a:bodyPr/>
                    <a:lstStyle/>
                    <a:p>
                      <a:r>
                        <a:rPr lang="sk-SK">
                          <a:hlinkClick r:id="rId3"/>
                        </a:rPr>
                        <a:t>&lt;body&gt;</a:t>
                      </a:r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Definuje telo HTML dokumentu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015">
                <a:tc>
                  <a:txBody>
                    <a:bodyPr/>
                    <a:lstStyle/>
                    <a:p>
                      <a:r>
                        <a:rPr lang="sk-SK" dirty="0">
                          <a:hlinkClick r:id="rId4"/>
                        </a:rPr>
                        <a:t>&lt;h1&gt; až &lt;h6&gt;</a:t>
                      </a:r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Definuje </a:t>
                      </a:r>
                      <a:r>
                        <a:rPr lang="sk-SK" dirty="0" smtClean="0"/>
                        <a:t>hlavičku </a:t>
                      </a:r>
                      <a:r>
                        <a:rPr lang="sk-SK" dirty="0"/>
                        <a:t>1 až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09">
                <a:tc>
                  <a:txBody>
                    <a:bodyPr/>
                    <a:lstStyle/>
                    <a:p>
                      <a:r>
                        <a:rPr lang="sk-SK" dirty="0">
                          <a:hlinkClick r:id="rId5"/>
                        </a:rPr>
                        <a:t>&lt;p&gt;</a:t>
                      </a:r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Definuje odstavec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09">
                <a:tc>
                  <a:txBody>
                    <a:bodyPr/>
                    <a:lstStyle/>
                    <a:p>
                      <a:r>
                        <a:rPr lang="sk-SK">
                          <a:hlinkClick r:id="rId6"/>
                        </a:rPr>
                        <a:t>&lt;br&gt;</a:t>
                      </a:r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Zalomí riadok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5015">
                <a:tc>
                  <a:txBody>
                    <a:bodyPr/>
                    <a:lstStyle/>
                    <a:p>
                      <a:r>
                        <a:rPr lang="sk-SK">
                          <a:hlinkClick r:id="rId7"/>
                        </a:rPr>
                        <a:t>&lt;hr&gt;</a:t>
                      </a:r>
                      <a:endParaRPr lang="sk-S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/>
                        <a:t>Definuje horizontálnu čiaru (x-ovú)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09">
                <a:tc>
                  <a:txBody>
                    <a:bodyPr/>
                    <a:lstStyle/>
                    <a:p>
                      <a:r>
                        <a:rPr lang="sk-SK" dirty="0">
                          <a:hlinkClick r:id="rId8"/>
                        </a:rPr>
                        <a:t>&lt;!--&gt;</a:t>
                      </a:r>
                      <a:endParaRPr lang="sk-S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Definuje komentár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3" y="1591356"/>
            <a:ext cx="52959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531" y="1591356"/>
            <a:ext cx="545249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51493" y="537029"/>
            <a:ext cx="5295899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 v textovom (pracovnom) zobrazení</a:t>
            </a:r>
            <a:endParaRPr lang="sk-SK" sz="2400" b="1" dirty="0"/>
          </a:p>
        </p:txBody>
      </p:sp>
      <p:sp>
        <p:nvSpPr>
          <p:cNvPr id="5" name="Obdĺžnik 4"/>
          <p:cNvSpPr/>
          <p:nvPr/>
        </p:nvSpPr>
        <p:spPr>
          <a:xfrm>
            <a:off x="6020253" y="537029"/>
            <a:ext cx="5184775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 v zobrazení </a:t>
            </a:r>
            <a:r>
              <a:rPr lang="sk-SK" sz="2400" b="1" dirty="0" err="1" smtClean="0"/>
              <a:t>www</a:t>
            </a:r>
            <a:r>
              <a:rPr lang="sk-SK" sz="2400" b="1" dirty="0" smtClean="0"/>
              <a:t>  prehliadača</a:t>
            </a:r>
            <a:endParaRPr lang="sk-SK" sz="2400" b="1" dirty="0"/>
          </a:p>
        </p:txBody>
      </p:sp>
      <p:sp>
        <p:nvSpPr>
          <p:cNvPr id="6" name="Obdĺžnik 5"/>
          <p:cNvSpPr/>
          <p:nvPr/>
        </p:nvSpPr>
        <p:spPr>
          <a:xfrm>
            <a:off x="856343" y="2888343"/>
            <a:ext cx="2278743" cy="449943"/>
          </a:xfrm>
          <a:prstGeom prst="rect">
            <a:avLst/>
          </a:prstGeom>
          <a:solidFill>
            <a:schemeClr val="accent4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3135086" y="3338286"/>
            <a:ext cx="322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4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65"/>
              </p:ext>
            </p:extLst>
          </p:nvPr>
        </p:nvGraphicFramePr>
        <p:xfrm>
          <a:off x="242046" y="551338"/>
          <a:ext cx="11631706" cy="5674642"/>
        </p:xfrm>
        <a:graphic>
          <a:graphicData uri="http://schemas.openxmlformats.org/drawingml/2006/table">
            <a:tbl>
              <a:tblPr/>
              <a:tblGrid>
                <a:gridCol w="3426728"/>
                <a:gridCol w="4102489"/>
                <a:gridCol w="4102489"/>
              </a:tblGrid>
              <a:tr h="257938">
                <a:tc>
                  <a:txBody>
                    <a:bodyPr/>
                    <a:lstStyle/>
                    <a:p>
                      <a:pPr algn="l"/>
                      <a:r>
                        <a:rPr lang="sk-SK" sz="1500" baseline="0" dirty="0" smtClean="0"/>
                        <a:t>  </a:t>
                      </a:r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 dirty="0" smtClean="0">
                          <a:hlinkClick r:id="rId2"/>
                        </a:rPr>
                        <a:t> &lt;!--...--&gt;</a:t>
                      </a:r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komentár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 dirty="0" smtClean="0">
                          <a:hlinkClick r:id="rId3"/>
                        </a:rPr>
                        <a:t> &lt;!</a:t>
                      </a:r>
                      <a:r>
                        <a:rPr lang="sk-SK" sz="1500" baseline="0" dirty="0">
                          <a:hlinkClick r:id="rId3"/>
                        </a:rPr>
                        <a:t>DOCTYPE&gt;</a:t>
                      </a:r>
                      <a:r>
                        <a:rPr lang="sk-SK" sz="1500" baseline="0" dirty="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typ dokumentu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 dirty="0">
                          <a:hlinkClick r:id="rId4"/>
                        </a:rPr>
                        <a:t>&lt;</a:t>
                      </a:r>
                      <a:r>
                        <a:rPr lang="sk-SK" sz="1500" baseline="0" dirty="0" err="1">
                          <a:hlinkClick r:id="rId4"/>
                        </a:rPr>
                        <a:t>abbr</a:t>
                      </a:r>
                      <a:r>
                        <a:rPr lang="sk-SK" sz="1500" baseline="0" dirty="0">
                          <a:hlinkClick r:id="rId4"/>
                        </a:rPr>
                        <a:t>&gt;</a:t>
                      </a:r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skratku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5"/>
                        </a:rPr>
                        <a:t>&lt;acronym&gt;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skratku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6"/>
                        </a:rPr>
                        <a:t>&lt;address&gt;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adress element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 dirty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7"/>
                        </a:rPr>
                        <a:t>&lt;applet&gt;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Vypustený. Definuje applet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8"/>
                        </a:rPr>
                        <a:t>&lt;area&gt;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plochu vnútri image mapy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 dirty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9"/>
                        </a:rPr>
                        <a:t>&lt;b&gt;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 dirty="0" smtClean="0"/>
                        <a:t>Definuje zvýraznený  </a:t>
                      </a:r>
                      <a:r>
                        <a:rPr lang="sk-SK" sz="1500" baseline="0" dirty="0"/>
                        <a:t>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5879">
                <a:tc>
                  <a:txBody>
                    <a:bodyPr/>
                    <a:lstStyle/>
                    <a:p>
                      <a:r>
                        <a:rPr lang="sk-SK" sz="1500" baseline="0" dirty="0">
                          <a:hlinkClick r:id="rId10"/>
                        </a:rPr>
                        <a:t>&lt;base&gt;</a:t>
                      </a:r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základné URL pre všetky odkazy na stánke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1"/>
                        </a:rPr>
                        <a:t>&lt;bdo&gt;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smerovanie textu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9"/>
                        </a:rPr>
                        <a:t>&lt;big&gt;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 dirty="0"/>
                        <a:t>Definuje </a:t>
                      </a:r>
                      <a:r>
                        <a:rPr lang="sk-SK" sz="1500" baseline="0" dirty="0" smtClean="0"/>
                        <a:t>veľký </a:t>
                      </a:r>
                      <a:r>
                        <a:rPr lang="sk-SK" sz="1500" baseline="0" dirty="0"/>
                        <a:t>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2"/>
                        </a:rPr>
                        <a:t>&lt;blockquote&gt;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dlhú citáciu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3"/>
                        </a:rPr>
                        <a:t>&lt;body&gt;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body element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4"/>
                        </a:rPr>
                        <a:t>&lt;br&gt;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Vloží zalomenie riadku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5"/>
                        </a:rPr>
                        <a:t>&lt;button&gt;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tlačítko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938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6"/>
                        </a:rPr>
                        <a:t>&lt;caption&gt;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Definuje titulok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5879">
                <a:tc>
                  <a:txBody>
                    <a:bodyPr/>
                    <a:lstStyle/>
                    <a:p>
                      <a:r>
                        <a:rPr lang="sk-SK" sz="1500" baseline="0">
                          <a:hlinkClick r:id="rId17"/>
                        </a:rPr>
                        <a:t>&lt;center&gt;</a:t>
                      </a:r>
                      <a:endParaRPr lang="sk-SK" sz="1500" baseline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baseline="0"/>
                        <a:t>Vypustený. Definuje text zarovnaný na stred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baseline="0" dirty="0"/>
                    </a:p>
                  </a:txBody>
                  <a:tcPr marL="65929" marR="65929" marT="32965" marB="32965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4" name="Obdĺžnik 3"/>
          <p:cNvSpPr/>
          <p:nvPr/>
        </p:nvSpPr>
        <p:spPr>
          <a:xfrm>
            <a:off x="201706" y="120170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tagy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96078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70362"/>
              </p:ext>
            </p:extLst>
          </p:nvPr>
        </p:nvGraphicFramePr>
        <p:xfrm>
          <a:off x="201706" y="860613"/>
          <a:ext cx="9428190" cy="5699516"/>
        </p:xfrm>
        <a:graphic>
          <a:graphicData uri="http://schemas.openxmlformats.org/drawingml/2006/table">
            <a:tbl>
              <a:tblPr/>
              <a:tblGrid>
                <a:gridCol w="3142730"/>
                <a:gridCol w="3142730"/>
                <a:gridCol w="3142730"/>
              </a:tblGrid>
              <a:tr h="294881">
                <a:tc>
                  <a:txBody>
                    <a:bodyPr/>
                    <a:lstStyle/>
                    <a:p>
                      <a:r>
                        <a:rPr lang="sk-SK" sz="1500" dirty="0">
                          <a:hlinkClick r:id="rId2"/>
                        </a:rPr>
                        <a:t>&lt;cite&gt;</a:t>
                      </a:r>
                      <a:endParaRPr lang="sk-SK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citáciu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2"/>
                        </a:rPr>
                        <a:t>&lt;code&gt;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text počítačového kódu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3"/>
                        </a:rPr>
                        <a:t>&lt;col&gt;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atribúty pre stĺpce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4"/>
                        </a:rPr>
                        <a:t>&lt;colgroup&gt;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skupinu stĺpcov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5"/>
                        </a:rPr>
                        <a:t>&lt;dd&gt;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popis definície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6"/>
                        </a:rPr>
                        <a:t>&lt;del&gt;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prečiarknutý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7"/>
                        </a:rPr>
                        <a:t>&lt;dir&gt;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Vypustený. Definuje directory list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8"/>
                        </a:rPr>
                        <a:t>&lt;div&gt;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oddelenie v dokumente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2"/>
                        </a:rPr>
                        <a:t>&lt;dfn&gt;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 termín definície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9"/>
                        </a:rPr>
                        <a:t>&lt;dl&gt;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zoznam definícií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0"/>
                        </a:rPr>
                        <a:t>&lt;dt&gt;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termín definície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2"/>
                        </a:rPr>
                        <a:t>&lt;em&gt;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vyznačený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1"/>
                        </a:rPr>
                        <a:t>&lt;fieldset&gt;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zostavu polí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9762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2"/>
                        </a:rPr>
                        <a:t>&lt;font&gt;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Vypustený. Definuje font, veľkosť a farbu textu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3"/>
                        </a:rPr>
                        <a:t>&lt;form&gt;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formulár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4"/>
                        </a:rPr>
                        <a:t>&lt;frame&gt;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pod okno (frame)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4881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5"/>
                        </a:rPr>
                        <a:t>&lt;frameset&gt;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Definuje zostavu frame-ov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/>
                        <a:t>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1658">
                <a:tc>
                  <a:txBody>
                    <a:bodyPr/>
                    <a:lstStyle/>
                    <a:p>
                      <a:r>
                        <a:rPr lang="sk-SK" sz="1500">
                          <a:hlinkClick r:id="rId16"/>
                        </a:rPr>
                        <a:t>&lt;h1&gt; to &lt;h6&gt;</a:t>
                      </a:r>
                      <a:endParaRPr lang="sk-SK" sz="15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500" dirty="0"/>
                        <a:t>Definuje Hlavičku1 - Hlavičku6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500" dirty="0"/>
                    </a:p>
                  </a:txBody>
                  <a:tcPr marL="75023" marR="75023" marT="37512" marB="37512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Obdĺžnik 2"/>
          <p:cNvSpPr/>
          <p:nvPr/>
        </p:nvSpPr>
        <p:spPr>
          <a:xfrm>
            <a:off x="201706" y="120170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tagy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46006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00148"/>
              </p:ext>
            </p:extLst>
          </p:nvPr>
        </p:nvGraphicFramePr>
        <p:xfrm>
          <a:off x="201706" y="874062"/>
          <a:ext cx="9431187" cy="5423922"/>
        </p:xfrm>
        <a:graphic>
          <a:graphicData uri="http://schemas.openxmlformats.org/drawingml/2006/table">
            <a:tbl>
              <a:tblPr/>
              <a:tblGrid>
                <a:gridCol w="3143729"/>
                <a:gridCol w="3143729"/>
                <a:gridCol w="3143729"/>
              </a:tblGrid>
              <a:tr h="266750">
                <a:tc>
                  <a:txBody>
                    <a:bodyPr/>
                    <a:lstStyle/>
                    <a:p>
                      <a:r>
                        <a:rPr lang="sk-SK" sz="1400" dirty="0">
                          <a:hlinkClick r:id="rId2"/>
                        </a:rPr>
                        <a:t>&lt;</a:t>
                      </a:r>
                      <a:r>
                        <a:rPr lang="sk-SK" sz="1400" dirty="0" err="1">
                          <a:hlinkClick r:id="rId2"/>
                        </a:rPr>
                        <a:t>head</a:t>
                      </a:r>
                      <a:r>
                        <a:rPr lang="sk-SK" sz="1400" dirty="0">
                          <a:hlinkClick r:id="rId2"/>
                        </a:rPr>
                        <a:t>&gt;</a:t>
                      </a:r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informáciu o dokumente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3"/>
                        </a:rPr>
                        <a:t>&lt;hr&gt;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horizontálnu čiaru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4"/>
                        </a:rPr>
                        <a:t>&lt;html&gt;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html dokument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5"/>
                        </a:rPr>
                        <a:t>&lt;i&gt;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šikmý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6"/>
                        </a:rPr>
                        <a:t>&lt;iframe&gt;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inline podokno (iframe)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7"/>
                        </a:rPr>
                        <a:t>&lt;img&gt;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obrázok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8"/>
                        </a:rPr>
                        <a:t>&lt;input&gt;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input pole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9"/>
                        </a:rPr>
                        <a:t>&lt;ins&gt;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vložený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502"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0"/>
                        </a:rPr>
                        <a:t>&lt;kbd&gt;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klávesový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502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1"/>
                        </a:rPr>
                        <a:t>&lt;label&gt;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titulok pre kontrolu formuláru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2"/>
                        </a:rPr>
                        <a:t>&lt;legend&gt;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titulok zostavy polí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3"/>
                        </a:rPr>
                        <a:t>&lt;li&gt;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list item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4"/>
                        </a:rPr>
                        <a:t>&lt;link&gt;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odkázanie na zdroj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5"/>
                        </a:rPr>
                        <a:t>&lt;map&gt;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image map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6"/>
                        </a:rPr>
                        <a:t>&lt;menu&gt;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Vypustený. Definuje menu list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50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7"/>
                        </a:rPr>
                        <a:t>&lt;meta&gt;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meta informáciu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668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8"/>
                        </a:rPr>
                        <a:t>&lt;noframes&gt;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noframe oddelenie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71333" marR="71333" marT="35667" marB="35667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3" name="Obdĺžnik 2"/>
          <p:cNvSpPr/>
          <p:nvPr/>
        </p:nvSpPr>
        <p:spPr>
          <a:xfrm>
            <a:off x="201706" y="120170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tagy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25099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75969"/>
              </p:ext>
            </p:extLst>
          </p:nvPr>
        </p:nvGraphicFramePr>
        <p:xfrm>
          <a:off x="295836" y="968185"/>
          <a:ext cx="9418866" cy="5477720"/>
        </p:xfrm>
        <a:graphic>
          <a:graphicData uri="http://schemas.openxmlformats.org/drawingml/2006/table">
            <a:tbl>
              <a:tblPr/>
              <a:tblGrid>
                <a:gridCol w="3139622"/>
                <a:gridCol w="3139622"/>
                <a:gridCol w="3139622"/>
              </a:tblGrid>
              <a:tr h="273886">
                <a:tc>
                  <a:txBody>
                    <a:bodyPr/>
                    <a:lstStyle/>
                    <a:p>
                      <a:r>
                        <a:rPr lang="sk-SK" sz="1400" dirty="0">
                          <a:hlinkClick r:id="rId2"/>
                        </a:rPr>
                        <a:t>&lt;</a:t>
                      </a:r>
                      <a:r>
                        <a:rPr lang="sk-SK" sz="1400" dirty="0" err="1">
                          <a:hlinkClick r:id="rId2"/>
                        </a:rPr>
                        <a:t>noscript</a:t>
                      </a:r>
                      <a:r>
                        <a:rPr lang="sk-SK" sz="1400" dirty="0">
                          <a:hlinkClick r:id="rId2"/>
                        </a:rPr>
                        <a:t>&gt;</a:t>
                      </a:r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noscript oddelenie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 dirty="0">
                          <a:hlinkClick r:id="rId3"/>
                        </a:rPr>
                        <a:t>&lt;</a:t>
                      </a:r>
                      <a:r>
                        <a:rPr lang="sk-SK" sz="1400" dirty="0" err="1">
                          <a:hlinkClick r:id="rId3"/>
                        </a:rPr>
                        <a:t>object</a:t>
                      </a:r>
                      <a:r>
                        <a:rPr lang="sk-SK" sz="1400" dirty="0">
                          <a:hlinkClick r:id="rId3"/>
                        </a:rPr>
                        <a:t>&gt;</a:t>
                      </a:r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vložený objekt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4"/>
                        </a:rPr>
                        <a:t>&lt;ol&gt;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ordered list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5"/>
                        </a:rPr>
                        <a:t>&lt;optgroup&gt;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skupinu možností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6"/>
                        </a:rPr>
                        <a:t>&lt;option&gt;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možnosť v drop-down liste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7"/>
                        </a:rPr>
                        <a:t>&lt;p&gt;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odstavec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8"/>
                        </a:rPr>
                        <a:t>&lt;param&gt;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parameter pre objekt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9"/>
                        </a:rPr>
                        <a:t>&lt;pre&gt;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preformatted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0"/>
                        </a:rPr>
                        <a:t>&lt;q&gt;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krátku citáciu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1"/>
                        </a:rPr>
                        <a:t>&lt;s&gt;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Vypustený. Definuje prečiarknutý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2"/>
                        </a:rPr>
                        <a:t>&lt;samp&gt;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jednoduchý počítačový kód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3"/>
                        </a:rPr>
                        <a:t>&lt;script&gt;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skript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4"/>
                        </a:rPr>
                        <a:t>&lt;select&gt;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vyberateľný list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5"/>
                        </a:rPr>
                        <a:t>&lt;small&gt;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malý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6"/>
                        </a:rPr>
                        <a:t>&lt;span&gt;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oddelenie v dokumente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1"/>
                        </a:rPr>
                        <a:t>&lt;strike&gt;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Vypustený. Definuje prečiarknutý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2"/>
                        </a:rPr>
                        <a:t>&lt;strong&gt;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silný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7"/>
                        </a:rPr>
                        <a:t>&lt;style&gt;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definíciu štýlu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>
                          <a:hlinkClick r:id="rId18"/>
                        </a:rPr>
                        <a:t>&lt;sub&gt;</a:t>
                      </a:r>
                      <a:endParaRPr lang="sk-SK" sz="14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text dolného indexu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3886">
                <a:tc>
                  <a:txBody>
                    <a:bodyPr/>
                    <a:lstStyle/>
                    <a:p>
                      <a:r>
                        <a:rPr lang="sk-SK" sz="1400" dirty="0">
                          <a:hlinkClick r:id="rId18"/>
                        </a:rPr>
                        <a:t>&lt;sup&gt;</a:t>
                      </a:r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400"/>
                        <a:t>Definuje text horného indexu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sk-SK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Obdĺžnik 2"/>
          <p:cNvSpPr/>
          <p:nvPr/>
        </p:nvSpPr>
        <p:spPr>
          <a:xfrm>
            <a:off x="201706" y="120170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tagy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66010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13579"/>
              </p:ext>
            </p:extLst>
          </p:nvPr>
        </p:nvGraphicFramePr>
        <p:xfrm>
          <a:off x="295836" y="968184"/>
          <a:ext cx="10663080" cy="5577294"/>
        </p:xfrm>
        <a:graphic>
          <a:graphicData uri="http://schemas.openxmlformats.org/drawingml/2006/table">
            <a:tbl>
              <a:tblPr/>
              <a:tblGrid>
                <a:gridCol w="3554360"/>
                <a:gridCol w="3554360"/>
                <a:gridCol w="3554360"/>
              </a:tblGrid>
              <a:tr h="348581">
                <a:tc>
                  <a:txBody>
                    <a:bodyPr/>
                    <a:lstStyle/>
                    <a:p>
                      <a:r>
                        <a:rPr lang="sk-SK" sz="1800" dirty="0">
                          <a:hlinkClick r:id="rId2"/>
                        </a:rPr>
                        <a:t>&lt;table&gt;</a:t>
                      </a:r>
                      <a:endParaRPr lang="sk-SK" sz="18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tabuľku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3"/>
                        </a:rPr>
                        <a:t>&lt;tbody&gt;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telo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4"/>
                        </a:rPr>
                        <a:t>&lt;td&gt;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bunku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5"/>
                        </a:rPr>
                        <a:t>&lt;textarea&gt;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textové pole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6"/>
                        </a:rPr>
                        <a:t>&lt;tfoot&gt;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zápätie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7"/>
                        </a:rPr>
                        <a:t>&lt;th&gt;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hlavičku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8"/>
                        </a:rPr>
                        <a:t>&lt;thead&gt;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hlavičku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9"/>
                        </a:rPr>
                        <a:t>&lt;title&gt;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titulok dokumentu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10"/>
                        </a:rPr>
                        <a:t>&lt;tr&gt;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riadok tabuľky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11"/>
                        </a:rPr>
                        <a:t>&lt;tt&gt;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teletype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716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12"/>
                        </a:rPr>
                        <a:t>&lt;u&gt;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Vypustený. Definuje podčiarknutý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13"/>
                        </a:rPr>
                        <a:t>&lt;ul&gt;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unordered list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581">
                <a:tc>
                  <a:txBody>
                    <a:bodyPr/>
                    <a:lstStyle/>
                    <a:p>
                      <a:r>
                        <a:rPr lang="sk-SK" sz="1800">
                          <a:hlinkClick r:id="rId14"/>
                        </a:rPr>
                        <a:t>&lt;var&gt;</a:t>
                      </a:r>
                      <a:endParaRPr lang="sk-SK" sz="18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Definuje premennú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STF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7161">
                <a:tc>
                  <a:txBody>
                    <a:bodyPr/>
                    <a:lstStyle/>
                    <a:p>
                      <a:r>
                        <a:rPr lang="sk-SK" sz="1800"/>
                        <a:t>&lt;xmp&gt;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/>
                        <a:t>Vypustený. Definuje preformatted text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Obdĺžnik 2"/>
          <p:cNvSpPr/>
          <p:nvPr/>
        </p:nvSpPr>
        <p:spPr>
          <a:xfrm>
            <a:off x="201706" y="120170"/>
            <a:ext cx="4390571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tagy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1708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68991" y="3959938"/>
            <a:ext cx="4169391" cy="118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Pokračovanie.......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873456" y="1099065"/>
            <a:ext cx="8727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 smtClean="0"/>
          </a:p>
          <a:p>
            <a:r>
              <a:rPr lang="sk-SK" dirty="0" smtClean="0">
                <a:hlinkClick r:id="rId2"/>
              </a:rPr>
              <a:t>www.jakpsatweb.cz/html/</a:t>
            </a:r>
            <a:r>
              <a:rPr lang="sk-SK" dirty="0" smtClean="0"/>
              <a:t>  (11.04.2015)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873456" y="1823913"/>
            <a:ext cx="10186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3"/>
              </a:rPr>
              <a:t>www.sk.wikipedia.org/wiki/Hypertextov%C3%BD_zna%C4%8Dkov%C3%BD_jazyk</a:t>
            </a:r>
            <a:r>
              <a:rPr lang="sk-SK" dirty="0" smtClean="0"/>
              <a:t>   (11.04.2015 )</a:t>
            </a:r>
          </a:p>
          <a:p>
            <a:r>
              <a:rPr lang="sk-SK" dirty="0" smtClean="0"/>
              <a:t> </a:t>
            </a:r>
          </a:p>
          <a:p>
            <a:r>
              <a:rPr lang="sk-SK" dirty="0"/>
              <a:t> 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968991" y="582978"/>
            <a:ext cx="1937982" cy="43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/>
              <a:t>Zdroje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846F-D372-4332-85B4-F5C42245139F}" type="slidenum">
              <a:rPr lang="sk-SK" smtClean="0"/>
              <a:pPr/>
              <a:t>18</a:t>
            </a:fld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884504" y="2377911"/>
            <a:ext cx="7455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4"/>
              </a:rPr>
              <a:t>www.hron.fei.tuke.sk/~</a:t>
            </a:r>
            <a:r>
              <a:rPr lang="sk-SK" dirty="0" err="1" smtClean="0">
                <a:hlinkClick r:id="rId4"/>
              </a:rPr>
              <a:t>csonto</a:t>
            </a:r>
            <a:r>
              <a:rPr lang="sk-SK" dirty="0" smtClean="0">
                <a:hlinkClick r:id="rId4"/>
              </a:rPr>
              <a:t>/kniha/</a:t>
            </a:r>
            <a:r>
              <a:rPr lang="sk-SK" dirty="0" err="1" smtClean="0">
                <a:hlinkClick r:id="rId4"/>
              </a:rPr>
              <a:t>html.htm</a:t>
            </a:r>
            <a:r>
              <a:rPr lang="sk-SK" dirty="0" smtClean="0"/>
              <a:t>  (11.04.2015 )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84504" y="2931909"/>
            <a:ext cx="5908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5"/>
              </a:rPr>
              <a:t>www.w3.jumep.com/html/html_basictags.php</a:t>
            </a:r>
            <a:r>
              <a:rPr lang="sk-SK" dirty="0"/>
              <a:t> </a:t>
            </a:r>
            <a:r>
              <a:rPr lang="sk-SK" dirty="0" smtClean="0"/>
              <a:t>(11.04.2015)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9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91670" y="1727107"/>
            <a:ext cx="10598843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err="1" smtClean="0"/>
              <a:t>Hypertextový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značkový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jazyk</a:t>
            </a:r>
            <a:r>
              <a:rPr lang="en-US" altLang="en-US" sz="2400" dirty="0" smtClean="0"/>
              <a:t> </a:t>
            </a:r>
            <a:r>
              <a:rPr lang="sk-SK" altLang="en-US" sz="2400" dirty="0" smtClean="0"/>
              <a:t>   </a:t>
            </a:r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0070C0"/>
                </a:solidFill>
              </a:rPr>
              <a:t>H</a:t>
            </a:r>
            <a:r>
              <a:rPr lang="en-US" altLang="en-US" sz="2400" dirty="0" smtClean="0">
                <a:solidFill>
                  <a:srgbClr val="0070C0"/>
                </a:solidFill>
              </a:rPr>
              <a:t>yper</a:t>
            </a:r>
            <a:r>
              <a:rPr lang="sr-Latn-RS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T</a:t>
            </a:r>
            <a:r>
              <a:rPr lang="en-US" altLang="en-US" sz="2400" dirty="0" smtClean="0">
                <a:solidFill>
                  <a:srgbClr val="0070C0"/>
                </a:solidFill>
              </a:rPr>
              <a:t>ext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M</a:t>
            </a:r>
            <a:r>
              <a:rPr lang="en-US" altLang="en-US" sz="2400" dirty="0" smtClean="0">
                <a:solidFill>
                  <a:srgbClr val="0070C0"/>
                </a:solidFill>
              </a:rPr>
              <a:t>arkup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L</a:t>
            </a:r>
            <a:r>
              <a:rPr lang="en-US" altLang="en-US" sz="2400" dirty="0" smtClean="0">
                <a:solidFill>
                  <a:srgbClr val="0070C0"/>
                </a:solidFill>
              </a:rPr>
              <a:t>anguage</a:t>
            </a:r>
            <a:r>
              <a:rPr lang="sk-SK" altLang="en-US" sz="2400" dirty="0" smtClean="0">
                <a:solidFill>
                  <a:srgbClr val="0070C0"/>
                </a:solidFill>
              </a:rPr>
              <a:t>, </a:t>
            </a:r>
            <a:r>
              <a:rPr lang="en-US" altLang="en-US" sz="2400" dirty="0" smtClean="0"/>
              <a:t> je </a:t>
            </a:r>
            <a:r>
              <a:rPr lang="en-US" altLang="en-US" sz="2400" dirty="0" err="1" smtClean="0"/>
              <a:t>značkový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jazyk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určený</a:t>
            </a:r>
            <a:r>
              <a:rPr lang="en-US" altLang="en-US" sz="2400" dirty="0" smtClean="0"/>
              <a:t> na </a:t>
            </a:r>
            <a:r>
              <a:rPr lang="en-US" altLang="en-US" sz="2400" dirty="0" err="1" smtClean="0"/>
              <a:t>vytváranie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webových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stránok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iných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informácií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zobraziteľných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webovom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prehliadači</a:t>
            </a:r>
            <a:r>
              <a:rPr lang="en-US" altLang="en-US" sz="2400" dirty="0" smtClean="0"/>
              <a:t>.</a:t>
            </a:r>
            <a:r>
              <a:rPr lang="sk-SK" sz="2400" dirty="0" smtClean="0"/>
              <a:t> Jazyk HTML umožňuje vytvárať dokumenty obsahujúce text, </a:t>
            </a:r>
            <a:r>
              <a:rPr lang="sk-SK" sz="2400" dirty="0" smtClean="0">
                <a:hlinkClick r:id="rId2" tooltip="Hypertext"/>
              </a:rPr>
              <a:t>hypertextové</a:t>
            </a:r>
            <a:r>
              <a:rPr lang="sk-SK" sz="2400" dirty="0" smtClean="0"/>
              <a:t> odkazy, multimediálny a iný obsah, formuláre, skripty a </a:t>
            </a:r>
            <a:r>
              <a:rPr lang="sk-SK" sz="2400" dirty="0" err="1" smtClean="0"/>
              <a:t>metainformácie</a:t>
            </a:r>
            <a:r>
              <a:rPr lang="sk-SK" sz="2400" dirty="0" smtClean="0"/>
              <a:t>.</a:t>
            </a:r>
            <a:endParaRPr lang="sr-Latn-RS" altLang="en-US" sz="2400" dirty="0" smtClean="0"/>
          </a:p>
          <a:p>
            <a:pPr marL="65087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None/>
            </a:pPr>
            <a:r>
              <a:rPr lang="pl-PL" altLang="en-US" sz="2400" dirty="0" smtClean="0">
                <a:solidFill>
                  <a:prstClr val="black"/>
                </a:solidFill>
                <a:latin typeface="Times New Roman"/>
              </a:rPr>
              <a:t>Tento </a:t>
            </a:r>
            <a:r>
              <a:rPr lang="pl-PL" altLang="en-US" sz="2400" dirty="0">
                <a:solidFill>
                  <a:prstClr val="black"/>
                </a:solidFill>
                <a:latin typeface="Times New Roman"/>
              </a:rPr>
              <a:t>jazyk sa skladá zo značiek – </a:t>
            </a:r>
            <a:r>
              <a:rPr lang="pl-PL" altLang="en-US" sz="2400" dirty="0" smtClean="0">
                <a:solidFill>
                  <a:prstClr val="black"/>
                </a:solidFill>
                <a:latin typeface="Times New Roman"/>
              </a:rPr>
              <a:t>tagov.</a:t>
            </a:r>
          </a:p>
          <a:p>
            <a:pPr marL="65087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None/>
            </a:pPr>
            <a:r>
              <a:rPr lang="pl-PL" altLang="en-US" sz="2400" dirty="0" smtClean="0">
                <a:solidFill>
                  <a:prstClr val="black"/>
                </a:solidFill>
                <a:latin typeface="Times New Roman"/>
              </a:rPr>
              <a:t>Markup </a:t>
            </a:r>
            <a:r>
              <a:rPr lang="pl-PL" altLang="en-US" sz="2400" dirty="0">
                <a:solidFill>
                  <a:prstClr val="black"/>
                </a:solidFill>
                <a:latin typeface="Times New Roman"/>
              </a:rPr>
              <a:t>= označovanie.</a:t>
            </a:r>
            <a:endParaRPr lang="en-US" altLang="en-US" sz="2400" dirty="0">
              <a:solidFill>
                <a:prstClr val="black"/>
              </a:solidFill>
              <a:latin typeface="Times New Roman"/>
            </a:endParaRPr>
          </a:p>
          <a:p>
            <a:pPr marL="0" indent="0">
              <a:buClr>
                <a:srgbClr val="4F81BD"/>
              </a:buClr>
              <a:buNone/>
            </a:pPr>
            <a:r>
              <a:rPr lang="pl-PL" altLang="en-US" sz="2400" dirty="0" smtClean="0">
                <a:solidFill>
                  <a:srgbClr val="FFFFFF"/>
                </a:solidFill>
              </a:rPr>
              <a:t>az</a:t>
            </a:r>
            <a:r>
              <a:rPr lang="pl-PL" altLang="en-US" sz="2400" dirty="0" smtClean="0">
                <a:solidFill>
                  <a:schemeClr val="bg1"/>
                </a:solidFill>
              </a:rPr>
              <a:t>Tento jazyk sa skladá zo značiek – arkup = </a:t>
            </a:r>
            <a:r>
              <a:rPr lang="pl-PL" altLang="en-US" dirty="0" smtClean="0">
                <a:solidFill>
                  <a:schemeClr val="bg1"/>
                </a:solidFill>
              </a:rPr>
              <a:t>označovanie</a:t>
            </a:r>
            <a:r>
              <a:rPr lang="pl-PL" altLang="en-US" dirty="0" smtClean="0">
                <a:solidFill>
                  <a:srgbClr val="FFFFFF"/>
                </a:solidFill>
              </a:rPr>
              <a:t>yk sa skladá zo značiek – tagovMarkup = označovanie.</a:t>
            </a:r>
            <a:endParaRPr lang="en-US" altLang="en-US" dirty="0" smtClean="0">
              <a:solidFill>
                <a:srgbClr val="FFFFFF"/>
              </a:solidFill>
            </a:endParaRP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3" name="Obdĺžnik 2"/>
          <p:cNvSpPr/>
          <p:nvPr/>
        </p:nvSpPr>
        <p:spPr>
          <a:xfrm>
            <a:off x="591671" y="537882"/>
            <a:ext cx="325418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8682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91671" y="1318023"/>
            <a:ext cx="951414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značkách jazyka HTML existujú štyri druhy prvkov: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Štruktúrové</a:t>
            </a:r>
            <a:r>
              <a:rPr kumimoji="0" lang="sk-SK" altLang="sk-SK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prvky.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Označujú zmysel textu. Napríklad: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&lt;h1&gt;Golf&lt;/h1&gt;</a:t>
            </a:r>
            <a:endParaRPr kumimoji="0" lang="sk-SK" altLang="sk-SK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označuje, že slovo "Golf" je nadpisom prvej úrovne.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Prezentačné prvky.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Popisujú výzor textu, bez ohľadu na jeho zmysel. Napríklad: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&lt;b&gt;tučné&lt;/b&gt;</a:t>
            </a:r>
            <a:endParaRPr kumimoji="0" lang="sk-SK" altLang="sk-SK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zobrazí slovo "tučné" tučným písmom. Prezentačné prvky sa už neodporúča používať;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výzor textu by mal byť popísaný pomocou 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Kaskádové štýly"/>
              </a:rPr>
              <a:t>kaskádových štýlov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Hyperlinky.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Linky do iných dokumentov. Napríklad: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&lt;a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href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="http://sk.wikipedia.org/"&gt;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Wikipédia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&lt;/a&gt;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urobí zo slova </a:t>
            </a:r>
            <a:r>
              <a:rPr kumimoji="0" lang="sk-SK" altLang="sk-SK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Wikipédia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linku na dané 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URL"/>
              </a:rPr>
              <a:t>URL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Ovládacie prvky.</a:t>
            </a:r>
            <a:r>
              <a:rPr kumimoji="0" lang="sk-SK" alt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Vytvárajú tlačidlá, zaškrtávacie políčka, zoznamy, atď.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91671" y="537882"/>
            <a:ext cx="325418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– prvky 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87876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91671" y="537882"/>
            <a:ext cx="325418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/>
              <a:t>Tagy</a:t>
            </a:r>
            <a:endParaRPr lang="sk-SK" sz="24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14500"/>
            <a:ext cx="836295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CS" altLang="en-US" dirty="0" smtClean="0"/>
              <a:t>Tag predstavuje značku ktorá opisuje čo treba urobiť s textom a obrázkami, ktoré nesú informáciu na webovej stránky.</a:t>
            </a:r>
          </a:p>
          <a:p>
            <a:endParaRPr lang="sr-Latn-CS" altLang="en-US" dirty="0" smtClean="0"/>
          </a:p>
          <a:p>
            <a:r>
              <a:rPr lang="sr-Latn-CS" altLang="en-US" dirty="0" smtClean="0"/>
              <a:t>HTML tagy sú zložené z kľúčového slova ktoré sa nachádza medzi značkami:  menšie </a:t>
            </a:r>
            <a:r>
              <a:rPr lang="sr-Latn-CS" altLang="en-US" b="1" dirty="0" smtClean="0">
                <a:solidFill>
                  <a:srgbClr val="0070C0"/>
                </a:solidFill>
              </a:rPr>
              <a:t>&lt; </a:t>
            </a:r>
            <a:r>
              <a:rPr lang="sr-Latn-CS" altLang="en-US" dirty="0" smtClean="0">
                <a:solidFill>
                  <a:srgbClr val="0070C0"/>
                </a:solidFill>
              </a:rPr>
              <a:t> </a:t>
            </a:r>
            <a:r>
              <a:rPr lang="sr-Latn-CS" altLang="en-US" dirty="0" smtClean="0"/>
              <a:t>a väčšie </a:t>
            </a:r>
            <a:r>
              <a:rPr lang="sr-Latn-CS" altLang="en-US" b="1" dirty="0" smtClean="0">
                <a:solidFill>
                  <a:srgbClr val="0070C0"/>
                </a:solidFill>
              </a:rPr>
              <a:t>&gt;</a:t>
            </a:r>
            <a:r>
              <a:rPr lang="sr-Latn-CS" altLang="en-US" b="1" dirty="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sr-Latn-CS" altLang="en-US" b="1" dirty="0" smtClean="0"/>
              <a:t/>
            </a:r>
            <a:br>
              <a:rPr lang="sr-Latn-CS" altLang="en-US" b="1" dirty="0" smtClean="0"/>
            </a:br>
            <a:r>
              <a:rPr lang="sr-Latn-CS" altLang="en-US" b="1" dirty="0" smtClean="0"/>
              <a:t>napr: </a:t>
            </a:r>
            <a:r>
              <a:rPr lang="sr-Latn-CS" altLang="en-US" b="1" dirty="0" smtClean="0">
                <a:solidFill>
                  <a:srgbClr val="0070C0"/>
                </a:solidFill>
              </a:rPr>
              <a:t>&lt;body&gt; ,  &lt;html&gt;,  &lt;title&gt;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91671" y="16359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CS" altLang="en-US" dirty="0" smtClean="0"/>
              <a:t>Tagy sa píšu v pároch.</a:t>
            </a:r>
          </a:p>
          <a:p>
            <a:r>
              <a:rPr lang="sr-Latn-CS" altLang="en-US" dirty="0" smtClean="0"/>
              <a:t>Rozlišujeme:</a:t>
            </a:r>
          </a:p>
          <a:p>
            <a:endParaRPr lang="sr-Latn-CS" altLang="en-US" dirty="0" smtClean="0"/>
          </a:p>
          <a:p>
            <a:pPr lvl="1"/>
            <a:r>
              <a:rPr lang="sr-Latn-CS" altLang="en-US" b="1" dirty="0" smtClean="0">
                <a:solidFill>
                  <a:srgbClr val="0070C0"/>
                </a:solidFill>
              </a:rPr>
              <a:t>začiatočný tag  (start tag), napr. &lt;body&gt;</a:t>
            </a:r>
          </a:p>
          <a:p>
            <a:pPr lvl="1"/>
            <a:r>
              <a:rPr lang="sr-Latn-CS" altLang="en-US" b="1" dirty="0" smtClean="0">
                <a:solidFill>
                  <a:srgbClr val="0070C0"/>
                </a:solidFill>
              </a:rPr>
              <a:t>koncový tag  (end tag), napr. &lt;/body&gt;</a:t>
            </a:r>
          </a:p>
          <a:p>
            <a:pPr lvl="1">
              <a:buFont typeface="Verdana" panose="020B0604030504040204" pitchFamily="34" charset="0"/>
              <a:buNone/>
            </a:pPr>
            <a:endParaRPr lang="sr-Latn-CS" alt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CS" altLang="en-US" dirty="0" smtClean="0"/>
              <a:t>V koncovom tagu sa pred kľúčovým slovom nachádza</a:t>
            </a:r>
            <a:r>
              <a:rPr lang="sr-Latn-CS" altLang="en-US" b="1" dirty="0" smtClean="0">
                <a:solidFill>
                  <a:srgbClr val="FFFF00"/>
                </a:solidFill>
              </a:rPr>
              <a:t/>
            </a:r>
            <a:br>
              <a:rPr lang="sr-Latn-CS" altLang="en-US" b="1" dirty="0" smtClean="0">
                <a:solidFill>
                  <a:srgbClr val="FFFF00"/>
                </a:solidFill>
              </a:rPr>
            </a:br>
            <a:r>
              <a:rPr lang="sr-Latn-CS" altLang="en-US" b="1" dirty="0" smtClean="0">
                <a:solidFill>
                  <a:srgbClr val="0070C0"/>
                </a:solidFill>
              </a:rPr>
              <a:t>lomítko -</a:t>
            </a:r>
            <a:r>
              <a:rPr lang="sr-Latn-CS" altLang="en-US" b="1" dirty="0" smtClean="0">
                <a:solidFill>
                  <a:srgbClr val="FFFF00"/>
                </a:solidFill>
              </a:rPr>
              <a:t> </a:t>
            </a:r>
            <a:r>
              <a:rPr lang="sr-Latn-CS" altLang="en-US" b="1" dirty="0" smtClean="0">
                <a:solidFill>
                  <a:srgbClr val="0070C0"/>
                </a:solidFill>
              </a:rPr>
              <a:t>šikmá čiara /</a:t>
            </a:r>
            <a:endParaRPr lang="en-US" altLang="en-US" b="1" dirty="0" smtClean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58" y="1331256"/>
            <a:ext cx="4089879" cy="5225957"/>
          </a:xfrm>
          <a:prstGeom prst="rect">
            <a:avLst/>
          </a:prstGeom>
          <a:noFill/>
          <a:ln>
            <a:noFill/>
          </a:ln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Obdĺžnik 3"/>
          <p:cNvSpPr/>
          <p:nvPr/>
        </p:nvSpPr>
        <p:spPr>
          <a:xfrm>
            <a:off x="591671" y="537882"/>
            <a:ext cx="3254188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Písanie </a:t>
            </a:r>
            <a:r>
              <a:rPr lang="sk-SK" sz="2400" b="1" dirty="0" err="1" smtClean="0"/>
              <a:t>tagov</a:t>
            </a:r>
            <a:endParaRPr lang="sk-SK" sz="2400" b="1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4957937" y="2632516"/>
            <a:ext cx="2830285" cy="164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380343" y="3788229"/>
            <a:ext cx="4905828" cy="245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2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67656" y="1262745"/>
            <a:ext cx="11234057" cy="28738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sr-Latn-CS" dirty="0" smtClean="0"/>
              <a:t>HTML dokument je obyčajný textový dokument </a:t>
            </a:r>
          </a:p>
          <a:p>
            <a:pPr marL="0" indent="0">
              <a:buNone/>
              <a:defRPr/>
            </a:pPr>
            <a:r>
              <a:rPr lang="sr-Latn-CS" dirty="0" smtClean="0"/>
              <a:t>uložený s príponou  </a:t>
            </a:r>
            <a:r>
              <a:rPr lang="sr-Latn-CS" dirty="0" smtClean="0">
                <a:solidFill>
                  <a:srgbClr val="0070C0"/>
                </a:solidFill>
              </a:rPr>
              <a:t>.</a:t>
            </a:r>
            <a:r>
              <a:rPr lang="sr-Latn-CS" b="1" dirty="0" smtClean="0">
                <a:solidFill>
                  <a:srgbClr val="0070C0"/>
                </a:solidFill>
              </a:rPr>
              <a:t>htm</a:t>
            </a:r>
            <a:r>
              <a:rPr lang="sr-Latn-CS" dirty="0" smtClean="0">
                <a:solidFill>
                  <a:srgbClr val="0070C0"/>
                </a:solidFill>
              </a:rPr>
              <a:t> </a:t>
            </a:r>
            <a:r>
              <a:rPr lang="sr-Latn-CS" dirty="0" smtClean="0"/>
              <a:t>alebo </a:t>
            </a:r>
            <a:r>
              <a:rPr lang="sr-Latn-CS" dirty="0" smtClean="0">
                <a:solidFill>
                  <a:srgbClr val="0070C0"/>
                </a:solidFill>
              </a:rPr>
              <a:t>.</a:t>
            </a:r>
            <a:r>
              <a:rPr lang="sr-Latn-CS" b="1" dirty="0" smtClean="0">
                <a:solidFill>
                  <a:srgbClr val="0070C0"/>
                </a:solidFill>
              </a:rPr>
              <a:t>html</a:t>
            </a:r>
            <a:r>
              <a:rPr lang="sr-Latn-CS" dirty="0" smtClean="0"/>
              <a:t>,  vytvára sa v  </a:t>
            </a:r>
            <a:r>
              <a:rPr lang="en-US" dirty="0" err="1" smtClean="0"/>
              <a:t>textovom</a:t>
            </a:r>
            <a:r>
              <a:rPr lang="en-US" dirty="0" smtClean="0"/>
              <a:t> </a:t>
            </a:r>
            <a:r>
              <a:rPr lang="en-US" dirty="0" err="1" smtClean="0"/>
              <a:t>editore</a:t>
            </a:r>
            <a:r>
              <a:rPr lang="sr-Latn-CS" dirty="0" smtClean="0"/>
              <a:t>, ako  Notepad, WordPad, Poznámkový blok</a:t>
            </a:r>
          </a:p>
          <a:p>
            <a:pPr marL="0" indent="0">
              <a:buNone/>
              <a:defRPr/>
            </a:pPr>
            <a:r>
              <a:rPr lang="sr-Latn-CS" dirty="0" smtClean="0">
                <a:solidFill>
                  <a:srgbClr val="0070C0"/>
                </a:solidFill>
              </a:rPr>
              <a:t>index.txt</a:t>
            </a:r>
            <a:r>
              <a:rPr lang="sr-Latn-CS" dirty="0" smtClean="0"/>
              <a:t> (textové zobrazenie)</a:t>
            </a:r>
          </a:p>
          <a:p>
            <a:pPr>
              <a:defRPr/>
            </a:pPr>
            <a:endParaRPr lang="sr-Latn-CS" dirty="0" smtClean="0"/>
          </a:p>
          <a:p>
            <a:pPr marL="0" indent="0">
              <a:buClr>
                <a:srgbClr val="4F81BD"/>
              </a:buClr>
              <a:buNone/>
              <a:defRPr/>
            </a:pPr>
            <a:r>
              <a:rPr lang="sr-Latn-CS" dirty="0" smtClean="0">
                <a:solidFill>
                  <a:prstClr val="white"/>
                </a:solidFill>
              </a:rPr>
              <a:t>Aby sme HTML dokument mohli otvoriť musíme mať nejaký web prehliadač – web browser.</a:t>
            </a:r>
          </a:p>
          <a:p>
            <a:pPr>
              <a:defRPr/>
            </a:pPr>
            <a:endParaRPr lang="sr-Latn-CS" dirty="0" smtClean="0"/>
          </a:p>
          <a:p>
            <a:pPr>
              <a:defRPr/>
            </a:pPr>
            <a:endParaRPr lang="sr-Latn-C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" name="Obdĺžnik 2"/>
          <p:cNvSpPr/>
          <p:nvPr/>
        </p:nvSpPr>
        <p:spPr>
          <a:xfrm>
            <a:off x="667656" y="537029"/>
            <a:ext cx="5109029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v textovom formáte</a:t>
            </a:r>
            <a:endParaRPr lang="sk-SK" sz="2400" b="1" dirty="0"/>
          </a:p>
        </p:txBody>
      </p:sp>
      <p:pic>
        <p:nvPicPr>
          <p:cNvPr id="5" name="Obrázok 4" descr="Bez názvu - Poznámkový blo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" y="3196292"/>
            <a:ext cx="1078411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67656" y="537029"/>
            <a:ext cx="4296229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– elementy -štruktúra</a:t>
            </a:r>
            <a:endParaRPr lang="sk-SK" sz="2400" b="1" dirty="0"/>
          </a:p>
        </p:txBody>
      </p:sp>
      <p:sp>
        <p:nvSpPr>
          <p:cNvPr id="3" name="Obdĺžnik 2"/>
          <p:cNvSpPr/>
          <p:nvPr/>
        </p:nvSpPr>
        <p:spPr>
          <a:xfrm>
            <a:off x="609599" y="1814286"/>
            <a:ext cx="50654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>
              <a:defRPr/>
            </a:pPr>
            <a:r>
              <a:rPr lang="sr-Latn-CS" sz="2400" dirty="0"/>
              <a:t>Elementami  formujeme štruktúru a opisujeme výhľad častí obsahu HTML dokumentu. </a:t>
            </a:r>
          </a:p>
          <a:p>
            <a:pPr marL="448056" indent="-384048">
              <a:buFont typeface="Wingdings 2"/>
              <a:buChar char=""/>
              <a:defRPr/>
            </a:pPr>
            <a:endParaRPr lang="en-US" sz="2400" dirty="0"/>
          </a:p>
          <a:p>
            <a:pPr marL="64008">
              <a:defRPr/>
            </a:pPr>
            <a:r>
              <a:rPr lang="sr-Latn-CS" sz="2400" dirty="0"/>
              <a:t>Každý element je zostavený z troch častí:</a:t>
            </a:r>
          </a:p>
          <a:p>
            <a:pPr marL="438658" lvl="1">
              <a:defRPr/>
            </a:pPr>
            <a:r>
              <a:rPr lang="sr-Latn-CS" sz="2400" dirty="0" smtClean="0">
                <a:solidFill>
                  <a:srgbClr val="0070C0"/>
                </a:solidFill>
              </a:rPr>
              <a:t>začiatočný </a:t>
            </a:r>
            <a:r>
              <a:rPr lang="sr-Latn-CS" sz="2400" dirty="0">
                <a:solidFill>
                  <a:srgbClr val="0070C0"/>
                </a:solidFill>
              </a:rPr>
              <a:t>tag</a:t>
            </a:r>
            <a:r>
              <a:rPr lang="sr-Latn-CS" sz="2400" dirty="0"/>
              <a:t>, </a:t>
            </a:r>
          </a:p>
          <a:p>
            <a:pPr marL="438658" lvl="1">
              <a:defRPr/>
            </a:pPr>
            <a:r>
              <a:rPr lang="sr-Latn-CS" sz="2400" dirty="0"/>
              <a:t>obsah a </a:t>
            </a:r>
          </a:p>
          <a:p>
            <a:pPr marL="438658" lvl="1">
              <a:defRPr/>
            </a:pPr>
            <a:r>
              <a:rPr lang="sr-Latn-CS" sz="2400" dirty="0">
                <a:solidFill>
                  <a:srgbClr val="0070C0"/>
                </a:solidFill>
              </a:rPr>
              <a:t>zatvárajúci </a:t>
            </a:r>
            <a:r>
              <a:rPr lang="sr-Latn-CS" sz="2400" dirty="0" smtClean="0">
                <a:solidFill>
                  <a:srgbClr val="0070C0"/>
                </a:solidFill>
              </a:rPr>
              <a:t> </a:t>
            </a:r>
            <a:r>
              <a:rPr lang="sr-Latn-CS" sz="2400" dirty="0">
                <a:solidFill>
                  <a:srgbClr val="0070C0"/>
                </a:solidFill>
              </a:rPr>
              <a:t>tag</a:t>
            </a:r>
            <a:r>
              <a:rPr lang="sr-Latn-CS" sz="2400" dirty="0"/>
              <a:t>. </a:t>
            </a:r>
          </a:p>
          <a:p>
            <a:pPr marL="448056" indent="-384048">
              <a:buFont typeface="Wingdings 2"/>
              <a:buChar char=""/>
              <a:defRPr/>
            </a:pPr>
            <a:endParaRPr lang="sr-Latn-CS" sz="2400" dirty="0"/>
          </a:p>
          <a:p>
            <a:pPr marL="64008">
              <a:defRPr/>
            </a:pPr>
            <a:r>
              <a:rPr lang="sr-Latn-CS" sz="2400" dirty="0"/>
              <a:t>Napr. z</a:t>
            </a:r>
            <a:r>
              <a:rPr lang="en-US" sz="2400" dirty="0" err="1"/>
              <a:t>ačiatočný</a:t>
            </a:r>
            <a:r>
              <a:rPr lang="en-US" sz="2400" dirty="0"/>
              <a:t> tag  </a:t>
            </a:r>
            <a:r>
              <a:rPr lang="en-US" sz="2400" dirty="0">
                <a:solidFill>
                  <a:srgbClr val="0070C0"/>
                </a:solidFill>
              </a:rPr>
              <a:t>&lt;</a:t>
            </a:r>
            <a:r>
              <a:rPr lang="en-US" sz="2400" dirty="0" smtClean="0">
                <a:solidFill>
                  <a:srgbClr val="0070C0"/>
                </a:solidFill>
              </a:rPr>
              <a:t>html&gt;</a:t>
            </a:r>
          </a:p>
          <a:p>
            <a:pPr marL="64008">
              <a:defRPr/>
            </a:pPr>
            <a:r>
              <a:rPr lang="sr-Latn-CS" sz="2400" dirty="0" smtClean="0"/>
              <a:t>          zatvárajúci tag  </a:t>
            </a:r>
            <a:r>
              <a:rPr lang="en-US" sz="2400" dirty="0" smtClean="0">
                <a:solidFill>
                  <a:srgbClr val="0070C0"/>
                </a:solidFill>
              </a:rPr>
              <a:t>&lt;/html&gt;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2458" y="1814286"/>
            <a:ext cx="5863772" cy="30915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&lt;html&gt; - </a:t>
            </a:r>
            <a:r>
              <a:rPr lang="en-US" altLang="en-US" sz="2400" dirty="0" err="1" smtClean="0"/>
              <a:t>ohraničuje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celý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dokument</a:t>
            </a:r>
            <a:r>
              <a:rPr lang="en-US" altLang="en-US" sz="2400" dirty="0" smtClean="0"/>
              <a:t>. </a:t>
            </a:r>
            <a:endParaRPr lang="sr-Latn-C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Je to </a:t>
            </a:r>
            <a:r>
              <a:rPr lang="en-US" altLang="en-US" sz="2400" dirty="0" err="1" smtClean="0"/>
              <a:t>povinný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príkaz</a:t>
            </a:r>
            <a:r>
              <a:rPr lang="en-US" altLang="en-US" sz="2400" dirty="0" smtClean="0"/>
              <a:t>. </a:t>
            </a:r>
            <a:endParaRPr lang="sr-Latn-C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V</a:t>
            </a:r>
            <a:r>
              <a:rPr lang="sk-SK" altLang="en-US" sz="2400" dirty="0" smtClean="0"/>
              <a:t>o vnútri jeho rámca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nachádzajú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všetky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ostatné</a:t>
            </a:r>
            <a:r>
              <a:rPr lang="en-US" altLang="en-US" sz="2400" dirty="0" smtClean="0"/>
              <a:t> tag</a:t>
            </a:r>
            <a:r>
              <a:rPr lang="sk-SK" altLang="en-US" sz="2400" dirty="0" smtClean="0"/>
              <a:t>y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sr-Latn-CS" altLang="en-US" sz="2400" dirty="0" smtClean="0"/>
              <a:t>Dokument vždy začína tagom &lt;</a:t>
            </a:r>
            <a:r>
              <a:rPr lang="sr-Latn-CS" altLang="en-US" sz="2400" b="1" dirty="0" smtClean="0"/>
              <a:t>html</a:t>
            </a:r>
            <a:r>
              <a:rPr lang="sr-Latn-CS" altLang="en-US" sz="2400" dirty="0" smtClean="0"/>
              <a:t>&gt;, </a:t>
            </a:r>
          </a:p>
          <a:p>
            <a:pPr marL="0" indent="0">
              <a:buNone/>
            </a:pPr>
            <a:r>
              <a:rPr lang="sr-Latn-CS" altLang="en-US" sz="2400" dirty="0" smtClean="0"/>
              <a:t>a končí sa tagom &lt;/</a:t>
            </a:r>
            <a:r>
              <a:rPr lang="sr-Latn-CS" altLang="en-US" sz="2400" b="1" dirty="0" smtClean="0"/>
              <a:t>html</a:t>
            </a:r>
            <a:r>
              <a:rPr lang="sr-Latn-CS" altLang="en-US" sz="2400" dirty="0" smtClean="0"/>
              <a:t>&gt;</a:t>
            </a:r>
            <a:endParaRPr lang="en-US" altLang="en-US" sz="2400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74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67657" y="537029"/>
            <a:ext cx="5878286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vo formáte </a:t>
            </a:r>
            <a:r>
              <a:rPr lang="sk-SK" sz="2400" b="1" dirty="0" err="1" smtClean="0"/>
              <a:t>www</a:t>
            </a:r>
            <a:r>
              <a:rPr lang="sk-SK" sz="2400" b="1" dirty="0" smtClean="0"/>
              <a:t> stránky</a:t>
            </a:r>
            <a:endParaRPr lang="sk-SK" sz="2400" b="1" dirty="0"/>
          </a:p>
        </p:txBody>
      </p:sp>
      <p:pic>
        <p:nvPicPr>
          <p:cNvPr id="3" name="Obrázok 2" descr="Gymnázium Gelnica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1763893"/>
            <a:ext cx="9144000" cy="4922675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667657" y="1208633"/>
            <a:ext cx="5704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CS" sz="2400" b="1" dirty="0" smtClean="0">
                <a:solidFill>
                  <a:srgbClr val="0070C0"/>
                </a:solidFill>
              </a:rPr>
              <a:t>Index.html</a:t>
            </a:r>
            <a:r>
              <a:rPr lang="sr-Latn-CS" sz="2400" dirty="0" smtClean="0"/>
              <a:t>  (pre webové zobrazenie)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2070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67656" y="537029"/>
            <a:ext cx="4180115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</a:t>
            </a:r>
            <a:r>
              <a:rPr lang="sk-SK" sz="2400" b="1" dirty="0" err="1" smtClean="0"/>
              <a:t>head</a:t>
            </a:r>
            <a:endParaRPr lang="sk-SK" sz="2400" b="1" dirty="0"/>
          </a:p>
        </p:txBody>
      </p:sp>
      <p:sp>
        <p:nvSpPr>
          <p:cNvPr id="3" name="Obdĺžnik 2"/>
          <p:cNvSpPr/>
          <p:nvPr/>
        </p:nvSpPr>
        <p:spPr>
          <a:xfrm>
            <a:off x="667655" y="1349829"/>
            <a:ext cx="10871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&lt;head&gt; </a:t>
            </a: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ohraničuje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hlavičku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dokumentu</a:t>
            </a:r>
            <a:r>
              <a:rPr lang="en-US" altLang="en-US" sz="2400" dirty="0" smtClean="0"/>
              <a:t>, </a:t>
            </a:r>
            <a:endParaRPr lang="sr-Latn-CS" altLang="en-US" sz="2400" dirty="0" smtClean="0"/>
          </a:p>
          <a:p>
            <a:r>
              <a:rPr lang="en-US" altLang="en-US" sz="2400" dirty="0" err="1" smtClean="0"/>
              <a:t>tento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príkaz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nie</a:t>
            </a:r>
            <a:r>
              <a:rPr lang="en-US" altLang="en-US" sz="2400" dirty="0" smtClean="0"/>
              <a:t> je </a:t>
            </a:r>
            <a:r>
              <a:rPr lang="en-US" altLang="en-US" sz="2400" dirty="0" err="1" smtClean="0"/>
              <a:t>povinný</a:t>
            </a:r>
            <a:r>
              <a:rPr lang="en-US" altLang="en-US" sz="2400" dirty="0" smtClean="0"/>
              <a:t>.</a:t>
            </a:r>
            <a:endParaRPr lang="sr-Latn-CS" altLang="en-US" sz="2400" u="sng" dirty="0" smtClean="0"/>
          </a:p>
          <a:p>
            <a:r>
              <a:rPr lang="sr-Latn-CS" altLang="en-US" sz="2400" dirty="0" smtClean="0"/>
              <a:t>V záhlaví sa definujú údaje, ktoré fungujú v komunikácii web browsera a Internet servera, čiže informácie o samotnom dokumente (názvy, opis, kľúčové slová, meno autora, atď.)</a:t>
            </a:r>
            <a:endParaRPr lang="sr-Latn-CS" altLang="en-US" sz="2400" u="sng" dirty="0" smtClean="0"/>
          </a:p>
          <a:p>
            <a:r>
              <a:rPr lang="sr-Latn-CS" altLang="en-US" sz="2400" dirty="0" smtClean="0"/>
              <a:t>Browser nezobrazuje informácie, ktoré sa nachádzajú medzi tagmi &lt; </a:t>
            </a:r>
            <a:r>
              <a:rPr lang="sr-Latn-CS" altLang="en-US" sz="2400" b="1" dirty="0" smtClean="0"/>
              <a:t>head </a:t>
            </a:r>
            <a:r>
              <a:rPr lang="sr-Latn-CS" altLang="en-US" sz="2400" dirty="0" smtClean="0"/>
              <a:t>&gt; a &lt;/ </a:t>
            </a:r>
            <a:r>
              <a:rPr lang="sr-Latn-CS" altLang="en-US" sz="2400" b="1" dirty="0" smtClean="0"/>
              <a:t>head </a:t>
            </a:r>
            <a:r>
              <a:rPr lang="sr-Latn-CS" altLang="en-US" sz="2400" dirty="0" smtClean="0"/>
              <a:t>&gt;, okrem obsahu tagu &lt;</a:t>
            </a:r>
            <a:r>
              <a:rPr lang="sr-Latn-CS" altLang="en-US" sz="2400" b="1" dirty="0" smtClean="0"/>
              <a:t>title</a:t>
            </a:r>
            <a:r>
              <a:rPr lang="sr-Latn-CS" altLang="en-US" sz="2400" dirty="0" smtClean="0"/>
              <a:t>&gt; </a:t>
            </a:r>
            <a:endParaRPr lang="en-US" altLang="en-US" sz="24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667654" y="4912249"/>
            <a:ext cx="10871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&lt;title&gt; </a:t>
            </a: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ohraničuje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názov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dokumentu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ktorý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</a:t>
            </a:r>
            <a:r>
              <a:rPr lang="en-US" altLang="en-US" sz="2400" dirty="0" smtClean="0"/>
              <a:t> </a:t>
            </a:r>
            <a:r>
              <a:rPr lang="sk-SK" altLang="en-US" sz="2400" dirty="0" smtClean="0"/>
              <a:t>zobrazí</a:t>
            </a:r>
            <a:r>
              <a:rPr lang="en-US" altLang="en-US" sz="2400" dirty="0" smtClean="0"/>
              <a:t> v </a:t>
            </a:r>
            <a:r>
              <a:rPr lang="sk-SK" altLang="en-US" sz="2400" dirty="0" smtClean="0"/>
              <a:t>názvovej linke</a:t>
            </a:r>
            <a:r>
              <a:rPr lang="en-US" altLang="en-US" sz="2400" dirty="0" smtClean="0"/>
              <a:t> web </a:t>
            </a:r>
            <a:r>
              <a:rPr lang="en-US" altLang="en-US" sz="2400" dirty="0" err="1" smtClean="0"/>
              <a:t>browsera</a:t>
            </a:r>
            <a:endParaRPr lang="sr-Latn-CS" altLang="en-US" sz="2400" dirty="0" smtClean="0"/>
          </a:p>
          <a:p>
            <a:r>
              <a:rPr lang="en-US" altLang="en-US" sz="2400" b="1" dirty="0" smtClean="0"/>
              <a:t>&lt;title&gt;</a:t>
            </a:r>
            <a:r>
              <a:rPr lang="sr-Latn-CS" altLang="en-US" sz="2400" dirty="0" smtClean="0"/>
              <a:t>Názov dokumentu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&lt;</a:t>
            </a:r>
            <a:r>
              <a:rPr lang="sr-Latn-CS" altLang="en-US" sz="2400" b="1" dirty="0" smtClean="0"/>
              <a:t>/</a:t>
            </a:r>
            <a:r>
              <a:rPr lang="en-US" altLang="en-US" sz="2400" b="1" dirty="0" smtClean="0"/>
              <a:t>title&gt; </a:t>
            </a:r>
          </a:p>
        </p:txBody>
      </p:sp>
      <p:sp>
        <p:nvSpPr>
          <p:cNvPr id="5" name="Obdĺžnik 4"/>
          <p:cNvSpPr/>
          <p:nvPr/>
        </p:nvSpPr>
        <p:spPr>
          <a:xfrm>
            <a:off x="667656" y="4098775"/>
            <a:ext cx="4354288" cy="57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HTML dokument - title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357005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1408</Words>
  <Application>Microsoft Office PowerPoint</Application>
  <PresentationFormat>Vlastná</PresentationFormat>
  <Paragraphs>387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EVSINF1</dc:creator>
  <cp:lastModifiedBy>annpi</cp:lastModifiedBy>
  <cp:revision>19</cp:revision>
  <dcterms:created xsi:type="dcterms:W3CDTF">2015-05-03T20:52:36Z</dcterms:created>
  <dcterms:modified xsi:type="dcterms:W3CDTF">2015-05-11T06:38:50Z</dcterms:modified>
</cp:coreProperties>
</file>