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265" r:id="rId3"/>
    <p:sldId id="257" r:id="rId4"/>
    <p:sldId id="274" r:id="rId5"/>
    <p:sldId id="275" r:id="rId6"/>
    <p:sldId id="276" r:id="rId7"/>
    <p:sldId id="258" r:id="rId8"/>
    <p:sldId id="263" r:id="rId9"/>
    <p:sldId id="264" r:id="rId10"/>
    <p:sldId id="277" r:id="rId11"/>
    <p:sldId id="260" r:id="rId12"/>
    <p:sldId id="261" r:id="rId13"/>
    <p:sldId id="294" r:id="rId14"/>
    <p:sldId id="295" r:id="rId15"/>
    <p:sldId id="296" r:id="rId16"/>
    <p:sldId id="259" r:id="rId17"/>
    <p:sldId id="297" r:id="rId18"/>
    <p:sldId id="298" r:id="rId19"/>
    <p:sldId id="266" r:id="rId20"/>
    <p:sldId id="269" r:id="rId21"/>
    <p:sldId id="278" r:id="rId22"/>
    <p:sldId id="279" r:id="rId23"/>
    <p:sldId id="283" r:id="rId24"/>
    <p:sldId id="281" r:id="rId25"/>
    <p:sldId id="282" r:id="rId26"/>
    <p:sldId id="262" r:id="rId27"/>
    <p:sldId id="286" r:id="rId28"/>
    <p:sldId id="293" r:id="rId29"/>
    <p:sldId id="287" r:id="rId30"/>
    <p:sldId id="289" r:id="rId31"/>
    <p:sldId id="290" r:id="rId32"/>
    <p:sldId id="291" r:id="rId33"/>
    <p:sldId id="271" r:id="rId34"/>
    <p:sldId id="273" r:id="rId35"/>
  </p:sldIdLst>
  <p:sldSz cx="10287000" cy="6858000" type="35mm"/>
  <p:notesSz cx="6858000" cy="9144000"/>
  <p:defaultTextStyle>
    <a:defPPr>
      <a:defRPr lang="sk-SK"/>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95" autoAdjust="0"/>
  </p:normalViewPr>
  <p:slideViewPr>
    <p:cSldViewPr>
      <p:cViewPr varScale="1">
        <p:scale>
          <a:sx n="90" d="100"/>
          <a:sy n="90" d="100"/>
        </p:scale>
        <p:origin x="108" y="762"/>
      </p:cViewPr>
      <p:guideLst>
        <p:guide orient="horz" pos="2160"/>
        <p:guide pos="3240"/>
      </p:guideLst>
    </p:cSldViewPr>
  </p:slideViewPr>
  <p:outlineViewPr>
    <p:cViewPr>
      <p:scale>
        <a:sx n="33" d="100"/>
        <a:sy n="33" d="100"/>
      </p:scale>
      <p:origin x="372" y="3363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91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sk-SK" noProof="0" smtClean="0"/>
              <a:t>Click to edit Master text styles</a:t>
            </a:r>
          </a:p>
          <a:p>
            <a:pPr lvl="1"/>
            <a:r>
              <a:rPr lang="sk-SK" noProof="0" smtClean="0"/>
              <a:t>Second level</a:t>
            </a:r>
          </a:p>
          <a:p>
            <a:pPr lvl="2"/>
            <a:r>
              <a:rPr lang="sk-SK" noProof="0" smtClean="0"/>
              <a:t>Third level</a:t>
            </a:r>
          </a:p>
          <a:p>
            <a:pPr lvl="3"/>
            <a:r>
              <a:rPr lang="sk-SK" noProof="0" smtClean="0"/>
              <a:t>Fourth level</a:t>
            </a:r>
          </a:p>
          <a:p>
            <a:pPr lvl="4"/>
            <a:r>
              <a:rPr lang="sk-SK" noProof="0" smtClean="0"/>
              <a:t>Fifth level</a:t>
            </a:r>
          </a:p>
        </p:txBody>
      </p:sp>
      <p:sp>
        <p:nvSpPr>
          <p:cNvPr id="36867" name="Rectangle 3"/>
          <p:cNvSpPr>
            <a:spLocks noGrp="1" noRot="1" noChangeAspect="1" noChangeArrowheads="1" noTextEdit="1"/>
          </p:cNvSpPr>
          <p:nvPr>
            <p:ph type="sldImg" idx="2"/>
          </p:nvPr>
        </p:nvSpPr>
        <p:spPr bwMode="auto">
          <a:xfrm>
            <a:off x="863600" y="692150"/>
            <a:ext cx="51308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8168892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
        <p:nvSpPr>
          <p:cNvPr id="37891" name="Rectangle 3"/>
          <p:cNvSpPr>
            <a:spLocks noGrp="1" noRot="1" noChangeAspect="1" noChangeArrowheads="1" noTextEdit="1"/>
          </p:cNvSpPr>
          <p:nvPr>
            <p:ph type="sldImg"/>
          </p:nvPr>
        </p:nvSpPr>
        <p:spPr>
          <a:xfrm>
            <a:off x="866775" y="692150"/>
            <a:ext cx="5124450" cy="3416300"/>
          </a:xfrm>
          <a:ln cap="flat"/>
        </p:spPr>
      </p:sp>
    </p:spTree>
    <p:extLst>
      <p:ext uri="{BB962C8B-B14F-4D97-AF65-F5344CB8AC3E}">
        <p14:creationId xmlns:p14="http://schemas.microsoft.com/office/powerpoint/2010/main" val="277148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866775" y="692150"/>
            <a:ext cx="5124450" cy="3416300"/>
          </a:xfrm>
        </p:spPr>
      </p:sp>
      <p:sp>
        <p:nvSpPr>
          <p:cNvPr id="3" name="Zástupný symbol poznámok 2"/>
          <p:cNvSpPr>
            <a:spLocks noGrp="1"/>
          </p:cNvSpPr>
          <p:nvPr>
            <p:ph type="body" idx="1"/>
          </p:nvPr>
        </p:nvSpPr>
        <p:spPr/>
        <p:txBody>
          <a:bodyPr/>
          <a:lstStyle/>
          <a:p>
            <a:endParaRPr lang="sk-SK"/>
          </a:p>
        </p:txBody>
      </p:sp>
    </p:spTree>
    <p:extLst>
      <p:ext uri="{BB962C8B-B14F-4D97-AF65-F5344CB8AC3E}">
        <p14:creationId xmlns:p14="http://schemas.microsoft.com/office/powerpoint/2010/main" val="57579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866775" y="692150"/>
            <a:ext cx="5124450" cy="3416300"/>
          </a:xfrm>
        </p:spPr>
      </p:sp>
      <p:sp>
        <p:nvSpPr>
          <p:cNvPr id="3" name="Zástupný symbol poznámok 2"/>
          <p:cNvSpPr>
            <a:spLocks noGrp="1"/>
          </p:cNvSpPr>
          <p:nvPr>
            <p:ph type="body" idx="1"/>
          </p:nvPr>
        </p:nvSpPr>
        <p:spPr/>
        <p:txBody>
          <a:bodyPr/>
          <a:lstStyle/>
          <a:p>
            <a:endParaRPr lang="sk-SK"/>
          </a:p>
        </p:txBody>
      </p:sp>
    </p:spTree>
    <p:extLst>
      <p:ext uri="{BB962C8B-B14F-4D97-AF65-F5344CB8AC3E}">
        <p14:creationId xmlns:p14="http://schemas.microsoft.com/office/powerpoint/2010/main" val="235479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771525" y="2130425"/>
            <a:ext cx="8743950" cy="1470025"/>
          </a:xfrm>
        </p:spPr>
        <p:txBody>
          <a:bodyPr/>
          <a:lstStyle/>
          <a:p>
            <a:r>
              <a:rPr lang="sk-SK" smtClean="0"/>
              <a:t>Upravte štýly predlohy textu</a:t>
            </a:r>
            <a:endParaRPr lang="sk-SK"/>
          </a:p>
        </p:txBody>
      </p:sp>
      <p:sp>
        <p:nvSpPr>
          <p:cNvPr id="3" name="Podnadpis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k-SK" smtClean="0"/>
              <a:t>Upravte štýl predlohy podnadpisov</a:t>
            </a:r>
            <a:endParaRPr lang="sk-SK"/>
          </a:p>
        </p:txBody>
      </p:sp>
    </p:spTree>
    <p:extLst>
      <p:ext uri="{BB962C8B-B14F-4D97-AF65-F5344CB8AC3E}">
        <p14:creationId xmlns:p14="http://schemas.microsoft.com/office/powerpoint/2010/main" val="18431899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Tree>
    <p:extLst>
      <p:ext uri="{BB962C8B-B14F-4D97-AF65-F5344CB8AC3E}">
        <p14:creationId xmlns:p14="http://schemas.microsoft.com/office/powerpoint/2010/main" val="24417405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329488" y="533400"/>
            <a:ext cx="2185987" cy="5562600"/>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771525" y="533400"/>
            <a:ext cx="6405563" cy="5562600"/>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Tree>
    <p:extLst>
      <p:ext uri="{BB962C8B-B14F-4D97-AF65-F5344CB8AC3E}">
        <p14:creationId xmlns:p14="http://schemas.microsoft.com/office/powerpoint/2010/main" val="6631661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Nadpis, text a obsah">
    <p:spTree>
      <p:nvGrpSpPr>
        <p:cNvPr id="1" name=""/>
        <p:cNvGrpSpPr/>
        <p:nvPr/>
      </p:nvGrpSpPr>
      <p:grpSpPr>
        <a:xfrm>
          <a:off x="0" y="0"/>
          <a:ext cx="0" cy="0"/>
          <a:chOff x="0" y="0"/>
          <a:chExt cx="0" cy="0"/>
        </a:xfrm>
      </p:grpSpPr>
      <p:sp>
        <p:nvSpPr>
          <p:cNvPr id="2" name="Nadpis 1"/>
          <p:cNvSpPr>
            <a:spLocks noGrp="1"/>
          </p:cNvSpPr>
          <p:nvPr>
            <p:ph type="title"/>
          </p:nvPr>
        </p:nvSpPr>
        <p:spPr>
          <a:xfrm>
            <a:off x="771525" y="533400"/>
            <a:ext cx="8743950" cy="1143000"/>
          </a:xfrm>
        </p:spPr>
        <p:txBody>
          <a:bodyPr/>
          <a:lstStyle/>
          <a:p>
            <a:r>
              <a:rPr lang="sk-SK" smtClean="0"/>
              <a:t>Upravte štýly predlohy textu</a:t>
            </a:r>
            <a:endParaRPr lang="sk-SK"/>
          </a:p>
        </p:txBody>
      </p:sp>
      <p:sp>
        <p:nvSpPr>
          <p:cNvPr id="3" name="Zástupný symbol textu 2"/>
          <p:cNvSpPr>
            <a:spLocks noGrp="1"/>
          </p:cNvSpPr>
          <p:nvPr>
            <p:ph type="body" sz="half" idx="1"/>
          </p:nvPr>
        </p:nvSpPr>
        <p:spPr>
          <a:xfrm>
            <a:off x="771525" y="1981200"/>
            <a:ext cx="4295775" cy="4114800"/>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219700" y="1981200"/>
            <a:ext cx="4295775" cy="4114800"/>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Tree>
    <p:extLst>
      <p:ext uri="{BB962C8B-B14F-4D97-AF65-F5344CB8AC3E}">
        <p14:creationId xmlns:p14="http://schemas.microsoft.com/office/powerpoint/2010/main" val="22569987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Tree>
    <p:extLst>
      <p:ext uri="{BB962C8B-B14F-4D97-AF65-F5344CB8AC3E}">
        <p14:creationId xmlns:p14="http://schemas.microsoft.com/office/powerpoint/2010/main" val="39987069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12800" y="4406900"/>
            <a:ext cx="8743950" cy="1362075"/>
          </a:xfrm>
        </p:spPr>
        <p:txBody>
          <a:bodyPr anchor="t"/>
          <a:lstStyle>
            <a:lvl1pPr algn="l">
              <a:defRPr sz="4000" b="1" cap="all"/>
            </a:lvl1pPr>
          </a:lstStyle>
          <a:p>
            <a:r>
              <a:rPr lang="sk-SK" smtClean="0"/>
              <a:t>Upravte štýly predlohy textu</a:t>
            </a:r>
            <a:endParaRPr lang="sk-SK"/>
          </a:p>
        </p:txBody>
      </p:sp>
      <p:sp>
        <p:nvSpPr>
          <p:cNvPr id="3" name="Zástupný symbol textu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k-SK" smtClean="0"/>
              <a:t>Upravte štýl predlohy textu.</a:t>
            </a:r>
          </a:p>
        </p:txBody>
      </p:sp>
    </p:spTree>
    <p:extLst>
      <p:ext uri="{BB962C8B-B14F-4D97-AF65-F5344CB8AC3E}">
        <p14:creationId xmlns:p14="http://schemas.microsoft.com/office/powerpoint/2010/main" val="22533758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771525" y="1981200"/>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219700" y="1981200"/>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Tree>
    <p:extLst>
      <p:ext uri="{BB962C8B-B14F-4D97-AF65-F5344CB8AC3E}">
        <p14:creationId xmlns:p14="http://schemas.microsoft.com/office/powerpoint/2010/main" val="16931916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514350" y="274638"/>
            <a:ext cx="9258300" cy="1143000"/>
          </a:xfrm>
        </p:spPr>
        <p:txBody>
          <a:bodyPr/>
          <a:lstStyle>
            <a:lvl1pPr>
              <a:defRPr/>
            </a:lvl1pPr>
          </a:lstStyle>
          <a:p>
            <a:r>
              <a:rPr lang="sk-SK" smtClean="0"/>
              <a:t>Upravte štýly predlohy textu</a:t>
            </a:r>
            <a:endParaRPr lang="sk-SK"/>
          </a:p>
        </p:txBody>
      </p:sp>
      <p:sp>
        <p:nvSpPr>
          <p:cNvPr id="3" name="Zástupný symbol textu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Tree>
    <p:extLst>
      <p:ext uri="{BB962C8B-B14F-4D97-AF65-F5344CB8AC3E}">
        <p14:creationId xmlns:p14="http://schemas.microsoft.com/office/powerpoint/2010/main" val="97885123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Tree>
    <p:extLst>
      <p:ext uri="{BB962C8B-B14F-4D97-AF65-F5344CB8AC3E}">
        <p14:creationId xmlns:p14="http://schemas.microsoft.com/office/powerpoint/2010/main" val="249889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49855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14350" y="273050"/>
            <a:ext cx="3384550" cy="1162050"/>
          </a:xfrm>
        </p:spPr>
        <p:txBody>
          <a:bodyPr anchor="b"/>
          <a:lstStyle>
            <a:lvl1pPr algn="l">
              <a:defRPr sz="2000" b="1"/>
            </a:lvl1pPr>
          </a:lstStyle>
          <a:p>
            <a:r>
              <a:rPr lang="sk-SK" smtClean="0"/>
              <a:t>Upravte štýly predlohy textu</a:t>
            </a:r>
            <a:endParaRPr lang="sk-SK"/>
          </a:p>
        </p:txBody>
      </p:sp>
      <p:sp>
        <p:nvSpPr>
          <p:cNvPr id="3" name="Zástupný symbol obsahu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Tree>
    <p:extLst>
      <p:ext uri="{BB962C8B-B14F-4D97-AF65-F5344CB8AC3E}">
        <p14:creationId xmlns:p14="http://schemas.microsoft.com/office/powerpoint/2010/main" val="381674154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2016125" y="4800600"/>
            <a:ext cx="6172200" cy="566738"/>
          </a:xfrm>
        </p:spPr>
        <p:txBody>
          <a:bodyPr anchor="b"/>
          <a:lstStyle>
            <a:lvl1pPr algn="l">
              <a:defRPr sz="2000" b="1"/>
            </a:lvl1pPr>
          </a:lstStyle>
          <a:p>
            <a:r>
              <a:rPr lang="sk-SK" smtClean="0"/>
              <a:t>Upravte štýly predlohy textu</a:t>
            </a:r>
            <a:endParaRPr lang="sk-SK"/>
          </a:p>
        </p:txBody>
      </p:sp>
      <p:sp>
        <p:nvSpPr>
          <p:cNvPr id="3" name="Zástupný symbol obrázka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sk-SK" noProof="0" smtClean="0"/>
              <a:t>Ak chcete pridať obrázok, kliknite na ikonu</a:t>
            </a:r>
          </a:p>
        </p:txBody>
      </p:sp>
      <p:sp>
        <p:nvSpPr>
          <p:cNvPr id="4" name="Zástupný symbol textu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Tree>
    <p:extLst>
      <p:ext uri="{BB962C8B-B14F-4D97-AF65-F5344CB8AC3E}">
        <p14:creationId xmlns:p14="http://schemas.microsoft.com/office/powerpoint/2010/main" val="6411919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00B050"/>
            </a:gs>
            <a:gs pos="100000">
              <a:srgbClr val="00B050"/>
            </a:gs>
            <a:gs pos="100000">
              <a:srgbClr val="000F2E"/>
            </a:gs>
          </a:gsLst>
          <a:lin ang="0" scaled="0"/>
          <a:tileRect/>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10285413" cy="682625"/>
          </a:xfrm>
          <a:prstGeom prst="rect">
            <a:avLst/>
          </a:prstGeom>
          <a:gradFill rotWithShape="0">
            <a:gsLst>
              <a:gs pos="0">
                <a:srgbClr val="0000FF"/>
              </a:gs>
              <a:gs pos="100000">
                <a:srgbClr val="0000FF">
                  <a:gamma/>
                  <a:shade val="49804"/>
                  <a:invGamma/>
                </a:srgbClr>
              </a:gs>
            </a:gsLst>
            <a:lin ang="0" scaled="1"/>
          </a:gradFill>
          <a:ln w="12700">
            <a:noFill/>
            <a:miter lim="800000"/>
            <a:headEnd/>
            <a:tailEnd/>
          </a:ln>
          <a:effectLst/>
        </p:spPr>
        <p:txBody>
          <a:bodyPr wrap="none" anchor="ctr"/>
          <a:lstStyle/>
          <a:p>
            <a:pPr>
              <a:defRPr/>
            </a:pPr>
            <a:endParaRPr lang="sk-SK"/>
          </a:p>
        </p:txBody>
      </p:sp>
      <p:sp>
        <p:nvSpPr>
          <p:cNvPr id="1027" name="Rectangle 3"/>
          <p:cNvSpPr>
            <a:spLocks noChangeArrowheads="1"/>
          </p:cNvSpPr>
          <p:nvPr/>
        </p:nvSpPr>
        <p:spPr bwMode="auto">
          <a:xfrm>
            <a:off x="0" y="685800"/>
            <a:ext cx="327025" cy="6172200"/>
          </a:xfrm>
          <a:prstGeom prst="rect">
            <a:avLst/>
          </a:prstGeom>
          <a:gradFill rotWithShape="0">
            <a:gsLst>
              <a:gs pos="0">
                <a:srgbClr val="0000FF"/>
              </a:gs>
              <a:gs pos="100000">
                <a:srgbClr val="0000FF">
                  <a:gamma/>
                  <a:shade val="49804"/>
                  <a:invGamma/>
                </a:srgbClr>
              </a:gs>
            </a:gsLst>
            <a:lin ang="5400000" scaled="1"/>
          </a:gradFill>
          <a:ln w="12700">
            <a:noFill/>
            <a:miter lim="800000"/>
            <a:headEnd/>
            <a:tailEnd/>
          </a:ln>
          <a:effectLst/>
        </p:spPr>
        <p:txBody>
          <a:bodyPr wrap="none" anchor="ctr"/>
          <a:lstStyle/>
          <a:p>
            <a:pPr>
              <a:defRPr/>
            </a:pPr>
            <a:endParaRPr lang="sk-SK"/>
          </a:p>
        </p:txBody>
      </p:sp>
      <p:sp>
        <p:nvSpPr>
          <p:cNvPr id="1028" name="Rectangle 4"/>
          <p:cNvSpPr>
            <a:spLocks noChangeArrowheads="1"/>
          </p:cNvSpPr>
          <p:nvPr/>
        </p:nvSpPr>
        <p:spPr bwMode="auto">
          <a:xfrm>
            <a:off x="9958388" y="609600"/>
            <a:ext cx="327025" cy="6246813"/>
          </a:xfrm>
          <a:prstGeom prst="rect">
            <a:avLst/>
          </a:prstGeom>
          <a:gradFill rotWithShape="0">
            <a:gsLst>
              <a:gs pos="0">
                <a:srgbClr val="0000FF">
                  <a:gamma/>
                  <a:shade val="49804"/>
                  <a:invGamma/>
                </a:srgbClr>
              </a:gs>
              <a:gs pos="100000">
                <a:srgbClr val="0000FF"/>
              </a:gs>
            </a:gsLst>
            <a:lin ang="5400000" scaled="1"/>
          </a:gradFill>
          <a:ln w="12700">
            <a:noFill/>
            <a:miter lim="800000"/>
            <a:headEnd/>
            <a:tailEnd/>
          </a:ln>
          <a:effectLst/>
        </p:spPr>
        <p:txBody>
          <a:bodyPr wrap="none" anchor="ctr"/>
          <a:lstStyle/>
          <a:p>
            <a:pPr>
              <a:defRPr/>
            </a:pPr>
            <a:endParaRPr lang="sk-SK"/>
          </a:p>
        </p:txBody>
      </p:sp>
      <p:sp>
        <p:nvSpPr>
          <p:cNvPr id="1029" name="Rectangle 5"/>
          <p:cNvSpPr>
            <a:spLocks noChangeArrowheads="1"/>
          </p:cNvSpPr>
          <p:nvPr/>
        </p:nvSpPr>
        <p:spPr bwMode="auto">
          <a:xfrm>
            <a:off x="304800" y="6551613"/>
            <a:ext cx="9677400" cy="304800"/>
          </a:xfrm>
          <a:prstGeom prst="rect">
            <a:avLst/>
          </a:prstGeom>
          <a:gradFill rotWithShape="0">
            <a:gsLst>
              <a:gs pos="0">
                <a:srgbClr val="0000FF">
                  <a:gamma/>
                  <a:shade val="49804"/>
                  <a:invGamma/>
                </a:srgbClr>
              </a:gs>
              <a:gs pos="100000">
                <a:srgbClr val="0000FF"/>
              </a:gs>
            </a:gsLst>
            <a:lin ang="0" scaled="1"/>
          </a:gradFill>
          <a:ln w="12700">
            <a:noFill/>
            <a:miter lim="800000"/>
            <a:headEnd/>
            <a:tailEnd/>
          </a:ln>
          <a:effectLst/>
        </p:spPr>
        <p:txBody>
          <a:bodyPr wrap="none" anchor="ctr"/>
          <a:lstStyle/>
          <a:p>
            <a:pPr>
              <a:defRPr/>
            </a:pPr>
            <a:endParaRPr lang="sk-SK"/>
          </a:p>
        </p:txBody>
      </p:sp>
      <p:sp>
        <p:nvSpPr>
          <p:cNvPr id="1030" name="Rectangle 6"/>
          <p:cNvSpPr>
            <a:spLocks noGrp="1" noChangeArrowheads="1"/>
          </p:cNvSpPr>
          <p:nvPr>
            <p:ph type="body" idx="1"/>
          </p:nvPr>
        </p:nvSpPr>
        <p:spPr bwMode="auto">
          <a:xfrm>
            <a:off x="771525" y="1981200"/>
            <a:ext cx="87439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sk-SK" altLang="sk-SK" smtClean="0"/>
              <a:t>Kliknite sem a upravte štýly predlohy textu.</a:t>
            </a:r>
          </a:p>
          <a:p>
            <a:pPr lvl="1"/>
            <a:r>
              <a:rPr lang="sk-SK" altLang="sk-SK" smtClean="0"/>
              <a:t>Druhá úroveň</a:t>
            </a:r>
          </a:p>
          <a:p>
            <a:pPr lvl="2"/>
            <a:r>
              <a:rPr lang="sk-SK" altLang="sk-SK" smtClean="0"/>
              <a:t>Tretia úroveň</a:t>
            </a:r>
          </a:p>
          <a:p>
            <a:pPr lvl="3"/>
            <a:r>
              <a:rPr lang="sk-SK" altLang="sk-SK" smtClean="0"/>
              <a:t>Štvrtá úroveň</a:t>
            </a:r>
          </a:p>
          <a:p>
            <a:pPr lvl="4"/>
            <a:r>
              <a:rPr lang="sk-SK" altLang="sk-SK" smtClean="0"/>
              <a:t>Piata úroveň</a:t>
            </a:r>
          </a:p>
        </p:txBody>
      </p:sp>
      <p:sp>
        <p:nvSpPr>
          <p:cNvPr id="1031" name="Rectangle 7"/>
          <p:cNvSpPr>
            <a:spLocks noGrp="1" noChangeArrowheads="1"/>
          </p:cNvSpPr>
          <p:nvPr>
            <p:ph type="title"/>
          </p:nvPr>
        </p:nvSpPr>
        <p:spPr bwMode="auto">
          <a:xfrm>
            <a:off x="771525" y="533400"/>
            <a:ext cx="874395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sk-SK" smtClean="0"/>
              <a:t>Kliknite sem a upravte štýl predlohy nadpisov.</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dt="0"/>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1" fontAlgn="base" hangingPunct="1">
        <a:spcBef>
          <a:spcPct val="20000"/>
        </a:spcBef>
        <a:spcAft>
          <a:spcPct val="0"/>
        </a:spcAft>
        <a:buSzPct val="10000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SzPct val="100000"/>
        <a:buChar char="–"/>
        <a:defRPr sz="2800">
          <a:solidFill>
            <a:schemeClr val="tx1"/>
          </a:solidFill>
          <a:latin typeface="+mn-lt"/>
        </a:defRPr>
      </a:lvl2pPr>
      <a:lvl3pPr marL="1143000" indent="-228600" algn="l" rtl="0" eaLnBrk="1" fontAlgn="base" hangingPunct="1">
        <a:spcBef>
          <a:spcPct val="20000"/>
        </a:spcBef>
        <a:spcAft>
          <a:spcPct val="0"/>
        </a:spcAft>
        <a:buSzPct val="100000"/>
        <a:buChar char="•"/>
        <a:defRPr sz="2400">
          <a:solidFill>
            <a:schemeClr val="tx1"/>
          </a:solidFill>
          <a:latin typeface="+mn-lt"/>
        </a:defRPr>
      </a:lvl3pPr>
      <a:lvl4pPr marL="1600200" indent="-228600" algn="l" rtl="0" eaLnBrk="1" fontAlgn="base" hangingPunct="1">
        <a:spcBef>
          <a:spcPct val="20000"/>
        </a:spcBef>
        <a:spcAft>
          <a:spcPct val="0"/>
        </a:spcAft>
        <a:buSzPct val="100000"/>
        <a:buChar char="–"/>
        <a:defRPr sz="2000">
          <a:solidFill>
            <a:schemeClr val="tx1"/>
          </a:solidFill>
          <a:latin typeface="+mn-lt"/>
        </a:defRPr>
      </a:lvl4pPr>
      <a:lvl5pPr marL="2057400" indent="-228600" algn="l" rtl="0" eaLnBrk="1" fontAlgn="base" hangingPunct="1">
        <a:spcBef>
          <a:spcPct val="20000"/>
        </a:spcBef>
        <a:spcAft>
          <a:spcPct val="0"/>
        </a:spcAft>
        <a:buSzPct val="100000"/>
        <a:buChar char="•"/>
        <a:defRPr sz="2000">
          <a:solidFill>
            <a:schemeClr val="tx1"/>
          </a:solidFill>
          <a:latin typeface="+mn-lt"/>
        </a:defRPr>
      </a:lvl5pPr>
      <a:lvl6pPr marL="2514600" indent="-228600" algn="l" rtl="0" eaLnBrk="1" fontAlgn="base" hangingPunct="1">
        <a:spcBef>
          <a:spcPct val="20000"/>
        </a:spcBef>
        <a:spcAft>
          <a:spcPct val="0"/>
        </a:spcAft>
        <a:buSzPct val="100000"/>
        <a:buChar char="•"/>
        <a:defRPr sz="2000">
          <a:solidFill>
            <a:schemeClr val="tx1"/>
          </a:solidFill>
          <a:latin typeface="+mn-lt"/>
        </a:defRPr>
      </a:lvl6pPr>
      <a:lvl7pPr marL="2971800" indent="-228600" algn="l" rtl="0" eaLnBrk="1" fontAlgn="base" hangingPunct="1">
        <a:spcBef>
          <a:spcPct val="20000"/>
        </a:spcBef>
        <a:spcAft>
          <a:spcPct val="0"/>
        </a:spcAft>
        <a:buSzPct val="100000"/>
        <a:buChar char="•"/>
        <a:defRPr sz="2000">
          <a:solidFill>
            <a:schemeClr val="tx1"/>
          </a:solidFill>
          <a:latin typeface="+mn-lt"/>
        </a:defRPr>
      </a:lvl7pPr>
      <a:lvl8pPr marL="3429000" indent="-228600" algn="l" rtl="0" eaLnBrk="1" fontAlgn="base" hangingPunct="1">
        <a:spcBef>
          <a:spcPct val="20000"/>
        </a:spcBef>
        <a:spcAft>
          <a:spcPct val="0"/>
        </a:spcAft>
        <a:buSzPct val="100000"/>
        <a:buChar char="•"/>
        <a:defRPr sz="2000">
          <a:solidFill>
            <a:schemeClr val="tx1"/>
          </a:solidFill>
          <a:latin typeface="+mn-lt"/>
        </a:defRPr>
      </a:lvl8pPr>
      <a:lvl9pPr marL="3886200" indent="-228600" algn="l" rtl="0" eaLnBrk="1" fontAlgn="base" hangingPunct="1">
        <a:spcBef>
          <a:spcPct val="20000"/>
        </a:spcBef>
        <a:spcAft>
          <a:spcPct val="0"/>
        </a:spcAft>
        <a:buSzPct val="100000"/>
        <a:buChar char="•"/>
        <a:defRPr sz="20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k.birmiss.com/proces-kompresie-dat-znizit-jeho-obje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hyperlink" Target="https://sk.begin-it.com/451-how-does-file-compression-work" TargetMode="Externa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771525" y="6248400"/>
            <a:ext cx="214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k-SK" altLang="sk-SK"/>
          </a:p>
        </p:txBody>
      </p:sp>
      <p:sp>
        <p:nvSpPr>
          <p:cNvPr id="2051" name="Rectangle 3"/>
          <p:cNvSpPr>
            <a:spLocks noChangeArrowheads="1"/>
          </p:cNvSpPr>
          <p:nvPr/>
        </p:nvSpPr>
        <p:spPr bwMode="auto">
          <a:xfrm>
            <a:off x="3514725" y="6248400"/>
            <a:ext cx="325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sk-SK" altLang="sk-SK"/>
          </a:p>
        </p:txBody>
      </p:sp>
      <p:sp>
        <p:nvSpPr>
          <p:cNvPr id="3076" name="Rectangle 4"/>
          <p:cNvSpPr>
            <a:spLocks noGrp="1" noChangeArrowheads="1"/>
          </p:cNvSpPr>
          <p:nvPr>
            <p:ph type="title"/>
          </p:nvPr>
        </p:nvSpPr>
        <p:spPr>
          <a:xfrm>
            <a:off x="3643313" y="2857500"/>
            <a:ext cx="6500812" cy="1143000"/>
          </a:xfrm>
        </p:spPr>
        <p:txBody>
          <a:bodyPr/>
          <a:lstStyle/>
          <a:p>
            <a:pPr>
              <a:defRPr/>
            </a:pPr>
            <a:r>
              <a:rPr lang="sk-SK" sz="6000" dirty="0" smtClean="0"/>
              <a:t>Kompresia dát</a:t>
            </a:r>
          </a:p>
        </p:txBody>
      </p:sp>
      <p:pic>
        <p:nvPicPr>
          <p:cNvPr id="2053" name="Obrázok 4" descr="01_kompresi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677" y="1268760"/>
            <a:ext cx="3540761" cy="472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14375" y="785813"/>
            <a:ext cx="8743950" cy="1143000"/>
          </a:xfrm>
        </p:spPr>
        <p:txBody>
          <a:bodyPr/>
          <a:lstStyle/>
          <a:p>
            <a:pPr algn="l">
              <a:defRPr/>
            </a:pPr>
            <a:r>
              <a:rPr lang="cs-CZ" dirty="0" smtClean="0">
                <a:solidFill>
                  <a:schemeClr val="tx1"/>
                </a:solidFill>
              </a:rPr>
              <a:t>Druhy </a:t>
            </a:r>
            <a:r>
              <a:rPr lang="cs-CZ" dirty="0" err="1" smtClean="0">
                <a:solidFill>
                  <a:schemeClr val="tx1"/>
                </a:solidFill>
              </a:rPr>
              <a:t>kompresie</a:t>
            </a:r>
            <a:endParaRPr lang="cs-CZ" dirty="0" smtClean="0">
              <a:solidFill>
                <a:schemeClr val="tx1"/>
              </a:solidFill>
            </a:endParaRPr>
          </a:p>
        </p:txBody>
      </p:sp>
      <p:sp>
        <p:nvSpPr>
          <p:cNvPr id="28675" name="Text Box 3"/>
          <p:cNvSpPr txBox="1">
            <a:spLocks noChangeArrowheads="1"/>
          </p:cNvSpPr>
          <p:nvPr/>
        </p:nvSpPr>
        <p:spPr bwMode="auto">
          <a:xfrm>
            <a:off x="571500" y="2000250"/>
            <a:ext cx="94567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Logická komprimácia </a:t>
            </a:r>
            <a:r>
              <a:rPr lang="sk-SK" altLang="sk-SK" sz="2800">
                <a:latin typeface="Tahoma" panose="020B0604030504040204" pitchFamily="34" charset="0"/>
              </a:rPr>
              <a:t>—iný (kratší) spôsob vyjadrenia rovnakých informácii; nutné poznať sémantiku ( význam) dát</a:t>
            </a:r>
          </a:p>
        </p:txBody>
      </p:sp>
      <p:sp>
        <p:nvSpPr>
          <p:cNvPr id="28676" name="Text Box 4"/>
          <p:cNvSpPr txBox="1">
            <a:spLocks noChangeArrowheads="1"/>
          </p:cNvSpPr>
          <p:nvPr/>
        </p:nvSpPr>
        <p:spPr bwMode="auto">
          <a:xfrm>
            <a:off x="571500" y="4857750"/>
            <a:ext cx="94567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Fyzická komprimácia </a:t>
            </a:r>
            <a:r>
              <a:rPr lang="sk-SK" altLang="sk-SK" sz="2800">
                <a:latin typeface="Tahoma" panose="020B0604030504040204" pitchFamily="34" charset="0"/>
              </a:rPr>
              <a:t>— hľadanie lepšieho (kratšieho) kódu; nezávisí na sémantike dát</a:t>
            </a:r>
          </a:p>
        </p:txBody>
      </p:sp>
      <p:sp>
        <p:nvSpPr>
          <p:cNvPr id="28677" name="Text Box 5"/>
          <p:cNvSpPr txBox="1">
            <a:spLocks noChangeArrowheads="1"/>
          </p:cNvSpPr>
          <p:nvPr/>
        </p:nvSpPr>
        <p:spPr bwMode="auto">
          <a:xfrm>
            <a:off x="1428750" y="3357563"/>
            <a:ext cx="6121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sk-SK" altLang="sk-SK">
                <a:latin typeface="Tahoma" panose="020B0604030504040204" pitchFamily="34" charset="0"/>
              </a:rPr>
              <a:t>Príklady: </a:t>
            </a:r>
          </a:p>
          <a:p>
            <a:pPr eaLnBrk="1" hangingPunct="1"/>
            <a:r>
              <a:rPr lang="sk-SK" altLang="sk-SK">
                <a:latin typeface="Tahoma" panose="020B0604030504040204" pitchFamily="34" charset="0"/>
              </a:rPr>
              <a:t>— skracovanie slov (ako v tesnopise)</a:t>
            </a:r>
          </a:p>
          <a:p>
            <a:pPr eaLnBrk="1" hangingPunct="1"/>
            <a:r>
              <a:rPr lang="sk-SK" altLang="sk-SK">
                <a:latin typeface="Tahoma" panose="020B0604030504040204" pitchFamily="34" charset="0"/>
              </a:rPr>
              <a:t>—</a:t>
            </a:r>
            <a:r>
              <a:rPr lang="sk-SK" altLang="sk-SK">
                <a:latin typeface="Tahoma" panose="020B0604030504040204" pitchFamily="34" charset="0"/>
                <a:sym typeface="Symbol" panose="05050102010706020507" pitchFamily="18" charset="2"/>
              </a:rPr>
              <a:t> čb fotografia vyjadrená len odtieňmi sivej</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dissolve">
                                      <p:cBhvr>
                                        <p:cTn id="7" dur="500"/>
                                        <p:tgtEl>
                                          <p:spTgt spid="28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dissolve">
                                      <p:cBhvr>
                                        <p:cTn id="12" dur="500"/>
                                        <p:tgtEl>
                                          <p:spTgt spid="28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Effect transition="in" filter="dissolve">
                                      <p:cBhvr>
                                        <p:cTn id="1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76" grpId="0" autoUpdateAnimBg="0"/>
      <p:bldP spid="2867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571500" y="1643063"/>
            <a:ext cx="9124950" cy="4786312"/>
          </a:xfrm>
        </p:spPr>
        <p:txBody>
          <a:bodyPr/>
          <a:lstStyle/>
          <a:p>
            <a:pPr>
              <a:lnSpc>
                <a:spcPct val="80000"/>
              </a:lnSpc>
              <a:buFontTx/>
              <a:buNone/>
            </a:pPr>
            <a:r>
              <a:rPr lang="sk-SK" altLang="sk-SK" sz="2800" smtClean="0"/>
              <a:t>Kompresiu (a teda aj komprimačné programy) možno rozdeliť tiež na :</a:t>
            </a:r>
          </a:p>
          <a:p>
            <a:pPr>
              <a:lnSpc>
                <a:spcPct val="80000"/>
              </a:lnSpc>
              <a:buFontTx/>
              <a:buNone/>
            </a:pPr>
            <a:endParaRPr lang="sk-SK" altLang="sk-SK" sz="2400" b="1" smtClean="0"/>
          </a:p>
          <a:p>
            <a:pPr>
              <a:lnSpc>
                <a:spcPct val="80000"/>
              </a:lnSpc>
              <a:buFontTx/>
              <a:buNone/>
            </a:pPr>
            <a:r>
              <a:rPr lang="sk-SK" altLang="sk-SK" sz="2800" i="1" smtClean="0">
                <a:latin typeface="Tahoma" panose="020B0604030504040204" pitchFamily="34" charset="0"/>
                <a:cs typeface="Tahoma" panose="020B0604030504040204" pitchFamily="34" charset="0"/>
              </a:rPr>
              <a:t>off-line kompresia</a:t>
            </a:r>
            <a:endParaRPr lang="en-US" altLang="sk-SK" sz="2800" i="1" smtClean="0">
              <a:latin typeface="Tahoma" panose="020B0604030504040204" pitchFamily="34" charset="0"/>
              <a:cs typeface="Tahoma" panose="020B0604030504040204" pitchFamily="34" charset="0"/>
            </a:endParaRPr>
          </a:p>
          <a:p>
            <a:pPr>
              <a:lnSpc>
                <a:spcPct val="80000"/>
              </a:lnSpc>
            </a:pPr>
            <a:r>
              <a:rPr lang="sk-SK" altLang="sk-SK" sz="2400" smtClean="0"/>
              <a:t>programy pre off-line kompresiu na požiadanie zabalia ľubovoľný vami zadaný súbor či adresár (a neskôr ho na požiadanie opäť rozbalia)</a:t>
            </a:r>
          </a:p>
          <a:p>
            <a:pPr>
              <a:lnSpc>
                <a:spcPct val="80000"/>
              </a:lnSpc>
              <a:buFontTx/>
              <a:buNone/>
            </a:pPr>
            <a:r>
              <a:rPr lang="sk-SK" altLang="sk-SK" sz="2400" i="1" smtClean="0"/>
              <a:t>výhoda: </a:t>
            </a:r>
            <a:r>
              <a:rPr lang="sk-SK" altLang="sk-SK" sz="2400" smtClean="0"/>
              <a:t>užívateľ si zabalí len to, čo potrebuje, nespomaľuje zbytočne prácu počítača</a:t>
            </a:r>
          </a:p>
          <a:p>
            <a:pPr>
              <a:lnSpc>
                <a:spcPct val="80000"/>
              </a:lnSpc>
              <a:buFontTx/>
              <a:buNone/>
            </a:pPr>
            <a:r>
              <a:rPr lang="sk-SK" altLang="sk-SK" sz="2400" i="1" smtClean="0"/>
              <a:t>nevýhoda: </a:t>
            </a:r>
            <a:r>
              <a:rPr lang="sk-SK" altLang="sk-SK" sz="2400" smtClean="0"/>
              <a:t>kvôli baleniu a rozbaľovaniu je nutné vždy znovu spustiť komprimačný program a zadať mu, čo má urobiť</a:t>
            </a:r>
          </a:p>
          <a:p>
            <a:pPr>
              <a:lnSpc>
                <a:spcPct val="80000"/>
              </a:lnSpc>
            </a:pPr>
            <a:r>
              <a:rPr lang="sk-SK" altLang="sk-SK" sz="2400" smtClean="0"/>
              <a:t>medzi najpoužívanejšie programy pre off-line kompresiu patrí WinZip, ARJ, RAR, ….</a:t>
            </a:r>
            <a:endParaRPr lang="en-US" altLang="sk-SK" sz="2400" smtClean="0"/>
          </a:p>
        </p:txBody>
      </p:sp>
      <p:sp>
        <p:nvSpPr>
          <p:cNvPr id="3" name="Rectangle 2"/>
          <p:cNvSpPr>
            <a:spLocks noGrp="1" noChangeArrowheads="1"/>
          </p:cNvSpPr>
          <p:nvPr>
            <p:ph type="title"/>
          </p:nvPr>
        </p:nvSpPr>
        <p:spPr>
          <a:xfrm>
            <a:off x="714375" y="785813"/>
            <a:ext cx="8743950" cy="857250"/>
          </a:xfrm>
        </p:spPr>
        <p:txBody>
          <a:bodyPr/>
          <a:lstStyle/>
          <a:p>
            <a:pPr algn="l">
              <a:defRPr/>
            </a:pPr>
            <a:r>
              <a:rPr lang="cs-CZ" dirty="0" smtClean="0">
                <a:solidFill>
                  <a:schemeClr val="tx1"/>
                </a:solidFill>
              </a:rPr>
              <a:t>Druhy </a:t>
            </a:r>
            <a:r>
              <a:rPr lang="cs-CZ" dirty="0" err="1" smtClean="0">
                <a:solidFill>
                  <a:schemeClr val="tx1"/>
                </a:solidFill>
              </a:rPr>
              <a:t>kompresie</a:t>
            </a:r>
            <a:endParaRPr lang="cs-CZ" dirty="0" smtClean="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750888" y="981075"/>
            <a:ext cx="8743950" cy="5589588"/>
          </a:xfrm>
        </p:spPr>
        <p:txBody>
          <a:bodyPr/>
          <a:lstStyle/>
          <a:p>
            <a:pPr>
              <a:lnSpc>
                <a:spcPct val="80000"/>
              </a:lnSpc>
              <a:buFontTx/>
              <a:buNone/>
            </a:pPr>
            <a:r>
              <a:rPr lang="sk-SK" altLang="sk-SK" sz="2800" i="1" smtClean="0">
                <a:latin typeface="Tahoma" panose="020B0604030504040204" pitchFamily="34" charset="0"/>
                <a:cs typeface="Tahoma" panose="020B0604030504040204" pitchFamily="34" charset="0"/>
              </a:rPr>
              <a:t>on-line kompresia</a:t>
            </a:r>
            <a:endParaRPr lang="en-US" altLang="sk-SK" sz="2800" i="1" smtClean="0">
              <a:latin typeface="Tahoma" panose="020B0604030504040204" pitchFamily="34" charset="0"/>
              <a:cs typeface="Tahoma" panose="020B0604030504040204" pitchFamily="34" charset="0"/>
            </a:endParaRPr>
          </a:p>
          <a:p>
            <a:pPr>
              <a:lnSpc>
                <a:spcPct val="80000"/>
              </a:lnSpc>
            </a:pPr>
            <a:r>
              <a:rPr lang="sk-SK" altLang="sk-SK" sz="2800" smtClean="0"/>
              <a:t>programy pre on-line komprimáciu zabalia celý obsah disku (čím na disku vznikne voľné miesto) a umožnia vám s ním pracovať, pričom nie je nutné čokoľvek rozbaľovať, čiže:</a:t>
            </a:r>
            <a:endParaRPr lang="en-US" altLang="sk-SK" sz="2800" smtClean="0"/>
          </a:p>
          <a:p>
            <a:pPr lvl="1">
              <a:lnSpc>
                <a:spcPct val="80000"/>
              </a:lnSpc>
            </a:pPr>
            <a:r>
              <a:rPr lang="sk-SK" altLang="sk-SK" sz="2400" smtClean="0"/>
              <a:t>všetko na disku je neustále zbalené (šetrí sa miesto)</a:t>
            </a:r>
          </a:p>
          <a:p>
            <a:pPr lvl="1">
              <a:lnSpc>
                <a:spcPct val="80000"/>
              </a:lnSpc>
            </a:pPr>
            <a:r>
              <a:rPr lang="sk-SK" altLang="sk-SK" sz="2400" smtClean="0"/>
              <a:t>keď chcete spustiť ľub. program, tak sa automaticky rozbalí a presunie do RAM-ky</a:t>
            </a:r>
          </a:p>
          <a:p>
            <a:pPr lvl="1">
              <a:lnSpc>
                <a:spcPct val="80000"/>
              </a:lnSpc>
            </a:pPr>
            <a:r>
              <a:rPr lang="sk-SK" altLang="sk-SK" sz="2400" smtClean="0"/>
              <a:t>keď chcete otvoriť ľub. súbor, tak sa automaticky rozbalí a zobrazí sa</a:t>
            </a:r>
          </a:p>
          <a:p>
            <a:pPr lvl="1">
              <a:lnSpc>
                <a:spcPct val="80000"/>
              </a:lnSpc>
            </a:pPr>
            <a:r>
              <a:rPr lang="sk-SK" altLang="sk-SK" sz="2400" smtClean="0"/>
              <a:t>keď chcete uložiť svoju prácu, tak sa automaticky zabalí na disk</a:t>
            </a:r>
          </a:p>
          <a:p>
            <a:pPr lvl="1">
              <a:lnSpc>
                <a:spcPct val="80000"/>
              </a:lnSpc>
              <a:buFontTx/>
              <a:buNone/>
            </a:pPr>
            <a:r>
              <a:rPr lang="sk-SK" altLang="sk-SK" sz="2400" b="1" smtClean="0"/>
              <a:t>výhoda: </a:t>
            </a:r>
            <a:r>
              <a:rPr lang="sk-SK" altLang="sk-SK" sz="2400" smtClean="0"/>
              <a:t>celý tento proces beží automaticky bez zaťažovania užívateľa</a:t>
            </a:r>
          </a:p>
          <a:p>
            <a:pPr lvl="1">
              <a:lnSpc>
                <a:spcPct val="80000"/>
              </a:lnSpc>
              <a:buFontTx/>
              <a:buNone/>
            </a:pPr>
            <a:r>
              <a:rPr lang="sk-SK" altLang="sk-SK" sz="2400" b="1" smtClean="0"/>
              <a:t>nevýhoda</a:t>
            </a:r>
            <a:r>
              <a:rPr lang="sk-SK" altLang="sk-SK" sz="2400" smtClean="0"/>
              <a:t>: toto priebežné zbaľovanie a rozbaľovanie spomaľuje prácu počítača</a:t>
            </a:r>
            <a:endParaRPr lang="en-US" altLang="sk-SK" sz="2400" smtClean="0"/>
          </a:p>
          <a:p>
            <a:pPr lvl="1">
              <a:lnSpc>
                <a:spcPct val="80000"/>
              </a:lnSpc>
            </a:pPr>
            <a:endParaRPr lang="sk-SK" altLang="sk-SK" sz="240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Nadpis 1"/>
          <p:cNvSpPr>
            <a:spLocks noGrp="1"/>
          </p:cNvSpPr>
          <p:nvPr>
            <p:ph type="title"/>
          </p:nvPr>
        </p:nvSpPr>
        <p:spPr>
          <a:xfrm>
            <a:off x="714375" y="714375"/>
            <a:ext cx="8743950" cy="1143000"/>
          </a:xfrm>
        </p:spPr>
        <p:txBody>
          <a:bodyPr/>
          <a:lstStyle/>
          <a:p>
            <a:pPr algn="l">
              <a:defRPr/>
            </a:pPr>
            <a:r>
              <a:rPr lang="sk-SK" dirty="0" smtClean="0"/>
              <a:t>Druhy kompresných metód</a:t>
            </a:r>
          </a:p>
        </p:txBody>
      </p:sp>
      <p:sp>
        <p:nvSpPr>
          <p:cNvPr id="14339" name="Zástupný symbol obsahu 2"/>
          <p:cNvSpPr>
            <a:spLocks noGrp="1"/>
          </p:cNvSpPr>
          <p:nvPr>
            <p:ph idx="1"/>
          </p:nvPr>
        </p:nvSpPr>
        <p:spPr/>
        <p:txBody>
          <a:bodyPr/>
          <a:lstStyle/>
          <a:p>
            <a:pPr>
              <a:buFontTx/>
              <a:buNone/>
            </a:pPr>
            <a:r>
              <a:rPr lang="sk-SK" altLang="sk-SK" sz="2800" smtClean="0"/>
              <a:t>Existuje veľké množstvo kompresných metód:</a:t>
            </a:r>
          </a:p>
          <a:p>
            <a:r>
              <a:rPr lang="sk-SK" altLang="sk-SK" sz="2800" smtClean="0"/>
              <a:t>Kompresie určené iba pre celá čísla (napr. Fibonacciho alebo Eliasove kódy)</a:t>
            </a:r>
          </a:p>
          <a:p>
            <a:pPr>
              <a:buFontTx/>
              <a:buNone/>
            </a:pPr>
            <a:endParaRPr lang="sk-SK" altLang="sk-SK" sz="2800" smtClean="0"/>
          </a:p>
          <a:p>
            <a:r>
              <a:rPr lang="sk-SK" altLang="sk-SK" sz="2800" smtClean="0"/>
              <a:t>Kompresie založené na známom štatistickom rozložení kódovaných jednotiek (napr. Shannon-Fanovo, Hufffmanovo a aritmetické kódovanie)</a:t>
            </a:r>
          </a:p>
          <a:p>
            <a:pPr>
              <a:buFontTx/>
              <a:buNone/>
            </a:pPr>
            <a:endParaRPr lang="sk-SK" altLang="sk-SK" sz="280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Zástupný symbol obsahu 2"/>
          <p:cNvSpPr>
            <a:spLocks noGrp="1"/>
          </p:cNvSpPr>
          <p:nvPr>
            <p:ph idx="1"/>
          </p:nvPr>
        </p:nvSpPr>
        <p:spPr>
          <a:xfrm>
            <a:off x="785813" y="1714500"/>
            <a:ext cx="8743950" cy="4114800"/>
          </a:xfrm>
        </p:spPr>
        <p:txBody>
          <a:bodyPr/>
          <a:lstStyle/>
          <a:p>
            <a:pPr>
              <a:buFontTx/>
              <a:buNone/>
            </a:pPr>
            <a:r>
              <a:rPr lang="sk-SK" altLang="sk-SK" sz="2800" smtClean="0"/>
              <a:t>Slovníkové metódy kompresie, ktoré ďalej delíme na:</a:t>
            </a:r>
          </a:p>
          <a:p>
            <a:r>
              <a:rPr lang="sk-SK" altLang="sk-SK" sz="2800" i="1" smtClean="0"/>
              <a:t>Statické</a:t>
            </a:r>
            <a:r>
              <a:rPr lang="sk-SK" altLang="sk-SK" sz="2800" smtClean="0"/>
              <a:t> – slovník se behom procesu kompresie nemení</a:t>
            </a:r>
          </a:p>
          <a:p>
            <a:r>
              <a:rPr lang="sk-SK" altLang="sk-SK" sz="2800" i="1" smtClean="0"/>
              <a:t>Semiadaptívne</a:t>
            </a:r>
            <a:r>
              <a:rPr lang="sk-SK" altLang="sk-SK" sz="2800" smtClean="0"/>
              <a:t> – behom kompresie sa vytvára slovník pre dané komprimované dáta (slovník je súčasťou komprimovaných dát pre ich neskoršiu dekompresiu)</a:t>
            </a:r>
          </a:p>
          <a:p>
            <a:r>
              <a:rPr lang="sk-SK" altLang="sk-SK" sz="2800" i="1" smtClean="0"/>
              <a:t>Adaptívne</a:t>
            </a:r>
            <a:r>
              <a:rPr lang="sk-SK" altLang="sk-SK" sz="2800" smtClean="0"/>
              <a:t> – slovník sa opäť vytvára behom kompresie, ale nie je súčasťou komprimovaných dát, pretože dekompresia si tento slovník dokáže opäť vytvoriť (sem patria dve základné metódy posuvného okna (LZ77) a rastúceho slovníka (LZ78)</a:t>
            </a:r>
          </a:p>
          <a:p>
            <a:pPr>
              <a:buFontTx/>
              <a:buNone/>
            </a:pPr>
            <a:endParaRPr lang="sk-SK" altLang="sk-SK" sz="2800" smtClean="0"/>
          </a:p>
        </p:txBody>
      </p:sp>
      <p:sp>
        <p:nvSpPr>
          <p:cNvPr id="4" name="Nadpis 1"/>
          <p:cNvSpPr txBox="1">
            <a:spLocks/>
          </p:cNvSpPr>
          <p:nvPr/>
        </p:nvSpPr>
        <p:spPr bwMode="auto">
          <a:xfrm>
            <a:off x="923925" y="685800"/>
            <a:ext cx="8743950" cy="1143000"/>
          </a:xfrm>
          <a:prstGeom prst="rect">
            <a:avLst/>
          </a:prstGeom>
          <a:noFill/>
          <a:ln w="12700">
            <a:noFill/>
            <a:miter lim="800000"/>
            <a:headEnd/>
            <a:tailEnd/>
          </a:ln>
          <a:effectLst/>
        </p:spPr>
        <p:txBody>
          <a:bodyPr lIns="90488" tIns="44450" rIns="90488" bIns="44450" anchor="ctr"/>
          <a:lstStyle/>
          <a:p>
            <a:pPr>
              <a:defRPr/>
            </a:pPr>
            <a:r>
              <a:rPr lang="sk-SK" sz="4400" b="1" kern="0" dirty="0">
                <a:solidFill>
                  <a:schemeClr val="tx2"/>
                </a:solidFill>
                <a:effectLst>
                  <a:outerShdw blurRad="38100" dist="38100" dir="2700000" algn="tl">
                    <a:srgbClr val="000000"/>
                  </a:outerShdw>
                </a:effectLst>
                <a:latin typeface="+mj-lt"/>
                <a:ea typeface="+mj-ea"/>
                <a:cs typeface="+mj-cs"/>
              </a:rPr>
              <a:t>Druhy kompresných metód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Zástupný symbol obsahu 2"/>
          <p:cNvSpPr>
            <a:spLocks noGrp="1"/>
          </p:cNvSpPr>
          <p:nvPr>
            <p:ph idx="1"/>
          </p:nvPr>
        </p:nvSpPr>
        <p:spPr>
          <a:xfrm>
            <a:off x="714375" y="2428875"/>
            <a:ext cx="8743950" cy="4114800"/>
          </a:xfrm>
        </p:spPr>
        <p:txBody>
          <a:bodyPr/>
          <a:lstStyle/>
          <a:p>
            <a:pPr>
              <a:buFontTx/>
              <a:buNone/>
            </a:pPr>
            <a:r>
              <a:rPr lang="sk-SK" altLang="sk-SK" sz="2800" smtClean="0"/>
              <a:t>Syntaktické metódy kompresie </a:t>
            </a:r>
          </a:p>
          <a:p>
            <a:r>
              <a:rPr lang="sk-SK" altLang="sk-SK" sz="2800" smtClean="0"/>
              <a:t>sú založené na syntaktickej analýze komprimovaných dát a ich kompresii pomocou tzv. derivačných stromov alebo zaznamenaním jednotlivých krokov syntaktického analyzátora.</a:t>
            </a:r>
          </a:p>
          <a:p>
            <a:pPr>
              <a:buFontTx/>
              <a:buNone/>
            </a:pPr>
            <a:endParaRPr lang="sk-SK" altLang="sk-SK" sz="2800" smtClean="0"/>
          </a:p>
          <a:p>
            <a:r>
              <a:rPr lang="sk-SK" altLang="sk-SK" sz="2800" smtClean="0"/>
              <a:t>Kompresia pomocou kontextových metód, založených na konečných automatoch.</a:t>
            </a:r>
          </a:p>
        </p:txBody>
      </p:sp>
      <p:sp>
        <p:nvSpPr>
          <p:cNvPr id="4" name="Nadpis 1"/>
          <p:cNvSpPr txBox="1">
            <a:spLocks/>
          </p:cNvSpPr>
          <p:nvPr/>
        </p:nvSpPr>
        <p:spPr bwMode="auto">
          <a:xfrm>
            <a:off x="923925" y="685800"/>
            <a:ext cx="8743950" cy="1143000"/>
          </a:xfrm>
          <a:prstGeom prst="rect">
            <a:avLst/>
          </a:prstGeom>
          <a:noFill/>
          <a:ln w="12700">
            <a:noFill/>
            <a:miter lim="800000"/>
            <a:headEnd/>
            <a:tailEnd/>
          </a:ln>
          <a:effectLst/>
        </p:spPr>
        <p:txBody>
          <a:bodyPr lIns="90488" tIns="44450" rIns="90488" bIns="44450" anchor="ctr"/>
          <a:lstStyle/>
          <a:p>
            <a:pPr>
              <a:defRPr/>
            </a:pPr>
            <a:r>
              <a:rPr lang="sk-SK" sz="4400" b="1" kern="0" dirty="0">
                <a:solidFill>
                  <a:schemeClr val="tx2"/>
                </a:solidFill>
                <a:effectLst>
                  <a:outerShdw blurRad="38100" dist="38100" dir="2700000" algn="tl">
                    <a:srgbClr val="000000"/>
                  </a:outerShdw>
                </a:effectLst>
                <a:latin typeface="+mj-lt"/>
                <a:ea typeface="+mj-ea"/>
                <a:cs typeface="+mj-cs"/>
              </a:rPr>
              <a:t>Druhy kompresných metód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785813" y="1785938"/>
            <a:ext cx="8743950" cy="4589462"/>
          </a:xfrm>
        </p:spPr>
        <p:txBody>
          <a:bodyPr/>
          <a:lstStyle/>
          <a:p>
            <a:pPr>
              <a:lnSpc>
                <a:spcPct val="90000"/>
              </a:lnSpc>
              <a:buFontTx/>
              <a:buNone/>
            </a:pPr>
            <a:endParaRPr lang="en-US" altLang="sk-SK" smtClean="0"/>
          </a:p>
          <a:p>
            <a:pPr>
              <a:lnSpc>
                <a:spcPct val="90000"/>
              </a:lnSpc>
            </a:pPr>
            <a:r>
              <a:rPr lang="sk-SK" altLang="sk-SK" sz="2800" smtClean="0"/>
              <a:t>v počítači sú všetky informácie uložené pomocou núl a jedničiek ; ľubovoľný súbor si môžme predstaviť ako postupnosť núl a jedničiek (napr. 0010111010110001010110 atď.)</a:t>
            </a:r>
            <a:endParaRPr lang="en-US" altLang="sk-SK" sz="2800" smtClean="0"/>
          </a:p>
          <a:p>
            <a:pPr>
              <a:lnSpc>
                <a:spcPct val="90000"/>
              </a:lnSpc>
              <a:buFontTx/>
              <a:buNone/>
            </a:pPr>
            <a:endParaRPr lang="sk-SK" altLang="sk-SK" sz="2800" smtClean="0"/>
          </a:p>
          <a:p>
            <a:pPr>
              <a:lnSpc>
                <a:spcPct val="90000"/>
              </a:lnSpc>
            </a:pPr>
            <a:r>
              <a:rPr lang="sk-SK" altLang="sk-SK" sz="2800" smtClean="0"/>
              <a:t>keďže sa v týchto postupnostiach často opakujú niektoré úseky (často sa napr. môže opakovať štvorica 0011), môžme celú postupnosť (celý súbor) prekódovať tak, aby bola nakoniec kratšia (čo sa práve deje pri komprimácii)</a:t>
            </a:r>
            <a:endParaRPr lang="en-US" altLang="sk-SK" sz="2800" smtClean="0"/>
          </a:p>
        </p:txBody>
      </p:sp>
      <p:sp>
        <p:nvSpPr>
          <p:cNvPr id="3" name="BlokTextu 2"/>
          <p:cNvSpPr txBox="1"/>
          <p:nvPr/>
        </p:nvSpPr>
        <p:spPr>
          <a:xfrm>
            <a:off x="785813" y="1000125"/>
            <a:ext cx="6072187" cy="701675"/>
          </a:xfrm>
          <a:prstGeom prst="rect">
            <a:avLst/>
          </a:prstGeom>
          <a:noFill/>
        </p:spPr>
        <p:txBody>
          <a:bodyPr>
            <a:spAutoFit/>
          </a:bodyPr>
          <a:lstStyle/>
          <a:p>
            <a:pPr>
              <a:lnSpc>
                <a:spcPct val="90000"/>
              </a:lnSpc>
              <a:defRPr/>
            </a:pPr>
            <a:r>
              <a:rPr lang="sk-SK" sz="4400" dirty="0">
                <a:latin typeface="+mj-lt"/>
                <a:cs typeface="Tahoma" pitchFamily="34" charset="0"/>
              </a:rPr>
              <a:t>Princíp komprimácie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Obrázok 3" descr="02_kompresi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785938"/>
            <a:ext cx="7548562"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ph type="title"/>
          </p:nvPr>
        </p:nvSpPr>
        <p:spPr/>
        <p:txBody>
          <a:bodyPr/>
          <a:lstStyle/>
          <a:p>
            <a:pPr algn="l">
              <a:defRPr/>
            </a:pPr>
            <a:r>
              <a:rPr lang="sk-SK" dirty="0" smtClean="0"/>
              <a:t>Kompresia obrázku</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923925" y="685800"/>
            <a:ext cx="8743950" cy="1143000"/>
          </a:xfrm>
          <a:prstGeom prst="rect">
            <a:avLst/>
          </a:prstGeom>
          <a:noFill/>
          <a:ln w="12700">
            <a:noFill/>
            <a:miter lim="800000"/>
            <a:headEnd/>
            <a:tailEnd/>
          </a:ln>
          <a:effectLst/>
        </p:spPr>
        <p:txBody>
          <a:bodyPr lIns="90488" tIns="44450" rIns="90488" bIns="44450" anchor="ctr"/>
          <a:lstStyle/>
          <a:p>
            <a:pPr>
              <a:defRPr/>
            </a:pPr>
            <a:r>
              <a:rPr lang="sk-SK" sz="4400" b="1" kern="0">
                <a:solidFill>
                  <a:schemeClr val="tx2"/>
                </a:solidFill>
                <a:effectLst>
                  <a:outerShdw blurRad="38100" dist="38100" dir="2700000" algn="tl">
                    <a:srgbClr val="000000"/>
                  </a:outerShdw>
                </a:effectLst>
                <a:latin typeface="+mj-lt"/>
                <a:ea typeface="+mj-ea"/>
                <a:cs typeface="+mj-cs"/>
              </a:rPr>
              <a:t>Kompresia obrázku</a:t>
            </a:r>
            <a:endParaRPr lang="sk-SK" sz="4400" b="1" kern="0" dirty="0">
              <a:solidFill>
                <a:schemeClr val="tx2"/>
              </a:solidFill>
              <a:effectLst>
                <a:outerShdw blurRad="38100" dist="38100" dir="2700000" algn="tl">
                  <a:srgbClr val="000000"/>
                </a:outerShdw>
              </a:effectLst>
              <a:latin typeface="+mj-lt"/>
              <a:ea typeface="+mj-ea"/>
              <a:cs typeface="+mj-cs"/>
            </a:endParaRPr>
          </a:p>
        </p:txBody>
      </p:sp>
      <p:pic>
        <p:nvPicPr>
          <p:cNvPr id="19459" name="Obrázok 4" descr="03_kompresi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928813"/>
            <a:ext cx="8072437"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pPr algn="l">
              <a:defRPr/>
            </a:pPr>
            <a:r>
              <a:rPr lang="sk-SK" dirty="0" err="1" smtClean="0"/>
              <a:t>Dopredná</a:t>
            </a:r>
            <a:r>
              <a:rPr lang="sk-SK" dirty="0" smtClean="0"/>
              <a:t> kompresia</a:t>
            </a:r>
          </a:p>
        </p:txBody>
      </p:sp>
      <p:sp>
        <p:nvSpPr>
          <p:cNvPr id="20483" name="Rectangle 5"/>
          <p:cNvSpPr>
            <a:spLocks noGrp="1" noChangeArrowheads="1"/>
          </p:cNvSpPr>
          <p:nvPr>
            <p:ph type="body" sz="half" idx="1"/>
          </p:nvPr>
        </p:nvSpPr>
        <p:spPr>
          <a:xfrm>
            <a:off x="750888" y="1700213"/>
            <a:ext cx="9001125" cy="2159000"/>
          </a:xfrm>
          <a:noFill/>
        </p:spPr>
        <p:txBody>
          <a:bodyPr/>
          <a:lstStyle/>
          <a:p>
            <a:r>
              <a:rPr lang="sk-SK" altLang="sk-SK" sz="2800" smtClean="0"/>
              <a:t>Vhodná pre súbory utriedených dát </a:t>
            </a:r>
            <a:r>
              <a:rPr lang="en-US" altLang="sk-SK" sz="2800" smtClean="0"/>
              <a:t>(napr</a:t>
            </a:r>
            <a:r>
              <a:rPr lang="sk-SK" altLang="sk-SK" sz="2800" smtClean="0"/>
              <a:t>íklad telefónne zoznamy</a:t>
            </a:r>
            <a:r>
              <a:rPr lang="en-US" altLang="sk-SK" sz="2800" smtClean="0"/>
              <a:t>)</a:t>
            </a:r>
          </a:p>
          <a:p>
            <a:r>
              <a:rPr lang="en-US" altLang="sk-SK" sz="2800" smtClean="0"/>
              <a:t>Zapisujeme si len </a:t>
            </a:r>
            <a:r>
              <a:rPr lang="sk-SK" altLang="sk-SK" sz="2800" smtClean="0"/>
              <a:t>počet zhodných znakov s predchádzajúcou položkou a rozdielne znaky</a:t>
            </a:r>
          </a:p>
        </p:txBody>
      </p:sp>
      <p:graphicFrame>
        <p:nvGraphicFramePr>
          <p:cNvPr id="15393" name="Group 33"/>
          <p:cNvGraphicFramePr>
            <a:graphicFrameLocks noGrp="1"/>
          </p:cNvGraphicFramePr>
          <p:nvPr>
            <p:ph sz="half" idx="2"/>
          </p:nvPr>
        </p:nvGraphicFramePr>
        <p:xfrm>
          <a:off x="1327150" y="3933825"/>
          <a:ext cx="7900988" cy="2560638"/>
        </p:xfrm>
        <a:graphic>
          <a:graphicData uri="http://schemas.openxmlformats.org/drawingml/2006/table">
            <a:tbl>
              <a:tblPr/>
              <a:tblGrid>
                <a:gridCol w="3952875"/>
                <a:gridCol w="3948113"/>
              </a:tblGrid>
              <a:tr h="36580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none" strike="noStrike" cap="none" normalizeH="0" baseline="0" smtClean="0">
                          <a:ln>
                            <a:noFill/>
                          </a:ln>
                          <a:solidFill>
                            <a:schemeClr val="tx1"/>
                          </a:solidFill>
                          <a:effectLst/>
                          <a:latin typeface="Times New Roman" pitchFamily="18" charset="0"/>
                        </a:rPr>
                        <a:t>Pôvodné dáta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none" strike="noStrike" cap="none" normalizeH="0" baseline="0" smtClean="0">
                          <a:ln>
                            <a:noFill/>
                          </a:ln>
                          <a:solidFill>
                            <a:schemeClr val="tx1"/>
                          </a:solidFill>
                          <a:effectLst/>
                          <a:latin typeface="Times New Roman" pitchFamily="18" charset="0"/>
                        </a:rPr>
                        <a:t>Komprimované dáta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6580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none" strike="noStrike" cap="none" normalizeH="0" baseline="0" smtClean="0">
                          <a:ln>
                            <a:noFill/>
                          </a:ln>
                          <a:solidFill>
                            <a:schemeClr val="tx1"/>
                          </a:solidFill>
                          <a:effectLst/>
                          <a:latin typeface="Times New Roman" pitchFamily="18" charset="0"/>
                        </a:rPr>
                        <a:t>Michalka Pavol</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none" strike="noStrike" cap="none" normalizeH="0" baseline="0" smtClean="0">
                          <a:ln>
                            <a:noFill/>
                          </a:ln>
                          <a:solidFill>
                            <a:srgbClr val="CC0000"/>
                          </a:solidFill>
                          <a:effectLst/>
                          <a:latin typeface="Times New Roman" pitchFamily="18" charset="0"/>
                        </a:rPr>
                        <a:t>0</a:t>
                      </a:r>
                      <a:r>
                        <a:rPr kumimoji="0" lang="sk-SK" sz="1800" b="0" i="0" u="none" strike="noStrike" cap="none" normalizeH="0" baseline="0" smtClean="0">
                          <a:ln>
                            <a:noFill/>
                          </a:ln>
                          <a:solidFill>
                            <a:schemeClr val="tx1"/>
                          </a:solidFill>
                          <a:effectLst/>
                          <a:latin typeface="Times New Roman" pitchFamily="18" charset="0"/>
                        </a:rPr>
                        <a:t> Michalka Pavol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sng" strike="noStrike" cap="none" normalizeH="0" baseline="0" smtClean="0">
                          <a:ln>
                            <a:noFill/>
                          </a:ln>
                          <a:solidFill>
                            <a:schemeClr val="tx1"/>
                          </a:solidFill>
                          <a:effectLst/>
                          <a:latin typeface="Times New Roman" pitchFamily="18" charset="0"/>
                        </a:rPr>
                        <a:t>Mi</a:t>
                      </a:r>
                      <a:r>
                        <a:rPr kumimoji="0" lang="sk-SK" sz="1800" b="0" i="0" u="none" strike="noStrike" cap="none" normalizeH="0" baseline="0" smtClean="0">
                          <a:ln>
                            <a:noFill/>
                          </a:ln>
                          <a:solidFill>
                            <a:schemeClr val="tx1"/>
                          </a:solidFill>
                          <a:effectLst/>
                          <a:latin typeface="Times New Roman" pitchFamily="18" charset="0"/>
                        </a:rPr>
                        <a:t>kelka Eduard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none" strike="noStrike" cap="none" normalizeH="0" baseline="0" smtClean="0">
                          <a:ln>
                            <a:noFill/>
                          </a:ln>
                          <a:solidFill>
                            <a:srgbClr val="CC0000"/>
                          </a:solidFill>
                          <a:effectLst/>
                          <a:latin typeface="Times New Roman" pitchFamily="18" charset="0"/>
                        </a:rPr>
                        <a:t>2 </a:t>
                      </a:r>
                      <a:r>
                        <a:rPr kumimoji="0" lang="sk-SK" sz="1800" b="0" i="0" u="none" strike="noStrike" cap="none" normalizeH="0" baseline="0" smtClean="0">
                          <a:ln>
                            <a:noFill/>
                          </a:ln>
                          <a:solidFill>
                            <a:schemeClr val="tx1"/>
                          </a:solidFill>
                          <a:effectLst/>
                          <a:latin typeface="Times New Roman" pitchFamily="18" charset="0"/>
                        </a:rPr>
                        <a:t>kelka Eduard</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sng" strike="noStrike" cap="none" normalizeH="0" baseline="0" smtClean="0">
                          <a:ln>
                            <a:noFill/>
                          </a:ln>
                          <a:solidFill>
                            <a:schemeClr val="tx1"/>
                          </a:solidFill>
                          <a:effectLst/>
                          <a:latin typeface="Times New Roman" pitchFamily="18" charset="0"/>
                        </a:rPr>
                        <a:t>Mik</a:t>
                      </a:r>
                      <a:r>
                        <a:rPr kumimoji="0" lang="sk-SK" sz="1800" b="0" i="0" u="none" strike="noStrike" cap="none" normalizeH="0" baseline="0" smtClean="0">
                          <a:ln>
                            <a:noFill/>
                          </a:ln>
                          <a:solidFill>
                            <a:schemeClr val="tx1"/>
                          </a:solidFill>
                          <a:effectLst/>
                          <a:latin typeface="Times New Roman" pitchFamily="18" charset="0"/>
                        </a:rPr>
                        <a:t>letič František</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none" strike="noStrike" cap="none" normalizeH="0" baseline="0" smtClean="0">
                          <a:ln>
                            <a:noFill/>
                          </a:ln>
                          <a:solidFill>
                            <a:srgbClr val="CC0000"/>
                          </a:solidFill>
                          <a:effectLst/>
                          <a:latin typeface="Times New Roman" pitchFamily="18" charset="0"/>
                        </a:rPr>
                        <a:t>3 </a:t>
                      </a:r>
                      <a:r>
                        <a:rPr kumimoji="0" lang="sk-SK" sz="1800" b="0" i="0" u="none" strike="noStrike" cap="none" normalizeH="0" baseline="0" smtClean="0">
                          <a:ln>
                            <a:noFill/>
                          </a:ln>
                          <a:solidFill>
                            <a:schemeClr val="tx1"/>
                          </a:solidFill>
                          <a:effectLst/>
                          <a:latin typeface="Times New Roman" pitchFamily="18" charset="0"/>
                        </a:rPr>
                        <a:t>letič František</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sng" strike="noStrike" cap="none" normalizeH="0" baseline="0" smtClean="0">
                          <a:ln>
                            <a:noFill/>
                          </a:ln>
                          <a:solidFill>
                            <a:schemeClr val="tx1"/>
                          </a:solidFill>
                          <a:effectLst/>
                          <a:latin typeface="Times New Roman" pitchFamily="18" charset="0"/>
                        </a:rPr>
                        <a:t>Mik</a:t>
                      </a:r>
                      <a:r>
                        <a:rPr kumimoji="0" lang="sk-SK" sz="1800" b="0" i="0" u="none" strike="noStrike" cap="none" normalizeH="0" baseline="0" smtClean="0">
                          <a:ln>
                            <a:noFill/>
                          </a:ln>
                          <a:solidFill>
                            <a:schemeClr val="tx1"/>
                          </a:solidFill>
                          <a:effectLst/>
                          <a:latin typeface="Times New Roman" pitchFamily="18" charset="0"/>
                        </a:rPr>
                        <a:t>ulcová Lucia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none" strike="noStrike" cap="none" normalizeH="0" baseline="0" smtClean="0">
                          <a:ln>
                            <a:noFill/>
                          </a:ln>
                          <a:solidFill>
                            <a:srgbClr val="CC0000"/>
                          </a:solidFill>
                          <a:effectLst/>
                          <a:latin typeface="Times New Roman" pitchFamily="18" charset="0"/>
                        </a:rPr>
                        <a:t>3 </a:t>
                      </a:r>
                      <a:r>
                        <a:rPr kumimoji="0" lang="sk-SK" sz="1800" b="0" i="0" u="none" strike="noStrike" cap="none" normalizeH="0" baseline="0" smtClean="0">
                          <a:ln>
                            <a:noFill/>
                          </a:ln>
                          <a:solidFill>
                            <a:schemeClr val="tx1"/>
                          </a:solidFill>
                          <a:effectLst/>
                          <a:latin typeface="Times New Roman" pitchFamily="18" charset="0"/>
                        </a:rPr>
                        <a:t>ulcová Lucia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sng" strike="noStrike" cap="none" normalizeH="0" baseline="0" smtClean="0">
                          <a:ln>
                            <a:noFill/>
                          </a:ln>
                          <a:solidFill>
                            <a:schemeClr val="tx1"/>
                          </a:solidFill>
                          <a:effectLst/>
                          <a:latin typeface="Times New Roman" pitchFamily="18" charset="0"/>
                        </a:rPr>
                        <a:t>Mikul</a:t>
                      </a:r>
                      <a:r>
                        <a:rPr kumimoji="0" lang="sk-SK" sz="1800" b="0" i="0" u="none" strike="noStrike" cap="none" normalizeH="0" baseline="0" smtClean="0">
                          <a:ln>
                            <a:noFill/>
                          </a:ln>
                          <a:solidFill>
                            <a:schemeClr val="tx1"/>
                          </a:solidFill>
                          <a:effectLst/>
                          <a:latin typeface="Times New Roman" pitchFamily="18" charset="0"/>
                        </a:rPr>
                        <a:t>ič Daniel</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none" strike="noStrike" cap="none" normalizeH="0" baseline="0" smtClean="0">
                          <a:ln>
                            <a:noFill/>
                          </a:ln>
                          <a:solidFill>
                            <a:srgbClr val="CC0000"/>
                          </a:solidFill>
                          <a:effectLst/>
                          <a:latin typeface="Times New Roman" pitchFamily="18" charset="0"/>
                        </a:rPr>
                        <a:t>5 </a:t>
                      </a:r>
                      <a:r>
                        <a:rPr kumimoji="0" lang="sk-SK" sz="1800" b="0" i="0" u="none" strike="noStrike" cap="none" normalizeH="0" baseline="0" smtClean="0">
                          <a:ln>
                            <a:noFill/>
                          </a:ln>
                          <a:solidFill>
                            <a:schemeClr val="tx1"/>
                          </a:solidFill>
                          <a:effectLst/>
                          <a:latin typeface="Times New Roman" pitchFamily="18" charset="0"/>
                        </a:rPr>
                        <a:t>ič Daniel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sng" strike="noStrike" cap="none" normalizeH="0" baseline="0" smtClean="0">
                          <a:ln>
                            <a:noFill/>
                          </a:ln>
                          <a:solidFill>
                            <a:schemeClr val="tx1"/>
                          </a:solidFill>
                          <a:effectLst/>
                          <a:latin typeface="Times New Roman" pitchFamily="18" charset="0"/>
                        </a:rPr>
                        <a:t>Mikulič</a:t>
                      </a:r>
                      <a:r>
                        <a:rPr kumimoji="0" lang="sk-SK" sz="1800" b="0" i="0" u="none" strike="noStrike" cap="none" normalizeH="0" baseline="0" smtClean="0">
                          <a:ln>
                            <a:noFill/>
                          </a:ln>
                          <a:solidFill>
                            <a:schemeClr val="tx1"/>
                          </a:solidFill>
                          <a:effectLst/>
                          <a:latin typeface="Times New Roman" pitchFamily="18" charset="0"/>
                        </a:rPr>
                        <a:t>ová Kamila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sk-SK" sz="1800" b="0" i="0" u="none" strike="noStrike" cap="none" normalizeH="0" baseline="0" smtClean="0">
                          <a:ln>
                            <a:noFill/>
                          </a:ln>
                          <a:solidFill>
                            <a:srgbClr val="CC0000"/>
                          </a:solidFill>
                          <a:effectLst/>
                          <a:latin typeface="Times New Roman" pitchFamily="18" charset="0"/>
                        </a:rPr>
                        <a:t>7 </a:t>
                      </a:r>
                      <a:r>
                        <a:rPr kumimoji="0" lang="sk-SK" sz="1800" b="0" i="0" u="none" strike="noStrike" cap="none" normalizeH="0" baseline="0" smtClean="0">
                          <a:ln>
                            <a:noFill/>
                          </a:ln>
                          <a:solidFill>
                            <a:schemeClr val="tx1"/>
                          </a:solidFill>
                          <a:effectLst/>
                          <a:latin typeface="Times New Roman" pitchFamily="18" charset="0"/>
                        </a:rPr>
                        <a:t>ová Kamila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785813" y="2143125"/>
            <a:ext cx="8743950" cy="4114800"/>
          </a:xfrm>
        </p:spPr>
        <p:txBody>
          <a:bodyPr/>
          <a:lstStyle/>
          <a:p>
            <a:pPr>
              <a:lnSpc>
                <a:spcPct val="80000"/>
              </a:lnSpc>
            </a:pPr>
            <a:r>
              <a:rPr lang="sk-SK" altLang="sk-SK" sz="2800" smtClean="0"/>
              <a:t>Kompresia dát sa objavila spolu s rastúcim množstvom ukladaných a prenášaných informácií</a:t>
            </a:r>
          </a:p>
          <a:p>
            <a:pPr>
              <a:lnSpc>
                <a:spcPct val="80000"/>
              </a:lnSpc>
              <a:buFontTx/>
              <a:buNone/>
            </a:pPr>
            <a:endParaRPr lang="sk-SK" altLang="sk-SK" sz="2800" smtClean="0"/>
          </a:p>
          <a:p>
            <a:pPr>
              <a:lnSpc>
                <a:spcPct val="80000"/>
              </a:lnSpc>
            </a:pPr>
            <a:r>
              <a:rPr lang="sk-SK" altLang="sk-SK" sz="2800" smtClean="0"/>
              <a:t>Snahou kompresie dát je uložiť informáciu v kratšej podobe s tým, že musíme byť schopní informáciu kedykoľvek previesť do pôvodnej podoby, nesmie pritom dochádzať k str</a:t>
            </a:r>
            <a:r>
              <a:rPr lang="en-US" altLang="sk-SK" sz="2800" smtClean="0"/>
              <a:t>a</a:t>
            </a:r>
            <a:r>
              <a:rPr lang="sk-SK" altLang="sk-SK" sz="2800" smtClean="0"/>
              <a:t>te informácie.</a:t>
            </a:r>
          </a:p>
          <a:p>
            <a:pPr>
              <a:lnSpc>
                <a:spcPct val="80000"/>
              </a:lnSpc>
              <a:buFontTx/>
              <a:buNone/>
            </a:pPr>
            <a:endParaRPr lang="sk-SK" altLang="sk-SK" sz="2800" smtClean="0"/>
          </a:p>
          <a:p>
            <a:pPr>
              <a:lnSpc>
                <a:spcPct val="80000"/>
              </a:lnSpc>
            </a:pPr>
            <a:r>
              <a:rPr lang="sk-SK" altLang="sk-SK" sz="2800" smtClean="0"/>
              <a:t>Kompresia je tiež proces, ktorý s</a:t>
            </a:r>
            <a:r>
              <a:rPr lang="en-US" altLang="sk-SK" sz="2800" smtClean="0"/>
              <a:t>a</a:t>
            </a:r>
            <a:r>
              <a:rPr lang="sk-SK" altLang="sk-SK" sz="2800" smtClean="0"/>
              <a:t> používa pre zredukovanie fyzickej veľkosti bloku informác</a:t>
            </a:r>
            <a:r>
              <a:rPr lang="en-US" altLang="sk-SK" sz="2800" smtClean="0"/>
              <a:t>i</a:t>
            </a:r>
            <a:r>
              <a:rPr lang="sk-SK" altLang="sk-SK" sz="2800" smtClean="0"/>
              <a:t>í</a:t>
            </a:r>
          </a:p>
          <a:p>
            <a:pPr>
              <a:lnSpc>
                <a:spcPct val="80000"/>
              </a:lnSpc>
            </a:pPr>
            <a:endParaRPr lang="sk-SK" altLang="sk-SK" sz="2800" smtClean="0"/>
          </a:p>
          <a:p>
            <a:pPr>
              <a:lnSpc>
                <a:spcPct val="80000"/>
              </a:lnSpc>
              <a:buFontTx/>
              <a:buNone/>
            </a:pPr>
            <a:endParaRPr lang="sk-SK" altLang="sk-SK" sz="2800" smtClean="0"/>
          </a:p>
        </p:txBody>
      </p:sp>
      <p:sp>
        <p:nvSpPr>
          <p:cNvPr id="3" name="Rectangle 2"/>
          <p:cNvSpPr>
            <a:spLocks noGrp="1" noChangeArrowheads="1"/>
          </p:cNvSpPr>
          <p:nvPr>
            <p:ph type="title"/>
          </p:nvPr>
        </p:nvSpPr>
        <p:spPr>
          <a:xfrm>
            <a:off x="785813" y="785813"/>
            <a:ext cx="8743950" cy="1143000"/>
          </a:xfrm>
        </p:spPr>
        <p:txBody>
          <a:bodyPr/>
          <a:lstStyle/>
          <a:p>
            <a:pPr algn="l">
              <a:defRPr/>
            </a:pPr>
            <a:r>
              <a:rPr lang="sk-SK" dirty="0" smtClean="0"/>
              <a:t>Potreba kompresie</a:t>
            </a:r>
          </a:p>
        </p:txBody>
      </p:sp>
      <p:pic>
        <p:nvPicPr>
          <p:cNvPr id="2" name="Obrázok 1"/>
          <p:cNvPicPr>
            <a:picLocks noChangeAspect="1"/>
          </p:cNvPicPr>
          <p:nvPr/>
        </p:nvPicPr>
        <p:blipFill>
          <a:blip r:embed="rId2"/>
          <a:stretch>
            <a:fillRect/>
          </a:stretch>
        </p:blipFill>
        <p:spPr>
          <a:xfrm>
            <a:off x="6007595" y="260648"/>
            <a:ext cx="3522167" cy="1882477"/>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a:defRPr/>
            </a:pPr>
            <a:r>
              <a:rPr lang="sk-SK" dirty="0" smtClean="0"/>
              <a:t>RLE </a:t>
            </a:r>
            <a:r>
              <a:rPr lang="en-US" dirty="0" smtClean="0"/>
              <a:t>(Pr</a:t>
            </a:r>
            <a:r>
              <a:rPr lang="sk-SK" dirty="0" err="1" smtClean="0"/>
              <a:t>údové</a:t>
            </a:r>
            <a:r>
              <a:rPr lang="sk-SK" dirty="0" smtClean="0"/>
              <a:t> kódovanie</a:t>
            </a:r>
            <a:r>
              <a:rPr lang="en-US" dirty="0" smtClean="0"/>
              <a:t>)</a:t>
            </a:r>
            <a:endParaRPr lang="sk-SK" dirty="0" smtClean="0"/>
          </a:p>
        </p:txBody>
      </p:sp>
      <p:sp>
        <p:nvSpPr>
          <p:cNvPr id="21507" name="Rectangle 3"/>
          <p:cNvSpPr>
            <a:spLocks noGrp="1" noChangeArrowheads="1"/>
          </p:cNvSpPr>
          <p:nvPr>
            <p:ph type="body" idx="1"/>
          </p:nvPr>
        </p:nvSpPr>
        <p:spPr/>
        <p:txBody>
          <a:bodyPr/>
          <a:lstStyle/>
          <a:p>
            <a:r>
              <a:rPr lang="sk-SK" altLang="sk-SK" sz="2700" smtClean="0"/>
              <a:t>Veľmi rýchla metóda, avšak nízky kompresný pomer</a:t>
            </a:r>
          </a:p>
          <a:p>
            <a:pPr>
              <a:buFontTx/>
              <a:buNone/>
            </a:pPr>
            <a:endParaRPr lang="sk-SK" altLang="sk-SK" sz="2700" smtClean="0"/>
          </a:p>
          <a:p>
            <a:r>
              <a:rPr lang="sk-SK" altLang="sk-SK" sz="2700" smtClean="0"/>
              <a:t>Zredukuje opakujúce sa znaky, ak ich počet za sebou presiahne určitú hranicu</a:t>
            </a:r>
          </a:p>
          <a:p>
            <a:endParaRPr lang="sk-SK" altLang="sk-SK" sz="2700" smtClean="0"/>
          </a:p>
          <a:p>
            <a:pPr>
              <a:buFontTx/>
              <a:buNone/>
            </a:pPr>
            <a:r>
              <a:rPr lang="sk-SK" altLang="sk-SK" sz="2700" smtClean="0"/>
              <a:t>Pôvodné dáta           : AmyyopIUdL444444PCKAjBBBBB</a:t>
            </a:r>
          </a:p>
          <a:p>
            <a:pPr>
              <a:buFontTx/>
              <a:buNone/>
            </a:pPr>
            <a:r>
              <a:rPr lang="sk-SK" altLang="sk-SK" sz="2700" smtClean="0"/>
              <a:t>Komprimované dáta : AmyyopIUdL</a:t>
            </a:r>
            <a:r>
              <a:rPr lang="sk-SK" altLang="sk-SK" sz="2700" b="1" i="1" smtClean="0">
                <a:latin typeface="Arial Black" panose="020B0A04020102020204" pitchFamily="34" charset="0"/>
              </a:rPr>
              <a:t>Ik46</a:t>
            </a:r>
            <a:r>
              <a:rPr lang="sk-SK" altLang="sk-SK" sz="2700" smtClean="0"/>
              <a:t>PCKAj</a:t>
            </a:r>
            <a:r>
              <a:rPr lang="sk-SK" altLang="sk-SK" sz="2700" b="1" i="1" smtClean="0">
                <a:latin typeface="Arial Black" panose="020B0A04020102020204" pitchFamily="34" charset="0"/>
              </a:rPr>
              <a:t>IkB5</a:t>
            </a:r>
          </a:p>
          <a:p>
            <a:endParaRPr lang="sk-SK" altLang="sk-SK" sz="28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0063" y="533400"/>
            <a:ext cx="9286875" cy="1143000"/>
          </a:xfrm>
        </p:spPr>
        <p:txBody>
          <a:bodyPr/>
          <a:lstStyle/>
          <a:p>
            <a:pPr algn="l">
              <a:defRPr/>
            </a:pPr>
            <a:r>
              <a:rPr lang="cs-CZ" dirty="0" err="1" smtClean="0">
                <a:solidFill>
                  <a:schemeClr val="tx1"/>
                </a:solidFill>
              </a:rPr>
              <a:t>Metóda</a:t>
            </a:r>
            <a:r>
              <a:rPr lang="cs-CZ" dirty="0" smtClean="0">
                <a:solidFill>
                  <a:schemeClr val="tx1"/>
                </a:solidFill>
              </a:rPr>
              <a:t> RLE (Run </a:t>
            </a:r>
            <a:r>
              <a:rPr lang="cs-CZ" dirty="0" err="1" smtClean="0">
                <a:solidFill>
                  <a:schemeClr val="tx1"/>
                </a:solidFill>
              </a:rPr>
              <a:t>Length</a:t>
            </a:r>
            <a:r>
              <a:rPr lang="cs-CZ" dirty="0" smtClean="0">
                <a:solidFill>
                  <a:schemeClr val="tx1"/>
                </a:solidFill>
              </a:rPr>
              <a:t> </a:t>
            </a:r>
            <a:r>
              <a:rPr lang="cs-CZ" dirty="0" err="1" smtClean="0">
                <a:solidFill>
                  <a:schemeClr val="tx1"/>
                </a:solidFill>
              </a:rPr>
              <a:t>Encoding</a:t>
            </a:r>
            <a:r>
              <a:rPr lang="cs-CZ" dirty="0" smtClean="0">
                <a:solidFill>
                  <a:schemeClr val="tx1"/>
                </a:solidFill>
              </a:rPr>
              <a:t> )</a:t>
            </a:r>
          </a:p>
        </p:txBody>
      </p:sp>
      <p:sp>
        <p:nvSpPr>
          <p:cNvPr id="22531" name="Text Box 3"/>
          <p:cNvSpPr txBox="1">
            <a:spLocks noChangeArrowheads="1"/>
          </p:cNvSpPr>
          <p:nvPr/>
        </p:nvSpPr>
        <p:spPr bwMode="auto">
          <a:xfrm>
            <a:off x="714375" y="2409825"/>
            <a:ext cx="8999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Beh — postupnosť rovnakých hodnôt</a:t>
            </a:r>
          </a:p>
        </p:txBody>
      </p:sp>
      <p:sp>
        <p:nvSpPr>
          <p:cNvPr id="22532" name="Text Box 5"/>
          <p:cNvSpPr txBox="1">
            <a:spLocks noChangeArrowheads="1"/>
          </p:cNvSpPr>
          <p:nvPr/>
        </p:nvSpPr>
        <p:spPr bwMode="auto">
          <a:xfrm>
            <a:off x="642938" y="2924175"/>
            <a:ext cx="9096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cs-CZ" altLang="sk-SK" sz="2800">
                <a:latin typeface="Tahoma" panose="020B0604030504040204" pitchFamily="34" charset="0"/>
              </a:rPr>
              <a:t>Základný princíp:</a:t>
            </a:r>
          </a:p>
        </p:txBody>
      </p:sp>
      <p:grpSp>
        <p:nvGrpSpPr>
          <p:cNvPr id="2" name="Group 6"/>
          <p:cNvGrpSpPr>
            <a:grpSpLocks/>
          </p:cNvGrpSpPr>
          <p:nvPr/>
        </p:nvGrpSpPr>
        <p:grpSpPr bwMode="auto">
          <a:xfrm>
            <a:off x="687388" y="3429000"/>
            <a:ext cx="7546975" cy="461963"/>
            <a:chOff x="192" y="2544"/>
            <a:chExt cx="4226" cy="425"/>
          </a:xfrm>
        </p:grpSpPr>
        <p:sp>
          <p:nvSpPr>
            <p:cNvPr id="22549" name="Text Box 7"/>
            <p:cNvSpPr txBox="1">
              <a:spLocks noChangeArrowheads="1"/>
            </p:cNvSpPr>
            <p:nvPr/>
          </p:nvSpPr>
          <p:spPr bwMode="auto">
            <a:xfrm>
              <a:off x="1488" y="2544"/>
              <a:ext cx="2930"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cs-CZ" altLang="sk-SK">
                  <a:latin typeface="Tahoma" panose="020B0604030504040204" pitchFamily="34" charset="0"/>
                </a:rPr>
                <a:t>65 65 65 65 78 78 78 32 32 32 32 32</a:t>
              </a:r>
            </a:p>
          </p:txBody>
        </p:sp>
        <p:sp>
          <p:nvSpPr>
            <p:cNvPr id="22550" name="Text Box 8"/>
            <p:cNvSpPr txBox="1">
              <a:spLocks noChangeArrowheads="1"/>
            </p:cNvSpPr>
            <p:nvPr/>
          </p:nvSpPr>
          <p:spPr bwMode="auto">
            <a:xfrm>
              <a:off x="192" y="2544"/>
              <a:ext cx="1013"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cs-CZ" altLang="sk-SK">
                  <a:latin typeface="Tahoma" panose="020B0604030504040204" pitchFamily="34" charset="0"/>
                </a:rPr>
                <a:t>Hrubé dáta:</a:t>
              </a:r>
            </a:p>
          </p:txBody>
        </p:sp>
      </p:grpSp>
      <p:grpSp>
        <p:nvGrpSpPr>
          <p:cNvPr id="3" name="Group 9"/>
          <p:cNvGrpSpPr>
            <a:grpSpLocks/>
          </p:cNvGrpSpPr>
          <p:nvPr/>
        </p:nvGrpSpPr>
        <p:grpSpPr bwMode="auto">
          <a:xfrm>
            <a:off x="687388" y="3933825"/>
            <a:ext cx="4475162" cy="485775"/>
            <a:chOff x="192" y="2853"/>
            <a:chExt cx="2506" cy="448"/>
          </a:xfrm>
        </p:grpSpPr>
        <p:sp>
          <p:nvSpPr>
            <p:cNvPr id="22547" name="Text Box 10"/>
            <p:cNvSpPr txBox="1">
              <a:spLocks noChangeArrowheads="1"/>
            </p:cNvSpPr>
            <p:nvPr/>
          </p:nvSpPr>
          <p:spPr bwMode="auto">
            <a:xfrm>
              <a:off x="1488" y="2879"/>
              <a:ext cx="1210"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cs-CZ" altLang="sk-SK">
                  <a:latin typeface="Tahoma" panose="020B0604030504040204" pitchFamily="34" charset="0"/>
                </a:rPr>
                <a:t>4 65 3 78 5 32</a:t>
              </a:r>
            </a:p>
          </p:txBody>
        </p:sp>
        <p:sp>
          <p:nvSpPr>
            <p:cNvPr id="22548" name="Text Box 11"/>
            <p:cNvSpPr txBox="1">
              <a:spLocks noChangeArrowheads="1"/>
            </p:cNvSpPr>
            <p:nvPr/>
          </p:nvSpPr>
          <p:spPr bwMode="auto">
            <a:xfrm>
              <a:off x="192" y="2853"/>
              <a:ext cx="836"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cs-CZ" altLang="sk-SK">
                  <a:latin typeface="Tahoma" panose="020B0604030504040204" pitchFamily="34" charset="0"/>
                </a:rPr>
                <a:t>Výsledok:</a:t>
              </a:r>
            </a:p>
          </p:txBody>
        </p:sp>
      </p:grpSp>
      <p:sp>
        <p:nvSpPr>
          <p:cNvPr id="29708" name="Text Box 12"/>
          <p:cNvSpPr txBox="1">
            <a:spLocks noChangeArrowheads="1"/>
          </p:cNvSpPr>
          <p:nvPr/>
        </p:nvSpPr>
        <p:spPr bwMode="auto">
          <a:xfrm>
            <a:off x="714375" y="5516563"/>
            <a:ext cx="9024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Problém — striedavé dáta; môže dôjsť k zápornej kompresii. Rieši sa špeciálnym tvarom opakovača.</a:t>
            </a:r>
          </a:p>
        </p:txBody>
      </p:sp>
      <p:grpSp>
        <p:nvGrpSpPr>
          <p:cNvPr id="4" name="Group 13"/>
          <p:cNvGrpSpPr>
            <a:grpSpLocks/>
          </p:cNvGrpSpPr>
          <p:nvPr/>
        </p:nvGrpSpPr>
        <p:grpSpPr bwMode="auto">
          <a:xfrm>
            <a:off x="1201738" y="4492625"/>
            <a:ext cx="1885950" cy="612775"/>
            <a:chOff x="672" y="2928"/>
            <a:chExt cx="1056" cy="565"/>
          </a:xfrm>
        </p:grpSpPr>
        <p:sp>
          <p:nvSpPr>
            <p:cNvPr id="22545" name="Line 14"/>
            <p:cNvSpPr>
              <a:spLocks noChangeShapeType="1"/>
            </p:cNvSpPr>
            <p:nvPr/>
          </p:nvSpPr>
          <p:spPr bwMode="auto">
            <a:xfrm flipV="1">
              <a:off x="1440" y="2928"/>
              <a:ext cx="288"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k-SK"/>
            </a:p>
          </p:txBody>
        </p:sp>
        <p:sp>
          <p:nvSpPr>
            <p:cNvPr id="22546" name="Text Box 15"/>
            <p:cNvSpPr txBox="1">
              <a:spLocks noChangeArrowheads="1"/>
            </p:cNvSpPr>
            <p:nvPr/>
          </p:nvSpPr>
          <p:spPr bwMode="auto">
            <a:xfrm>
              <a:off x="672" y="3071"/>
              <a:ext cx="840"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cs-CZ" altLang="sk-SK">
                  <a:latin typeface="Tahoma" panose="020B0604030504040204" pitchFamily="34" charset="0"/>
                </a:rPr>
                <a:t>Opakovač</a:t>
              </a:r>
            </a:p>
          </p:txBody>
        </p:sp>
      </p:grpSp>
      <p:grpSp>
        <p:nvGrpSpPr>
          <p:cNvPr id="5" name="Group 16"/>
          <p:cNvGrpSpPr>
            <a:grpSpLocks/>
          </p:cNvGrpSpPr>
          <p:nvPr/>
        </p:nvGrpSpPr>
        <p:grpSpPr bwMode="auto">
          <a:xfrm>
            <a:off x="3602038" y="4468813"/>
            <a:ext cx="1579562" cy="561975"/>
            <a:chOff x="2016" y="2928"/>
            <a:chExt cx="884" cy="519"/>
          </a:xfrm>
        </p:grpSpPr>
        <p:sp>
          <p:nvSpPr>
            <p:cNvPr id="22543" name="Line 17"/>
            <p:cNvSpPr>
              <a:spLocks noChangeShapeType="1"/>
            </p:cNvSpPr>
            <p:nvPr/>
          </p:nvSpPr>
          <p:spPr bwMode="auto">
            <a:xfrm flipH="1" flipV="1">
              <a:off x="2016" y="2928"/>
              <a:ext cx="192"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k-SK"/>
            </a:p>
          </p:txBody>
        </p:sp>
        <p:sp>
          <p:nvSpPr>
            <p:cNvPr id="22544" name="Text Box 18"/>
            <p:cNvSpPr txBox="1">
              <a:spLocks noChangeArrowheads="1"/>
            </p:cNvSpPr>
            <p:nvPr/>
          </p:nvSpPr>
          <p:spPr bwMode="auto">
            <a:xfrm>
              <a:off x="2160" y="3025"/>
              <a:ext cx="740"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cs-CZ" altLang="sk-SK">
                  <a:latin typeface="Tahoma" panose="020B0604030504040204" pitchFamily="34" charset="0"/>
                </a:rPr>
                <a:t>Hodnota</a:t>
              </a:r>
            </a:p>
          </p:txBody>
        </p:sp>
      </p:grpSp>
      <p:grpSp>
        <p:nvGrpSpPr>
          <p:cNvPr id="6" name="Group 19"/>
          <p:cNvGrpSpPr>
            <a:grpSpLocks/>
          </p:cNvGrpSpPr>
          <p:nvPr/>
        </p:nvGrpSpPr>
        <p:grpSpPr bwMode="auto">
          <a:xfrm>
            <a:off x="2744788" y="5026025"/>
            <a:ext cx="1285875" cy="612775"/>
            <a:chOff x="1536" y="3264"/>
            <a:chExt cx="720" cy="565"/>
          </a:xfrm>
        </p:grpSpPr>
        <p:sp>
          <p:nvSpPr>
            <p:cNvPr id="22540" name="Text Box 20"/>
            <p:cNvSpPr txBox="1">
              <a:spLocks noChangeArrowheads="1"/>
            </p:cNvSpPr>
            <p:nvPr/>
          </p:nvSpPr>
          <p:spPr bwMode="auto">
            <a:xfrm>
              <a:off x="1584" y="3407"/>
              <a:ext cx="51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cs-CZ" altLang="sk-SK">
                  <a:latin typeface="Tahoma" panose="020B0604030504040204" pitchFamily="34" charset="0"/>
                </a:rPr>
                <a:t>Paket</a:t>
              </a:r>
            </a:p>
          </p:txBody>
        </p:sp>
        <p:sp>
          <p:nvSpPr>
            <p:cNvPr id="22541" name="Line 21"/>
            <p:cNvSpPr>
              <a:spLocks noChangeShapeType="1"/>
            </p:cNvSpPr>
            <p:nvPr/>
          </p:nvSpPr>
          <p:spPr bwMode="auto">
            <a:xfrm flipH="1" flipV="1">
              <a:off x="1536" y="3264"/>
              <a:ext cx="28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k-SK"/>
            </a:p>
          </p:txBody>
        </p:sp>
        <p:sp>
          <p:nvSpPr>
            <p:cNvPr id="22542" name="Line 22"/>
            <p:cNvSpPr>
              <a:spLocks noChangeShapeType="1"/>
            </p:cNvSpPr>
            <p:nvPr/>
          </p:nvSpPr>
          <p:spPr bwMode="auto">
            <a:xfrm flipV="1">
              <a:off x="1824" y="3264"/>
              <a:ext cx="432"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k-SK"/>
            </a:p>
          </p:txBody>
        </p:sp>
      </p:grpSp>
      <p:sp>
        <p:nvSpPr>
          <p:cNvPr id="22539" name="Text Box 4"/>
          <p:cNvSpPr txBox="1">
            <a:spLocks noChangeArrowheads="1"/>
          </p:cNvSpPr>
          <p:nvPr/>
        </p:nvSpPr>
        <p:spPr bwMode="auto">
          <a:xfrm>
            <a:off x="714375" y="1995488"/>
            <a:ext cx="9024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RLE— kódovanie dĺžkou behu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708"/>
                                        </p:tgtEl>
                                        <p:attrNameLst>
                                          <p:attrName>style.visibility</p:attrName>
                                        </p:attrNameLst>
                                      </p:cBhvr>
                                      <p:to>
                                        <p:strVal val="visible"/>
                                      </p:to>
                                    </p:set>
                                    <p:animEffect transition="in" filter="dissolve">
                                      <p:cBhvr>
                                        <p:cTn id="37" dur="500"/>
                                        <p:tgtEl>
                                          <p:spTgt spid="29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a:defRPr/>
            </a:pPr>
            <a:r>
              <a:rPr lang="cs-CZ" dirty="0" err="1" smtClean="0">
                <a:solidFill>
                  <a:schemeClr val="tx1"/>
                </a:solidFill>
              </a:rPr>
              <a:t>Metóda</a:t>
            </a:r>
            <a:r>
              <a:rPr lang="cs-CZ" dirty="0" smtClean="0">
                <a:solidFill>
                  <a:schemeClr val="tx1"/>
                </a:solidFill>
              </a:rPr>
              <a:t> LZW</a:t>
            </a:r>
          </a:p>
        </p:txBody>
      </p:sp>
      <p:sp>
        <p:nvSpPr>
          <p:cNvPr id="23555" name="Text Box 3"/>
          <p:cNvSpPr txBox="1">
            <a:spLocks noChangeArrowheads="1"/>
          </p:cNvSpPr>
          <p:nvPr/>
        </p:nvSpPr>
        <p:spPr bwMode="auto">
          <a:xfrm>
            <a:off x="444500" y="2060575"/>
            <a:ext cx="94567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a:t>
            </a:r>
            <a:r>
              <a:rPr lang="cs-CZ" altLang="sk-SK" sz="2800" b="1">
                <a:latin typeface="Tahoma" panose="020B0604030504040204" pitchFamily="34" charset="0"/>
              </a:rPr>
              <a:t>Lempel, Ziv, Welch (1977, vylepšené 1984)</a:t>
            </a:r>
            <a:r>
              <a:rPr lang="cs-CZ" altLang="sk-SK" sz="2800">
                <a:latin typeface="Tahoma" panose="020B0604030504040204" pitchFamily="34" charset="0"/>
              </a:rPr>
              <a:t> —   algoritmus a jeho implementácia</a:t>
            </a:r>
          </a:p>
        </p:txBody>
      </p:sp>
      <p:sp>
        <p:nvSpPr>
          <p:cNvPr id="23556" name="Text Box 4"/>
          <p:cNvSpPr txBox="1">
            <a:spLocks noChangeArrowheads="1"/>
          </p:cNvSpPr>
          <p:nvPr/>
        </p:nvSpPr>
        <p:spPr bwMode="auto">
          <a:xfrm>
            <a:off x="642938" y="2924175"/>
            <a:ext cx="9258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cs-CZ" altLang="sk-SK" sz="2800">
                <a:latin typeface="Tahoma" panose="020B0604030504040204" pitchFamily="34" charset="0"/>
              </a:rPr>
              <a:t>Princíp</a:t>
            </a:r>
            <a:r>
              <a:rPr lang="cs-CZ" altLang="sk-SK" sz="2800" b="1">
                <a:latin typeface="Tahoma" panose="020B0604030504040204" pitchFamily="34" charset="0"/>
              </a:rPr>
              <a:t>:</a:t>
            </a:r>
            <a:r>
              <a:rPr lang="cs-CZ" altLang="sk-SK" sz="2800">
                <a:latin typeface="Tahoma" panose="020B0604030504040204" pitchFamily="34" charset="0"/>
              </a:rPr>
              <a:t> hľadanie opakujúcich sa postupností v hrubých dátach a nahradzovanie ich výskytov kratším kódom.</a:t>
            </a:r>
          </a:p>
        </p:txBody>
      </p:sp>
      <p:sp>
        <p:nvSpPr>
          <p:cNvPr id="23557" name="Text Box 5"/>
          <p:cNvSpPr txBox="1">
            <a:spLocks noChangeArrowheads="1"/>
          </p:cNvSpPr>
          <p:nvPr/>
        </p:nvSpPr>
        <p:spPr bwMode="auto">
          <a:xfrm>
            <a:off x="428625" y="4000500"/>
            <a:ext cx="945673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Postup — dáta se analyzujú, zisťujú sa postupnosti a ich opakovanie. Ak sa opakujúca postupnosť už v slovníku nachádza, vypisuje sa iba jej kód.</a:t>
            </a:r>
          </a:p>
          <a:p>
            <a:pPr eaLnBrk="1" hangingPunct="1">
              <a:buFontTx/>
              <a:buChar char="•"/>
            </a:pPr>
            <a:r>
              <a:rPr lang="cs-CZ" altLang="sk-SK" sz="2800">
                <a:latin typeface="Tahoma" panose="020B0604030504040204" pitchFamily="34" charset="0"/>
              </a:rPr>
              <a:t> </a:t>
            </a:r>
            <a:r>
              <a:rPr lang="cs-CZ" altLang="sk-SK" sz="2800" b="1">
                <a:latin typeface="Tahoma" panose="020B0604030504040204" pitchFamily="34" charset="0"/>
              </a:rPr>
              <a:t>LZMA</a:t>
            </a:r>
            <a:r>
              <a:rPr lang="cs-CZ" altLang="sk-SK" sz="2800">
                <a:latin typeface="Tahoma" panose="020B0604030504040204" pitchFamily="34" charset="0"/>
              </a:rPr>
              <a:t> </a:t>
            </a:r>
            <a:r>
              <a:rPr lang="cs-CZ" altLang="sk-SK">
                <a:latin typeface="Tahoma" panose="020B0604030504040204" pitchFamily="34" charset="0"/>
              </a:rPr>
              <a:t>— </a:t>
            </a:r>
            <a:r>
              <a:rPr lang="cs-CZ" altLang="sk-SK" sz="2800">
                <a:latin typeface="Tahoma" panose="020B0604030504040204" pitchFamily="34" charset="0"/>
              </a:rPr>
              <a:t>Lempel, Ziv, Markov-Chain Alg., pomalejší, ale lepší komprimačný pomer</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xfrm>
            <a:off x="714375" y="714375"/>
            <a:ext cx="8743950" cy="1143000"/>
          </a:xfrm>
        </p:spPr>
        <p:txBody>
          <a:bodyPr/>
          <a:lstStyle/>
          <a:p>
            <a:pPr algn="l">
              <a:defRPr/>
            </a:pPr>
            <a:r>
              <a:rPr lang="sk-SK" dirty="0" smtClean="0"/>
              <a:t>LZ77</a:t>
            </a:r>
          </a:p>
        </p:txBody>
      </p:sp>
      <p:sp>
        <p:nvSpPr>
          <p:cNvPr id="24579" name="Rectangle 5"/>
          <p:cNvSpPr>
            <a:spLocks noGrp="1" noChangeArrowheads="1"/>
          </p:cNvSpPr>
          <p:nvPr>
            <p:ph type="body" idx="1"/>
          </p:nvPr>
        </p:nvSpPr>
        <p:spPr>
          <a:xfrm>
            <a:off x="714375" y="2357438"/>
            <a:ext cx="8743950" cy="4114800"/>
          </a:xfrm>
          <a:noFill/>
        </p:spPr>
        <p:txBody>
          <a:bodyPr/>
          <a:lstStyle/>
          <a:p>
            <a:r>
              <a:rPr lang="sk-SK" altLang="sk-SK" smtClean="0"/>
              <a:t>Založený na princípe nahradzovania duplicitných reťazcov znakov špeciálnymi kódmi</a:t>
            </a:r>
            <a:r>
              <a:rPr lang="en-US" altLang="sk-SK" smtClean="0"/>
              <a:t> v tvare:</a:t>
            </a:r>
          </a:p>
          <a:p>
            <a:r>
              <a:rPr lang="en-US" altLang="sk-SK" smtClean="0"/>
              <a:t>	</a:t>
            </a:r>
            <a:r>
              <a:rPr lang="en-US" altLang="sk-SK" i="1" smtClean="0"/>
              <a:t>&lt;poz</a:t>
            </a:r>
            <a:r>
              <a:rPr lang="sk-SK" altLang="sk-SK" i="1" smtClean="0"/>
              <a:t>ícia prvého výskytu, dĺžka</a:t>
            </a:r>
            <a:r>
              <a:rPr lang="en-US" altLang="sk-SK" i="1" smtClean="0"/>
              <a:t>&gt;</a:t>
            </a:r>
            <a:endParaRPr lang="sk-SK" altLang="sk-SK" i="1" smtClean="0"/>
          </a:p>
          <a:p>
            <a:pPr>
              <a:buFontTx/>
              <a:buNone/>
            </a:pPr>
            <a:endParaRPr lang="sk-SK" altLang="sk-SK" i="1" smtClean="0"/>
          </a:p>
          <a:p>
            <a:pPr>
              <a:buFontTx/>
              <a:buNone/>
            </a:pPr>
            <a:r>
              <a:rPr lang="sk-SK" altLang="sk-SK" smtClean="0"/>
              <a:t>	</a:t>
            </a:r>
            <a:r>
              <a:rPr lang="sk-SK" altLang="sk-SK" u="sng" smtClean="0"/>
              <a:t>Príklad:</a:t>
            </a:r>
          </a:p>
          <a:p>
            <a:r>
              <a:rPr lang="sk-SK" altLang="sk-SK" smtClean="0"/>
              <a:t>	leze po železe  </a:t>
            </a:r>
            <a:r>
              <a:rPr lang="en-US" altLang="sk-SK" smtClean="0"/>
              <a:t>  </a:t>
            </a:r>
            <a:r>
              <a:rPr lang="en-US" altLang="sk-SK" smtClean="0">
                <a:sym typeface="Wingdings" panose="05000000000000000000" pitchFamily="2" charset="2"/>
              </a:rPr>
              <a:t>   </a:t>
            </a:r>
            <a:r>
              <a:rPr lang="sk-SK" altLang="sk-SK" smtClean="0">
                <a:sym typeface="Wingdings" panose="05000000000000000000" pitchFamily="2" charset="2"/>
              </a:rPr>
              <a:t>  </a:t>
            </a:r>
            <a:r>
              <a:rPr lang="en-US" altLang="sk-SK" smtClean="0">
                <a:sym typeface="Wingdings" panose="05000000000000000000" pitchFamily="2" charset="2"/>
              </a:rPr>
              <a:t> leze po </a:t>
            </a:r>
            <a:r>
              <a:rPr lang="sk-SK" altLang="sk-SK" smtClean="0">
                <a:sym typeface="Wingdings" panose="05000000000000000000" pitchFamily="2" charset="2"/>
              </a:rPr>
              <a:t>že</a:t>
            </a:r>
            <a:r>
              <a:rPr lang="en-US" altLang="sk-SK" smtClean="0">
                <a:sym typeface="Wingdings" panose="05000000000000000000" pitchFamily="2" charset="2"/>
              </a:rPr>
              <a:t>[10,4]</a:t>
            </a:r>
          </a:p>
        </p:txBody>
      </p:sp>
      <p:sp>
        <p:nvSpPr>
          <p:cNvPr id="24580" name="Text Box 6"/>
          <p:cNvSpPr txBox="1">
            <a:spLocks noChangeArrowheads="1"/>
          </p:cNvSpPr>
          <p:nvPr/>
        </p:nvSpPr>
        <p:spPr bwMode="auto">
          <a:xfrm>
            <a:off x="4786313" y="4843463"/>
            <a:ext cx="503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sk-SK" sz="1600">
                <a:latin typeface="Arial" panose="020B0604020202020204" pitchFamily="34" charset="0"/>
              </a:rPr>
              <a:t>10</a:t>
            </a:r>
            <a:endParaRPr lang="sk-SK" altLang="sk-SK" sz="1600">
              <a:latin typeface="Arial" panose="020B0604020202020204" pitchFamily="34" charset="0"/>
            </a:endParaRPr>
          </a:p>
        </p:txBody>
      </p:sp>
      <p:sp>
        <p:nvSpPr>
          <p:cNvPr id="24581" name="Line 7"/>
          <p:cNvSpPr>
            <a:spLocks noChangeShapeType="1"/>
          </p:cNvSpPr>
          <p:nvPr/>
        </p:nvSpPr>
        <p:spPr bwMode="auto">
          <a:xfrm flipH="1" flipV="1">
            <a:off x="5146675" y="4926013"/>
            <a:ext cx="287338"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24582" name="Text Box 8"/>
          <p:cNvSpPr txBox="1">
            <a:spLocks noChangeArrowheads="1"/>
          </p:cNvSpPr>
          <p:nvPr/>
        </p:nvSpPr>
        <p:spPr bwMode="auto">
          <a:xfrm>
            <a:off x="5572125" y="4572000"/>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sk-SK" sz="1600">
                <a:latin typeface="Arial" panose="020B0604020202020204" pitchFamily="34" charset="0"/>
              </a:rPr>
              <a:t>4</a:t>
            </a:r>
            <a:endParaRPr lang="sk-SK" altLang="sk-SK" sz="1600">
              <a:latin typeface="Arial" panose="020B0604020202020204" pitchFamily="34" charset="0"/>
            </a:endParaRPr>
          </a:p>
        </p:txBody>
      </p:sp>
      <p:cxnSp>
        <p:nvCxnSpPr>
          <p:cNvPr id="24583" name="Rovná spojovacia šípka 8"/>
          <p:cNvCxnSpPr>
            <a:cxnSpLocks noChangeShapeType="1"/>
          </p:cNvCxnSpPr>
          <p:nvPr/>
        </p:nvCxnSpPr>
        <p:spPr bwMode="auto">
          <a:xfrm>
            <a:off x="5429250" y="4929188"/>
            <a:ext cx="571500" cy="1587"/>
          </a:xfrm>
          <a:prstGeom prst="straightConnector1">
            <a:avLst/>
          </a:prstGeom>
          <a:noFill/>
          <a:ln w="12700" algn="ctr">
            <a:solidFill>
              <a:schemeClr val="tx1"/>
            </a:solidFill>
            <a:round/>
            <a:headEnd type="arrow" w="med" len="med"/>
            <a:tailEnd type="arrow" w="med" len="med"/>
          </a:ln>
        </p:spPr>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85813" y="785813"/>
            <a:ext cx="8743950" cy="1143000"/>
          </a:xfrm>
        </p:spPr>
        <p:txBody>
          <a:bodyPr/>
          <a:lstStyle/>
          <a:p>
            <a:pPr algn="l">
              <a:defRPr/>
            </a:pPr>
            <a:r>
              <a:rPr lang="cs-CZ" sz="4000" dirty="0" smtClean="0">
                <a:solidFill>
                  <a:schemeClr val="tx1"/>
                </a:solidFill>
              </a:rPr>
              <a:t>Vlastnosti uvedených </a:t>
            </a:r>
            <a:r>
              <a:rPr lang="cs-CZ" sz="4000" dirty="0" err="1" smtClean="0">
                <a:solidFill>
                  <a:schemeClr val="tx1"/>
                </a:solidFill>
              </a:rPr>
              <a:t>kompresných</a:t>
            </a:r>
            <a:r>
              <a:rPr lang="cs-CZ" sz="4000" dirty="0" smtClean="0">
                <a:solidFill>
                  <a:schemeClr val="tx1"/>
                </a:solidFill>
              </a:rPr>
              <a:t> </a:t>
            </a:r>
            <a:r>
              <a:rPr lang="cs-CZ" sz="4000" dirty="0" err="1" smtClean="0">
                <a:solidFill>
                  <a:schemeClr val="tx1"/>
                </a:solidFill>
              </a:rPr>
              <a:t>metód</a:t>
            </a:r>
            <a:endParaRPr lang="cs-CZ" sz="4000" dirty="0" smtClean="0">
              <a:solidFill>
                <a:schemeClr val="tx1"/>
              </a:solidFill>
            </a:endParaRPr>
          </a:p>
        </p:txBody>
      </p:sp>
      <p:sp>
        <p:nvSpPr>
          <p:cNvPr id="25603" name="Text Box 3"/>
          <p:cNvSpPr txBox="1">
            <a:spLocks noChangeArrowheads="1"/>
          </p:cNvSpPr>
          <p:nvPr/>
        </p:nvSpPr>
        <p:spPr bwMode="auto">
          <a:xfrm>
            <a:off x="830263" y="1981200"/>
            <a:ext cx="945673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i="1">
                <a:latin typeface="Tahoma" panose="020B0604030504040204" pitchFamily="34" charset="0"/>
              </a:rPr>
              <a:t> </a:t>
            </a:r>
            <a:r>
              <a:rPr lang="cs-CZ" altLang="sk-SK" i="1">
                <a:latin typeface="Tahoma" panose="020B0604030504040204" pitchFamily="34" charset="0"/>
              </a:rPr>
              <a:t>Metóda RLE:</a:t>
            </a:r>
            <a:r>
              <a:rPr lang="cs-CZ" altLang="sk-SK" b="1">
                <a:latin typeface="Tahoma" panose="020B0604030504040204" pitchFamily="34" charset="0"/>
              </a:rPr>
              <a:t/>
            </a:r>
            <a:br>
              <a:rPr lang="cs-CZ" altLang="sk-SK" b="1">
                <a:latin typeface="Tahoma" panose="020B0604030504040204" pitchFamily="34" charset="0"/>
              </a:rPr>
            </a:br>
            <a:r>
              <a:rPr lang="cs-CZ" altLang="sk-SK">
                <a:latin typeface="Tahoma" panose="020B0604030504040204" pitchFamily="34" charset="0"/>
              </a:rPr>
              <a:t>— jednoduchá,</a:t>
            </a:r>
            <a:br>
              <a:rPr lang="cs-CZ" altLang="sk-SK">
                <a:latin typeface="Tahoma" panose="020B0604030504040204" pitchFamily="34" charset="0"/>
              </a:rPr>
            </a:br>
            <a:r>
              <a:rPr lang="cs-CZ" altLang="sk-SK">
                <a:latin typeface="Tahoma" panose="020B0604030504040204" pitchFamily="34" charset="0"/>
              </a:rPr>
              <a:t>— závislá na behoch v hrubých dátach,</a:t>
            </a:r>
            <a:br>
              <a:rPr lang="cs-CZ" altLang="sk-SK">
                <a:latin typeface="Tahoma" panose="020B0604030504040204" pitchFamily="34" charset="0"/>
              </a:rPr>
            </a:br>
            <a:r>
              <a:rPr lang="cs-CZ" altLang="sk-SK">
                <a:latin typeface="Tahoma" panose="020B0604030504040204" pitchFamily="34" charset="0"/>
              </a:rPr>
              <a:t>— nízký kompresný pomer.</a:t>
            </a:r>
            <a:br>
              <a:rPr lang="cs-CZ" altLang="sk-SK">
                <a:latin typeface="Tahoma" panose="020B0604030504040204" pitchFamily="34" charset="0"/>
              </a:rPr>
            </a:br>
            <a:r>
              <a:rPr lang="cs-CZ" altLang="sk-SK">
                <a:latin typeface="Tahoma" panose="020B0604030504040204" pitchFamily="34" charset="0"/>
              </a:rPr>
              <a:t>Použitie pre obrazové dáta, kde sa vyskytujú behy.</a:t>
            </a:r>
          </a:p>
        </p:txBody>
      </p:sp>
      <p:sp>
        <p:nvSpPr>
          <p:cNvPr id="25604" name="Text Box 4"/>
          <p:cNvSpPr txBox="1">
            <a:spLocks noChangeArrowheads="1"/>
          </p:cNvSpPr>
          <p:nvPr/>
        </p:nvSpPr>
        <p:spPr bwMode="auto">
          <a:xfrm>
            <a:off x="830263" y="4203700"/>
            <a:ext cx="945673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a:t>
            </a:r>
            <a:r>
              <a:rPr lang="cs-CZ" altLang="sk-SK" i="1">
                <a:latin typeface="Tahoma" panose="020B0604030504040204" pitchFamily="34" charset="0"/>
              </a:rPr>
              <a:t>Metóda LZW:</a:t>
            </a:r>
            <a:r>
              <a:rPr lang="cs-CZ" altLang="sk-SK" b="1">
                <a:latin typeface="Tahoma" panose="020B0604030504040204" pitchFamily="34" charset="0"/>
              </a:rPr>
              <a:t/>
            </a:r>
            <a:br>
              <a:rPr lang="cs-CZ" altLang="sk-SK" b="1">
                <a:latin typeface="Tahoma" panose="020B0604030504040204" pitchFamily="34" charset="0"/>
              </a:rPr>
            </a:br>
            <a:r>
              <a:rPr lang="cs-CZ" altLang="sk-SK">
                <a:latin typeface="Tahoma" panose="020B0604030504040204" pitchFamily="34" charset="0"/>
              </a:rPr>
              <a:t>— najzložitejšia,</a:t>
            </a:r>
            <a:br>
              <a:rPr lang="cs-CZ" altLang="sk-SK">
                <a:latin typeface="Tahoma" panose="020B0604030504040204" pitchFamily="34" charset="0"/>
              </a:rPr>
            </a:br>
            <a:r>
              <a:rPr lang="cs-CZ" altLang="sk-SK">
                <a:latin typeface="Tahoma" panose="020B0604030504040204" pitchFamily="34" charset="0"/>
              </a:rPr>
              <a:t>— adaptívna, nezávislá na dátach,</a:t>
            </a:r>
            <a:br>
              <a:rPr lang="cs-CZ" altLang="sk-SK">
                <a:latin typeface="Tahoma" panose="020B0604030504040204" pitchFamily="34" charset="0"/>
              </a:rPr>
            </a:br>
            <a:r>
              <a:rPr lang="cs-CZ" altLang="sk-SK">
                <a:latin typeface="Tahoma" panose="020B0604030504040204" pitchFamily="34" charset="0"/>
              </a:rPr>
              <a:t>— vysoký kompresný pomer.</a:t>
            </a:r>
            <a:br>
              <a:rPr lang="cs-CZ" altLang="sk-SK">
                <a:latin typeface="Tahoma" panose="020B0604030504040204" pitchFamily="34" charset="0"/>
              </a:rPr>
            </a:br>
            <a:r>
              <a:rPr lang="cs-CZ" altLang="sk-SK">
                <a:latin typeface="Tahoma" panose="020B0604030504040204" pitchFamily="34" charset="0"/>
              </a:rPr>
              <a:t>Univerzálne použitie. Kvalitu možno ovplyvniť hĺbkou analýzy dát.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14375" y="714375"/>
            <a:ext cx="8743950" cy="1143000"/>
          </a:xfrm>
        </p:spPr>
        <p:txBody>
          <a:bodyPr/>
          <a:lstStyle/>
          <a:p>
            <a:pPr algn="l">
              <a:defRPr/>
            </a:pPr>
            <a:r>
              <a:rPr lang="cs-CZ" dirty="0" err="1" smtClean="0">
                <a:solidFill>
                  <a:schemeClr val="tx1"/>
                </a:solidFill>
              </a:rPr>
              <a:t>Implementácia</a:t>
            </a:r>
            <a:endParaRPr lang="cs-CZ" dirty="0" smtClean="0">
              <a:solidFill>
                <a:schemeClr val="tx1"/>
              </a:solidFill>
            </a:endParaRPr>
          </a:p>
        </p:txBody>
      </p:sp>
      <p:sp>
        <p:nvSpPr>
          <p:cNvPr id="26627" name="Text Box 3"/>
          <p:cNvSpPr txBox="1">
            <a:spLocks noChangeArrowheads="1"/>
          </p:cNvSpPr>
          <p:nvPr/>
        </p:nvSpPr>
        <p:spPr bwMode="auto">
          <a:xfrm>
            <a:off x="571500" y="2071688"/>
            <a:ext cx="95011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a:t>
            </a:r>
            <a:r>
              <a:rPr lang="cs-CZ" altLang="sk-SK" sz="2800" b="1">
                <a:latin typeface="Tahoma" panose="020B0604030504040204" pitchFamily="34" charset="0"/>
              </a:rPr>
              <a:t>Komprimátory</a:t>
            </a:r>
            <a:r>
              <a:rPr lang="cs-CZ" altLang="sk-SK" sz="2800">
                <a:latin typeface="Tahoma" panose="020B0604030504040204" pitchFamily="34" charset="0"/>
              </a:rPr>
              <a:t> — programy schopné komprimovať, ale tiež archivovať, pracovať so súbormi a adresármi, kryptovať obsah, vkladať poznámky apod.</a:t>
            </a:r>
          </a:p>
        </p:txBody>
      </p:sp>
      <p:sp>
        <p:nvSpPr>
          <p:cNvPr id="26628" name="Text Box 4"/>
          <p:cNvSpPr txBox="1">
            <a:spLocks noChangeArrowheads="1"/>
          </p:cNvSpPr>
          <p:nvPr/>
        </p:nvSpPr>
        <p:spPr bwMode="auto">
          <a:xfrm>
            <a:off x="571500" y="3500438"/>
            <a:ext cx="8885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a:t>
            </a:r>
            <a:r>
              <a:rPr lang="cs-CZ" altLang="sk-SK" sz="2800" b="1">
                <a:latin typeface="Tahoma" panose="020B0604030504040204" pitchFamily="34" charset="0"/>
              </a:rPr>
              <a:t>Unix</a:t>
            </a:r>
            <a:r>
              <a:rPr lang="cs-CZ" altLang="sk-SK" sz="2800">
                <a:latin typeface="Tahoma" panose="020B0604030504040204" pitchFamily="34" charset="0"/>
              </a:rPr>
              <a:t> — gzip, zip</a:t>
            </a:r>
          </a:p>
        </p:txBody>
      </p:sp>
      <p:sp>
        <p:nvSpPr>
          <p:cNvPr id="26629" name="Text Box 5"/>
          <p:cNvSpPr txBox="1">
            <a:spLocks noChangeArrowheads="1"/>
          </p:cNvSpPr>
          <p:nvPr/>
        </p:nvSpPr>
        <p:spPr bwMode="auto">
          <a:xfrm>
            <a:off x="571500" y="4071938"/>
            <a:ext cx="95011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a:t>
            </a:r>
            <a:r>
              <a:rPr lang="cs-CZ" altLang="sk-SK" sz="2800" b="1">
                <a:latin typeface="Tahoma" panose="020B0604030504040204" pitchFamily="34" charset="0"/>
              </a:rPr>
              <a:t>OS na PC</a:t>
            </a:r>
            <a:r>
              <a:rPr lang="cs-CZ" altLang="sk-SK" sz="2800">
                <a:latin typeface="Tahoma" panose="020B0604030504040204" pitchFamily="34" charset="0"/>
              </a:rPr>
              <a:t> — pkzip/pkunzip, arj, WinRAR, WinZip, 7zip atd.</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750888" y="1125538"/>
            <a:ext cx="8743950" cy="4114800"/>
          </a:xfrm>
        </p:spPr>
        <p:txBody>
          <a:bodyPr/>
          <a:lstStyle/>
          <a:p>
            <a:pPr>
              <a:buFontTx/>
              <a:buNone/>
            </a:pPr>
            <a:r>
              <a:rPr lang="sk-SK" altLang="sk-SK" sz="3600" b="1" smtClean="0"/>
              <a:t>Kompresné formáty:</a:t>
            </a:r>
          </a:p>
          <a:p>
            <a:pPr>
              <a:buFontTx/>
              <a:buNone/>
            </a:pPr>
            <a:endParaRPr lang="en-US" altLang="sk-SK" sz="3600" smtClean="0"/>
          </a:p>
          <a:p>
            <a:r>
              <a:rPr lang="sk-SK" altLang="sk-SK" smtClean="0"/>
              <a:t>Audio: mp3,ogg, mp2, wma, ...</a:t>
            </a:r>
          </a:p>
          <a:p>
            <a:r>
              <a:rPr lang="sk-SK" altLang="sk-SK" smtClean="0"/>
              <a:t>Video: mpg, xvid, wmv, divx, ...</a:t>
            </a:r>
          </a:p>
          <a:p>
            <a:r>
              <a:rPr lang="sk-SK" altLang="sk-SK" smtClean="0"/>
              <a:t>Obrázky: jpeg, gif, ...</a:t>
            </a:r>
          </a:p>
          <a:p>
            <a:r>
              <a:rPr lang="sk-SK" altLang="sk-SK" smtClean="0"/>
              <a:t>Dáta: zip, rar, arj, cab, tar, gz, ...</a:t>
            </a:r>
            <a:endParaRPr lang="en-US" altLang="sk-SK"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85813" y="785813"/>
            <a:ext cx="8743950" cy="1143000"/>
          </a:xfrm>
        </p:spPr>
        <p:txBody>
          <a:bodyPr/>
          <a:lstStyle/>
          <a:p>
            <a:pPr algn="l">
              <a:defRPr/>
            </a:pPr>
            <a:r>
              <a:rPr lang="en-US" dirty="0" smtClean="0"/>
              <a:t>MP3</a:t>
            </a:r>
            <a:endParaRPr lang="sk-SK" dirty="0" smtClean="0"/>
          </a:p>
        </p:txBody>
      </p:sp>
      <p:sp>
        <p:nvSpPr>
          <p:cNvPr id="28675" name="Rectangle 3"/>
          <p:cNvSpPr>
            <a:spLocks noGrp="1" noChangeArrowheads="1"/>
          </p:cNvSpPr>
          <p:nvPr>
            <p:ph type="body" idx="1"/>
          </p:nvPr>
        </p:nvSpPr>
        <p:spPr/>
        <p:txBody>
          <a:bodyPr/>
          <a:lstStyle/>
          <a:p>
            <a:r>
              <a:rPr lang="sk-SK" altLang="ko-KR" smtClean="0"/>
              <a:t>V roku 1987 začali páni z Fraunhoferovho inštitútu v Nemecku pracovať na projekte kompresie audio signálov pre budúce vysielanie digitálneho rádia Digital Audio Broadcasting (DAB). Výsledkom ich práce bol veľmi výkonný algoritmus využívajúci vlastnosti ľudského ucha, ktorý vošiel neskôr do širokého podvedomia ako štandard ISO-MPEG Audio Layer-3 - alebo MP3</a:t>
            </a:r>
            <a:r>
              <a:rPr lang="en-US" altLang="ko-KR" smtClean="0">
                <a:ea typeface="굴림" charset="-127"/>
              </a:rPr>
              <a:t> </a:t>
            </a:r>
            <a:endParaRPr lang="sk-SK" altLang="sk-SK"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p:txBody>
          <a:bodyPr/>
          <a:lstStyle/>
          <a:p>
            <a:pPr>
              <a:lnSpc>
                <a:spcPct val="90000"/>
              </a:lnSpc>
            </a:pPr>
            <a:r>
              <a:rPr lang="sk-SK" altLang="ko-KR" smtClean="0"/>
              <a:t>MP3 se snaží odstrániť redundanciu zvukového signálu na základe psychoakustického modelu. Teda zo vstupného signálu se odoberú informácie, ktoré človek nepočuje, alebo si ich neuvedomuje.</a:t>
            </a:r>
            <a:r>
              <a:rPr lang="en-US" altLang="ko-KR" smtClean="0">
                <a:ea typeface="굴림" charset="-127"/>
              </a:rPr>
              <a:t> </a:t>
            </a:r>
          </a:p>
          <a:p>
            <a:pPr>
              <a:lnSpc>
                <a:spcPct val="90000"/>
              </a:lnSpc>
            </a:pPr>
            <a:endParaRPr lang="en-US" altLang="ko-KR" smtClean="0">
              <a:ea typeface="굴림" charset="-127"/>
            </a:endParaRPr>
          </a:p>
          <a:p>
            <a:pPr>
              <a:lnSpc>
                <a:spcPct val="90000"/>
              </a:lnSpc>
            </a:pPr>
            <a:r>
              <a:rPr lang="sk-SK" altLang="sk-SK" smtClean="0"/>
              <a:t>Pri silnej kompresii sú zachytené kompresiou aj počuteľné frekvencie, tie sú potom počuteľné ako artefakty kompresie (rušivé javy kompresie).</a:t>
            </a:r>
          </a:p>
        </p:txBody>
      </p:sp>
      <p:sp>
        <p:nvSpPr>
          <p:cNvPr id="3" name="Rectangle 2"/>
          <p:cNvSpPr>
            <a:spLocks noGrp="1" noChangeArrowheads="1"/>
          </p:cNvSpPr>
          <p:nvPr>
            <p:ph type="title"/>
          </p:nvPr>
        </p:nvSpPr>
        <p:spPr>
          <a:xfrm>
            <a:off x="785813" y="785813"/>
            <a:ext cx="8743950" cy="1143000"/>
          </a:xfrm>
        </p:spPr>
        <p:txBody>
          <a:bodyPr/>
          <a:lstStyle/>
          <a:p>
            <a:pPr algn="l">
              <a:defRPr/>
            </a:pPr>
            <a:r>
              <a:rPr lang="en-US" dirty="0" smtClean="0"/>
              <a:t>MP3</a:t>
            </a:r>
            <a:endParaRPr lang="sk-SK"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p:txBody>
          <a:bodyPr/>
          <a:lstStyle/>
          <a:p>
            <a:r>
              <a:rPr lang="sk-SK" altLang="ko-KR" smtClean="0"/>
              <a:t>Jedna jediná minúta záznamu na vašom audio CD</a:t>
            </a:r>
            <a:endParaRPr lang="en-US" altLang="ko-KR" smtClean="0">
              <a:ea typeface="굴림" charset="-127"/>
            </a:endParaRPr>
          </a:p>
          <a:p>
            <a:pPr>
              <a:buFontTx/>
              <a:buNone/>
            </a:pPr>
            <a:r>
              <a:rPr lang="sk-SK" altLang="ko-KR" smtClean="0"/>
              <a:t> viac ako 10 MB</a:t>
            </a:r>
            <a:r>
              <a:rPr lang="en-US" altLang="ko-KR" smtClean="0">
                <a:ea typeface="굴림" charset="-127"/>
              </a:rPr>
              <a:t> </a:t>
            </a:r>
          </a:p>
          <a:p>
            <a:pPr>
              <a:buFontTx/>
              <a:buNone/>
            </a:pPr>
            <a:endParaRPr lang="en-US" altLang="ko-KR" smtClean="0">
              <a:ea typeface="굴림" charset="-127"/>
            </a:endParaRPr>
          </a:p>
          <a:p>
            <a:pPr>
              <a:buFontTx/>
              <a:buNone/>
            </a:pPr>
            <a:r>
              <a:rPr lang="en-US" altLang="ko-KR" smtClean="0">
                <a:ea typeface="굴림" charset="-127"/>
              </a:rPr>
              <a:t>Po kompresii MP3 - </a:t>
            </a:r>
            <a:r>
              <a:rPr lang="sk-SK" altLang="ko-KR" smtClean="0"/>
              <a:t>menej ako 1MB (pri 128 kbps)</a:t>
            </a:r>
            <a:r>
              <a:rPr lang="en-US" altLang="ko-KR" smtClean="0">
                <a:ea typeface="굴림" charset="-127"/>
              </a:rPr>
              <a:t> </a:t>
            </a:r>
          </a:p>
          <a:p>
            <a:pPr>
              <a:buFontTx/>
              <a:buNone/>
            </a:pPr>
            <a:endParaRPr lang="en-US" altLang="ko-KR" smtClean="0">
              <a:ea typeface="굴림" charset="-127"/>
            </a:endParaRPr>
          </a:p>
          <a:p>
            <a:pPr>
              <a:buFontTx/>
              <a:buNone/>
            </a:pPr>
            <a:r>
              <a:rPr lang="sk-SK" altLang="ko-KR" smtClean="0"/>
              <a:t>kompresi</a:t>
            </a:r>
            <a:r>
              <a:rPr lang="en-US" altLang="ko-KR" smtClean="0">
                <a:ea typeface="굴림" charset="-127"/>
              </a:rPr>
              <a:t>a</a:t>
            </a:r>
            <a:r>
              <a:rPr lang="sk-SK" altLang="ko-KR" smtClean="0"/>
              <a:t> v lepšom pomere ako 1:10</a:t>
            </a:r>
            <a:r>
              <a:rPr lang="en-US" altLang="ko-KR" smtClean="0">
                <a:ea typeface="굴림" charset="-127"/>
              </a:rPr>
              <a:t> </a:t>
            </a:r>
            <a:endParaRPr lang="sk-SK" altLang="sk-SK" smtClean="0"/>
          </a:p>
        </p:txBody>
      </p:sp>
      <p:sp>
        <p:nvSpPr>
          <p:cNvPr id="4" name="Rectangle 2"/>
          <p:cNvSpPr txBox="1">
            <a:spLocks noChangeArrowheads="1"/>
          </p:cNvSpPr>
          <p:nvPr/>
        </p:nvSpPr>
        <p:spPr bwMode="auto">
          <a:xfrm>
            <a:off x="785813" y="785813"/>
            <a:ext cx="8743950" cy="1143000"/>
          </a:xfrm>
          <a:prstGeom prst="rect">
            <a:avLst/>
          </a:prstGeom>
          <a:noFill/>
          <a:ln w="12700">
            <a:noFill/>
            <a:miter lim="800000"/>
            <a:headEnd/>
            <a:tailEnd/>
          </a:ln>
          <a:effectLst/>
        </p:spPr>
        <p:txBody>
          <a:bodyPr lIns="90488" tIns="44450" rIns="90488" bIns="44450" anchor="ctr"/>
          <a:lstStyle/>
          <a:p>
            <a:pPr>
              <a:defRPr/>
            </a:pPr>
            <a:r>
              <a:rPr lang="en-US" sz="4400" b="1" kern="0">
                <a:solidFill>
                  <a:schemeClr val="tx2"/>
                </a:solidFill>
                <a:effectLst>
                  <a:outerShdw blurRad="38100" dist="38100" dir="2700000" algn="tl">
                    <a:srgbClr val="000000"/>
                  </a:outerShdw>
                </a:effectLst>
                <a:latin typeface="+mj-lt"/>
                <a:ea typeface="+mj-ea"/>
                <a:cs typeface="+mj-cs"/>
              </a:rPr>
              <a:t>MP3</a:t>
            </a:r>
            <a:endParaRPr lang="sk-SK" sz="4400" b="1" kern="0" dirty="0">
              <a:solidFill>
                <a:schemeClr val="tx2"/>
              </a:solidFill>
              <a:effectLst>
                <a:outerShdw blurRad="38100" dist="38100" dir="2700000" algn="tl">
                  <a:srgbClr val="000000"/>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785813" y="1957388"/>
            <a:ext cx="8743950" cy="4114800"/>
          </a:xfrm>
        </p:spPr>
        <p:txBody>
          <a:bodyPr/>
          <a:lstStyle/>
          <a:p>
            <a:pPr>
              <a:lnSpc>
                <a:spcPct val="80000"/>
              </a:lnSpc>
              <a:buFontTx/>
              <a:buNone/>
            </a:pPr>
            <a:r>
              <a:rPr lang="cs-CZ" altLang="sk-SK" sz="2800" dirty="0" smtClean="0"/>
              <a:t>Datové </a:t>
            </a:r>
            <a:r>
              <a:rPr lang="cs-CZ" altLang="sk-SK" sz="2800" dirty="0" err="1" smtClean="0"/>
              <a:t>súbory</a:t>
            </a:r>
            <a:r>
              <a:rPr lang="cs-CZ" altLang="sk-SK" sz="2800" dirty="0" smtClean="0"/>
              <a:t> </a:t>
            </a:r>
          </a:p>
          <a:p>
            <a:pPr>
              <a:lnSpc>
                <a:spcPct val="80000"/>
              </a:lnSpc>
            </a:pPr>
            <a:r>
              <a:rPr lang="cs-CZ" altLang="sk-SK" sz="2500" dirty="0" err="1" smtClean="0"/>
              <a:t>môžeme</a:t>
            </a:r>
            <a:r>
              <a:rPr lang="cs-CZ" altLang="sk-SK" sz="2500" dirty="0" smtClean="0"/>
              <a:t> </a:t>
            </a:r>
            <a:r>
              <a:rPr lang="cs-CZ" altLang="sk-SK" sz="2500" dirty="0" err="1" smtClean="0"/>
              <a:t>zmenšovať</a:t>
            </a:r>
            <a:r>
              <a:rPr lang="cs-CZ" altLang="sk-SK" sz="2500" dirty="0" smtClean="0"/>
              <a:t>, </a:t>
            </a:r>
          </a:p>
          <a:p>
            <a:pPr>
              <a:lnSpc>
                <a:spcPct val="80000"/>
              </a:lnSpc>
            </a:pPr>
            <a:r>
              <a:rPr lang="cs-CZ" altLang="sk-SK" sz="2500" dirty="0" smtClean="0"/>
              <a:t>zmenšené </a:t>
            </a:r>
            <a:r>
              <a:rPr lang="cs-CZ" altLang="sk-SK" sz="2500" dirty="0" err="1" smtClean="0"/>
              <a:t>prenášať</a:t>
            </a:r>
            <a:endParaRPr lang="cs-CZ" altLang="sk-SK" sz="2500" dirty="0" smtClean="0"/>
          </a:p>
          <a:p>
            <a:pPr>
              <a:lnSpc>
                <a:spcPct val="80000"/>
              </a:lnSpc>
            </a:pPr>
            <a:r>
              <a:rPr lang="cs-CZ" altLang="sk-SK" sz="2500" dirty="0" smtClean="0"/>
              <a:t>v </a:t>
            </a:r>
            <a:r>
              <a:rPr lang="cs-CZ" altLang="sk-SK" sz="2500" dirty="0" err="1" smtClean="0"/>
              <a:t>mieste</a:t>
            </a:r>
            <a:r>
              <a:rPr lang="cs-CZ" altLang="sk-SK" sz="2500" dirty="0" smtClean="0"/>
              <a:t> </a:t>
            </a:r>
            <a:r>
              <a:rPr lang="cs-CZ" altLang="sk-SK" sz="2500" dirty="0" err="1" smtClean="0"/>
              <a:t>príjemcu</a:t>
            </a:r>
            <a:r>
              <a:rPr lang="cs-CZ" altLang="sk-SK" sz="2500" dirty="0" smtClean="0"/>
              <a:t> </a:t>
            </a:r>
            <a:r>
              <a:rPr lang="cs-CZ" altLang="sk-SK" sz="2500" dirty="0" err="1" smtClean="0"/>
              <a:t>ich</a:t>
            </a:r>
            <a:r>
              <a:rPr lang="cs-CZ" altLang="sk-SK" sz="2500" dirty="0" smtClean="0"/>
              <a:t> </a:t>
            </a:r>
            <a:r>
              <a:rPr lang="cs-CZ" altLang="sk-SK" sz="2500" dirty="0" err="1" smtClean="0"/>
              <a:t>opäť</a:t>
            </a:r>
            <a:r>
              <a:rPr lang="cs-CZ" altLang="sk-SK" sz="2500" dirty="0" smtClean="0"/>
              <a:t> </a:t>
            </a:r>
            <a:r>
              <a:rPr lang="cs-CZ" altLang="sk-SK" sz="2500" dirty="0" err="1" smtClean="0"/>
              <a:t>vrátiť</a:t>
            </a:r>
            <a:r>
              <a:rPr lang="cs-CZ" altLang="sk-SK" sz="2500" dirty="0" smtClean="0"/>
              <a:t> do </a:t>
            </a:r>
            <a:r>
              <a:rPr lang="cs-CZ" altLang="sk-SK" sz="2500" dirty="0" err="1" smtClean="0"/>
              <a:t>pôvodnej</a:t>
            </a:r>
            <a:r>
              <a:rPr lang="cs-CZ" altLang="sk-SK" sz="2500" dirty="0" smtClean="0"/>
              <a:t> podoby…</a:t>
            </a:r>
          </a:p>
          <a:p>
            <a:pPr>
              <a:lnSpc>
                <a:spcPct val="80000"/>
              </a:lnSpc>
            </a:pPr>
            <a:endParaRPr lang="cs-CZ" altLang="sk-SK" sz="2500" u="sng" dirty="0" smtClean="0"/>
          </a:p>
          <a:p>
            <a:pPr>
              <a:lnSpc>
                <a:spcPct val="80000"/>
              </a:lnSpc>
              <a:buFontTx/>
              <a:buNone/>
            </a:pPr>
            <a:r>
              <a:rPr lang="cs-CZ" altLang="sk-SK" sz="2800" u="sng" dirty="0" err="1" smtClean="0"/>
              <a:t>Kompresia</a:t>
            </a:r>
            <a:endParaRPr lang="cs-CZ" altLang="sk-SK" sz="2800" u="sng" dirty="0" smtClean="0"/>
          </a:p>
          <a:p>
            <a:pPr>
              <a:lnSpc>
                <a:spcPct val="80000"/>
              </a:lnSpc>
            </a:pPr>
            <a:r>
              <a:rPr lang="cs-CZ" altLang="sk-SK" sz="2500" dirty="0" err="1" smtClean="0"/>
              <a:t>krátenie</a:t>
            </a:r>
            <a:r>
              <a:rPr lang="cs-CZ" altLang="sk-SK" sz="2500" dirty="0" smtClean="0"/>
              <a:t> času, </a:t>
            </a:r>
            <a:r>
              <a:rPr lang="cs-CZ" altLang="sk-SK" sz="2500" dirty="0" err="1" smtClean="0"/>
              <a:t>počas</a:t>
            </a:r>
            <a:r>
              <a:rPr lang="cs-CZ" altLang="sk-SK" sz="2500" dirty="0" smtClean="0"/>
              <a:t> </a:t>
            </a:r>
            <a:r>
              <a:rPr lang="cs-CZ" altLang="sk-SK" sz="2500" dirty="0" err="1" smtClean="0"/>
              <a:t>ktorého</a:t>
            </a:r>
            <a:r>
              <a:rPr lang="cs-CZ" altLang="sk-SK" sz="2500" dirty="0" smtClean="0"/>
              <a:t>  je využívaný </a:t>
            </a:r>
            <a:r>
              <a:rPr lang="cs-CZ" altLang="sk-SK" sz="2500" dirty="0" err="1" smtClean="0"/>
              <a:t>prenosový</a:t>
            </a:r>
            <a:r>
              <a:rPr lang="cs-CZ" altLang="sk-SK" sz="2500" dirty="0" smtClean="0"/>
              <a:t> kanál</a:t>
            </a:r>
          </a:p>
          <a:p>
            <a:pPr>
              <a:lnSpc>
                <a:spcPct val="80000"/>
              </a:lnSpc>
            </a:pPr>
            <a:r>
              <a:rPr lang="cs-CZ" altLang="sk-SK" sz="2500" dirty="0" err="1" smtClean="0"/>
              <a:t>zmenšenie</a:t>
            </a:r>
            <a:r>
              <a:rPr lang="cs-CZ" altLang="sk-SK" sz="2500" dirty="0" smtClean="0"/>
              <a:t> kapacity </a:t>
            </a:r>
            <a:r>
              <a:rPr lang="cs-CZ" altLang="sk-SK" sz="2500" dirty="0" err="1" smtClean="0"/>
              <a:t>pamäťových</a:t>
            </a:r>
            <a:r>
              <a:rPr lang="cs-CZ" altLang="sk-SK" sz="2500" dirty="0" smtClean="0"/>
              <a:t> médií</a:t>
            </a:r>
          </a:p>
          <a:p>
            <a:pPr>
              <a:lnSpc>
                <a:spcPct val="80000"/>
              </a:lnSpc>
            </a:pPr>
            <a:endParaRPr lang="cs-CZ" altLang="sk-SK" sz="2500" dirty="0" smtClean="0"/>
          </a:p>
          <a:p>
            <a:pPr>
              <a:lnSpc>
                <a:spcPct val="80000"/>
              </a:lnSpc>
              <a:buFontTx/>
              <a:buNone/>
            </a:pPr>
            <a:r>
              <a:rPr lang="cs-CZ" altLang="sk-SK" sz="2800" u="sng" dirty="0" err="1" smtClean="0"/>
              <a:t>Dekompresia</a:t>
            </a:r>
            <a:endParaRPr lang="cs-CZ" altLang="sk-SK" sz="2800" u="sng" dirty="0" smtClean="0"/>
          </a:p>
          <a:p>
            <a:pPr>
              <a:lnSpc>
                <a:spcPct val="80000"/>
              </a:lnSpc>
            </a:pPr>
            <a:r>
              <a:rPr lang="cs-CZ" altLang="sk-SK" sz="2500" dirty="0" err="1" smtClean="0"/>
              <a:t>vrátenie</a:t>
            </a:r>
            <a:r>
              <a:rPr lang="cs-CZ" altLang="sk-SK" sz="2500" dirty="0" smtClean="0"/>
              <a:t> komprimovaného </a:t>
            </a:r>
            <a:r>
              <a:rPr lang="cs-CZ" altLang="sk-SK" sz="2500" dirty="0" err="1" smtClean="0"/>
              <a:t>súboru</a:t>
            </a:r>
            <a:r>
              <a:rPr lang="cs-CZ" altLang="sk-SK" sz="2500" dirty="0" smtClean="0"/>
              <a:t> do </a:t>
            </a:r>
            <a:r>
              <a:rPr lang="cs-CZ" altLang="sk-SK" sz="2500" dirty="0" err="1" smtClean="0"/>
              <a:t>pôvodnej</a:t>
            </a:r>
            <a:r>
              <a:rPr lang="cs-CZ" altLang="sk-SK" sz="2500" dirty="0" smtClean="0"/>
              <a:t> podoby</a:t>
            </a:r>
          </a:p>
          <a:p>
            <a:pPr>
              <a:lnSpc>
                <a:spcPct val="80000"/>
              </a:lnSpc>
              <a:buFont typeface="Wingdings" panose="05000000000000000000" pitchFamily="2" charset="2"/>
              <a:buNone/>
            </a:pPr>
            <a:endParaRPr lang="cs-CZ" altLang="sk-SK" sz="2400" u="sng" dirty="0" smtClean="0"/>
          </a:p>
          <a:p>
            <a:pPr>
              <a:lnSpc>
                <a:spcPct val="80000"/>
              </a:lnSpc>
            </a:pPr>
            <a:endParaRPr lang="sk-SK" altLang="sk-SK" sz="2400" dirty="0" smtClean="0"/>
          </a:p>
        </p:txBody>
      </p:sp>
      <p:sp>
        <p:nvSpPr>
          <p:cNvPr id="3" name="Rectangle 2"/>
          <p:cNvSpPr>
            <a:spLocks noGrp="1" noChangeArrowheads="1"/>
          </p:cNvSpPr>
          <p:nvPr>
            <p:ph type="title"/>
          </p:nvPr>
        </p:nvSpPr>
        <p:spPr>
          <a:xfrm>
            <a:off x="785813" y="785813"/>
            <a:ext cx="8743950" cy="1143000"/>
          </a:xfrm>
        </p:spPr>
        <p:txBody>
          <a:bodyPr/>
          <a:lstStyle/>
          <a:p>
            <a:pPr algn="l">
              <a:defRPr/>
            </a:pPr>
            <a:r>
              <a:rPr lang="sk-SK" dirty="0" smtClean="0">
                <a:hlinkClick r:id="rId2"/>
              </a:rPr>
              <a:t>Potreba kompresie</a:t>
            </a:r>
            <a:endParaRPr lang="sk-SK" dirty="0" smtClean="0"/>
          </a:p>
        </p:txBody>
      </p:sp>
      <p:pic>
        <p:nvPicPr>
          <p:cNvPr id="2" name="Obrázok 1"/>
          <p:cNvPicPr>
            <a:picLocks noChangeAspect="1"/>
          </p:cNvPicPr>
          <p:nvPr/>
        </p:nvPicPr>
        <p:blipFill>
          <a:blip r:embed="rId3"/>
          <a:stretch>
            <a:fillRect/>
          </a:stretch>
        </p:blipFill>
        <p:spPr>
          <a:xfrm>
            <a:off x="5927514" y="404664"/>
            <a:ext cx="4040521" cy="2359829"/>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85813" y="642938"/>
            <a:ext cx="8743950" cy="1143000"/>
          </a:xfrm>
        </p:spPr>
        <p:txBody>
          <a:bodyPr/>
          <a:lstStyle/>
          <a:p>
            <a:pPr algn="l">
              <a:defRPr/>
            </a:pPr>
            <a:r>
              <a:rPr lang="sk-SK" b="0" dirty="0" err="1" smtClean="0"/>
              <a:t>Bitrate</a:t>
            </a:r>
            <a:endParaRPr lang="sk-SK" b="0" dirty="0" smtClean="0"/>
          </a:p>
        </p:txBody>
      </p:sp>
      <p:sp>
        <p:nvSpPr>
          <p:cNvPr id="31747" name="Rectangle 3"/>
          <p:cNvSpPr>
            <a:spLocks noGrp="1" noChangeArrowheads="1"/>
          </p:cNvSpPr>
          <p:nvPr>
            <p:ph type="body" idx="1"/>
          </p:nvPr>
        </p:nvSpPr>
        <p:spPr/>
        <p:txBody>
          <a:bodyPr/>
          <a:lstStyle/>
          <a:p>
            <a:pPr>
              <a:buFontTx/>
              <a:buNone/>
            </a:pPr>
            <a:r>
              <a:rPr lang="sk-SK" altLang="sk-SK" sz="2800" smtClean="0"/>
              <a:t>Kvalita kompresie sa vyjadruje pomocou tzv. bitového toku (bitrate), počtu bitov použitých na zakódovanie 1 sekundy záznamu (kbps = kilobit per second).</a:t>
            </a:r>
          </a:p>
          <a:p>
            <a:pPr>
              <a:buFontTx/>
              <a:buNone/>
            </a:pPr>
            <a:endParaRPr lang="en-US" altLang="sk-SK" sz="2800" u="sng" smtClean="0"/>
          </a:p>
          <a:p>
            <a:pPr>
              <a:buFontTx/>
              <a:buNone/>
            </a:pPr>
            <a:r>
              <a:rPr lang="sk-SK" altLang="sk-SK" sz="2800" u="sng" smtClean="0"/>
              <a:t>CBR - konštantná bitrate</a:t>
            </a:r>
            <a:r>
              <a:rPr lang="sk-SK" altLang="sk-SK" sz="2800" smtClean="0"/>
              <a:t> - nech už je signál akýkoľvek, stále bude zakódovaný pomocou konštantného počtu bitov: Pôvodné vyjadrenia o kvalite zrovnateľnej s audio CD už pri 128 kbps sa ukázali ako mierne prehnané a dnes je najčastejšie používaný bitrate 192 kbps.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p:txBody>
          <a:bodyPr/>
          <a:lstStyle/>
          <a:p>
            <a:r>
              <a:rPr lang="sk-SK" altLang="ko-KR" u="sng" smtClean="0"/>
              <a:t>VBR - variabilný bitrate</a:t>
            </a:r>
            <a:r>
              <a:rPr lang="sk-SK" altLang="ko-KR" smtClean="0"/>
              <a:t> umožňuje podľa potreby meniť bitový tok v závislosti na kódovanom signále. Pokiaľ je treba na začiatku nebo na konci skladby ticho, automaticky sa zníži podľa vopred daných kritérií pridelená bitrate a to umožní mierne zmenšenie výslednej veľkosti zakódovaného súboru. </a:t>
            </a:r>
            <a:endParaRPr lang="sk-SK" altLang="sk-SK" smtClean="0"/>
          </a:p>
        </p:txBody>
      </p:sp>
      <p:sp>
        <p:nvSpPr>
          <p:cNvPr id="4" name="Rectangle 2"/>
          <p:cNvSpPr txBox="1">
            <a:spLocks noChangeArrowheads="1"/>
          </p:cNvSpPr>
          <p:nvPr/>
        </p:nvSpPr>
        <p:spPr bwMode="auto">
          <a:xfrm>
            <a:off x="785813" y="642938"/>
            <a:ext cx="8743950" cy="1143000"/>
          </a:xfrm>
          <a:prstGeom prst="rect">
            <a:avLst/>
          </a:prstGeom>
          <a:noFill/>
          <a:ln w="12700">
            <a:noFill/>
            <a:miter lim="800000"/>
            <a:headEnd/>
            <a:tailEnd/>
          </a:ln>
          <a:effectLst/>
        </p:spPr>
        <p:txBody>
          <a:bodyPr lIns="90488" tIns="44450" rIns="90488" bIns="44450" anchor="ctr"/>
          <a:lstStyle/>
          <a:p>
            <a:pPr>
              <a:defRPr/>
            </a:pPr>
            <a:r>
              <a:rPr lang="sk-SK" sz="4400" kern="0">
                <a:solidFill>
                  <a:schemeClr val="tx2"/>
                </a:solidFill>
                <a:effectLst>
                  <a:outerShdw blurRad="38100" dist="38100" dir="2700000" algn="tl">
                    <a:srgbClr val="000000"/>
                  </a:outerShdw>
                </a:effectLst>
                <a:latin typeface="+mj-lt"/>
                <a:ea typeface="+mj-ea"/>
                <a:cs typeface="+mj-cs"/>
              </a:rPr>
              <a:t>Bitrate</a:t>
            </a:r>
            <a:endParaRPr lang="sk-SK" sz="4400" kern="0" dirty="0">
              <a:solidFill>
                <a:schemeClr val="tx2"/>
              </a:solidFill>
              <a:effectLst>
                <a:outerShdw blurRad="38100" dist="38100" dir="2700000" algn="tl">
                  <a:srgbClr val="000000"/>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14375" y="785813"/>
            <a:ext cx="8743950" cy="1143000"/>
          </a:xfrm>
        </p:spPr>
        <p:txBody>
          <a:bodyPr/>
          <a:lstStyle/>
          <a:p>
            <a:pPr algn="l">
              <a:defRPr/>
            </a:pPr>
            <a:r>
              <a:rPr lang="en-US" sz="4000" dirty="0" err="1" smtClean="0"/>
              <a:t>Vzorkovacia</a:t>
            </a:r>
            <a:r>
              <a:rPr lang="en-US" sz="4000" dirty="0" smtClean="0"/>
              <a:t> </a:t>
            </a:r>
            <a:r>
              <a:rPr lang="en-US" sz="4000" dirty="0" err="1" smtClean="0"/>
              <a:t>frekvencia</a:t>
            </a:r>
            <a:r>
              <a:rPr lang="en-US" sz="4000" dirty="0" smtClean="0"/>
              <a:t>, </a:t>
            </a:r>
            <a:r>
              <a:rPr lang="en-US" sz="4000" dirty="0" err="1" smtClean="0"/>
              <a:t>hĺbk</a:t>
            </a:r>
            <a:r>
              <a:rPr lang="sk-SK" sz="4000" dirty="0" err="1" smtClean="0"/>
              <a:t>ová</a:t>
            </a:r>
            <a:r>
              <a:rPr lang="en-US" sz="4000" dirty="0" smtClean="0"/>
              <a:t> </a:t>
            </a:r>
            <a:r>
              <a:rPr lang="en-US" sz="4000" dirty="0" err="1" smtClean="0"/>
              <a:t>kvantiz</a:t>
            </a:r>
            <a:r>
              <a:rPr lang="sk-SK" sz="4000" dirty="0" smtClean="0"/>
              <a:t>á</a:t>
            </a:r>
            <a:r>
              <a:rPr lang="en-US" sz="4000" dirty="0" err="1" smtClean="0"/>
              <a:t>cia</a:t>
            </a:r>
            <a:r>
              <a:rPr lang="en-US" sz="4000" dirty="0" smtClean="0"/>
              <a:t>:</a:t>
            </a:r>
            <a:endParaRPr lang="sk-SK" sz="4000" dirty="0" smtClean="0"/>
          </a:p>
        </p:txBody>
      </p:sp>
      <p:sp>
        <p:nvSpPr>
          <p:cNvPr id="33795" name="Rectangle 3"/>
          <p:cNvSpPr>
            <a:spLocks noGrp="1" noChangeArrowheads="1"/>
          </p:cNvSpPr>
          <p:nvPr>
            <p:ph type="body" idx="1"/>
          </p:nvPr>
        </p:nvSpPr>
        <p:spPr/>
        <p:txBody>
          <a:bodyPr/>
          <a:lstStyle/>
          <a:p>
            <a:pPr>
              <a:lnSpc>
                <a:spcPct val="90000"/>
              </a:lnSpc>
              <a:buFontTx/>
              <a:buNone/>
            </a:pPr>
            <a:r>
              <a:rPr lang="sk-SK" altLang="ko-KR" sz="2800" i="1" smtClean="0"/>
              <a:t>Vzorkovacia frekvencia</a:t>
            </a:r>
          </a:p>
          <a:p>
            <a:pPr>
              <a:lnSpc>
                <a:spcPct val="90000"/>
              </a:lnSpc>
              <a:buFontTx/>
              <a:buNone/>
            </a:pPr>
            <a:r>
              <a:rPr lang="sk-SK" altLang="ko-KR" sz="2400" smtClean="0"/>
              <a:t>	Znamená, koľko hodnôt z analógového signálu bude zaznamenaných za sekundu</a:t>
            </a:r>
            <a:endParaRPr lang="en-US" altLang="ko-KR" sz="2400" smtClean="0">
              <a:ea typeface="굴림" charset="-127"/>
            </a:endParaRPr>
          </a:p>
          <a:p>
            <a:pPr>
              <a:lnSpc>
                <a:spcPct val="90000"/>
              </a:lnSpc>
              <a:buFontTx/>
              <a:buNone/>
            </a:pPr>
            <a:r>
              <a:rPr lang="en-US" altLang="sk-SK" sz="2400" smtClean="0"/>
              <a:t>    f</a:t>
            </a:r>
            <a:r>
              <a:rPr lang="sk-SK" altLang="sk-SK" sz="2400" smtClean="0"/>
              <a:t>v</a:t>
            </a:r>
            <a:r>
              <a:rPr lang="en-US" altLang="sk-SK" sz="2400" smtClean="0"/>
              <a:t>z=2 . f</a:t>
            </a:r>
            <a:r>
              <a:rPr lang="sk-SK" altLang="sk-SK" sz="2400" smtClean="0"/>
              <a:t>max</a:t>
            </a:r>
            <a:endParaRPr lang="en-US" altLang="sk-SK" sz="2400" baseline="-25000" smtClean="0"/>
          </a:p>
          <a:p>
            <a:pPr>
              <a:lnSpc>
                <a:spcPct val="90000"/>
              </a:lnSpc>
              <a:buFontTx/>
              <a:buNone/>
            </a:pPr>
            <a:r>
              <a:rPr lang="sk-SK" altLang="sk-SK" sz="2400" smtClean="0"/>
              <a:t>	</a:t>
            </a:r>
            <a:r>
              <a:rPr lang="en-US" altLang="sk-SK" sz="2400" smtClean="0"/>
              <a:t>Ak budeme teda chcieť zaznamenať frekvenciu 20 kHz, ktorá zhruba odpovedá hornej hranici vnímania ľudského ucha, musíme použiť vzorkovaciu frekvenciu väčšiu ako 40 kHz. Pri audio CD sa z vyššie uvedených dôvodov používa frekvencia 44,1 kHz, teda 44100 hodnôt pre každý kanál za každ</a:t>
            </a:r>
            <a:r>
              <a:rPr lang="sk-SK" altLang="sk-SK" sz="2400" smtClean="0"/>
              <a:t>ú</a:t>
            </a:r>
            <a:r>
              <a:rPr lang="en-US" altLang="sk-SK" sz="2400" smtClean="0"/>
              <a:t> sekundu.</a:t>
            </a:r>
            <a:endParaRPr lang="sk-SK" altLang="sk-SK" sz="2400" smtClean="0"/>
          </a:p>
          <a:p>
            <a:pPr>
              <a:lnSpc>
                <a:spcPct val="90000"/>
              </a:lnSpc>
              <a:buFontTx/>
              <a:buNone/>
            </a:pPr>
            <a:r>
              <a:rPr lang="sk-SK" altLang="ko-KR" sz="2800" i="1" smtClean="0"/>
              <a:t>Hĺbková kvantizácia </a:t>
            </a:r>
          </a:p>
          <a:p>
            <a:pPr>
              <a:lnSpc>
                <a:spcPct val="90000"/>
              </a:lnSpc>
              <a:buFontTx/>
              <a:buNone/>
            </a:pPr>
            <a:r>
              <a:rPr lang="sk-SK" altLang="ko-KR" sz="2800" i="1" smtClean="0"/>
              <a:t>	</a:t>
            </a:r>
            <a:r>
              <a:rPr lang="sk-SK" altLang="ko-KR" sz="2400" smtClean="0"/>
              <a:t>udáva počet bitov, pomocou ktorých sú digitálne reprezentované číselné hodnoty navzorkovaného signálu. </a:t>
            </a:r>
            <a:endParaRPr lang="sk-SK" altLang="sk-SK" sz="2400" smtClean="0"/>
          </a:p>
          <a:p>
            <a:pPr>
              <a:lnSpc>
                <a:spcPct val="90000"/>
              </a:lnSpc>
              <a:buFontTx/>
              <a:buNone/>
            </a:pPr>
            <a:endParaRPr lang="sk-SK" altLang="sk-SK" sz="240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p:txBody>
          <a:bodyPr/>
          <a:lstStyle/>
          <a:p>
            <a:pPr>
              <a:buFontTx/>
              <a:buNone/>
            </a:pPr>
            <a:r>
              <a:rPr lang="sk-SK" altLang="sk-SK" b="1" smtClean="0"/>
              <a:t>WinRAR</a:t>
            </a:r>
          </a:p>
          <a:p>
            <a:r>
              <a:rPr lang="sk-SK" altLang="sk-SK" smtClean="0"/>
              <a:t>Skvelý komprimačný program, stále jediný, ktorý dokáže komprimovať do formátu RAR. Ten je vo väčšine prípadov najúspornejší a dá sa rozdeliť na viacero častí. Okrem toho vie vytvárať archívy ZIP a otvárať súbory s koncovkami 7Z, ACE, ARJ, BZ2, CAB, GZ, ISO, JAR, LZH, TAR, UUE a Z. </a:t>
            </a:r>
          </a:p>
        </p:txBody>
      </p:sp>
      <p:sp>
        <p:nvSpPr>
          <p:cNvPr id="34819" name="Text Box 4"/>
          <p:cNvSpPr txBox="1">
            <a:spLocks noChangeArrowheads="1"/>
          </p:cNvSpPr>
          <p:nvPr/>
        </p:nvSpPr>
        <p:spPr bwMode="auto">
          <a:xfrm>
            <a:off x="785813" y="876300"/>
            <a:ext cx="7389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4000" b="1"/>
              <a:t>Komprimačné programy:</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14375" y="714375"/>
            <a:ext cx="8743950" cy="1143000"/>
          </a:xfrm>
        </p:spPr>
        <p:txBody>
          <a:bodyPr/>
          <a:lstStyle/>
          <a:p>
            <a:pPr algn="l">
              <a:defRPr/>
            </a:pPr>
            <a:r>
              <a:rPr lang="sk-SK" dirty="0" err="1" smtClean="0"/>
              <a:t>WinZIP</a:t>
            </a:r>
            <a:endParaRPr lang="sk-SK" dirty="0" smtClean="0"/>
          </a:p>
        </p:txBody>
      </p:sp>
      <p:sp>
        <p:nvSpPr>
          <p:cNvPr id="35843" name="Rectangle 3"/>
          <p:cNvSpPr>
            <a:spLocks noGrp="1" noChangeArrowheads="1"/>
          </p:cNvSpPr>
          <p:nvPr>
            <p:ph type="body" idx="1"/>
          </p:nvPr>
        </p:nvSpPr>
        <p:spPr/>
        <p:txBody>
          <a:bodyPr/>
          <a:lstStyle/>
          <a:p>
            <a:r>
              <a:rPr lang="sk-SK" altLang="sk-SK" sz="2800" smtClean="0"/>
              <a:t>Integrovaný komprimačný program pre Win95/98/NT/2000/XP/Vista pracujúci vo formáte ZIP. Vyznačuje sa dôslednou integráciou s prostredím Windows spočívajúcou v tesnej spolupráci s Windows Explorerom a e-mail klientom. Podporuje rozbaľovania archívov typu CAB, TAR, GZIP, MIME a ďalších (ARJ, LHA, ARC - vyžaduje sa prítomnosť externého programu od iného výrobcu). Má možnosť tvorby samorozbaľujúcich súborov pre vlastné použitie.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85813" y="785813"/>
            <a:ext cx="8743950" cy="1143000"/>
          </a:xfrm>
        </p:spPr>
        <p:txBody>
          <a:bodyPr/>
          <a:lstStyle/>
          <a:p>
            <a:pPr algn="l">
              <a:defRPr/>
            </a:pPr>
            <a:r>
              <a:rPr lang="sk-SK" dirty="0" smtClean="0"/>
              <a:t>Základná podmienka kompresie</a:t>
            </a:r>
          </a:p>
        </p:txBody>
      </p:sp>
      <p:sp>
        <p:nvSpPr>
          <p:cNvPr id="25603" name="Text Box 3"/>
          <p:cNvSpPr txBox="1">
            <a:spLocks noChangeArrowheads="1"/>
          </p:cNvSpPr>
          <p:nvPr/>
        </p:nvSpPr>
        <p:spPr bwMode="auto">
          <a:xfrm>
            <a:off x="725488" y="2286000"/>
            <a:ext cx="5371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sk-SK" altLang="sk-SK" sz="2800">
                <a:latin typeface="Tahoma" panose="020B0604030504040204" pitchFamily="34" charset="0"/>
              </a:rPr>
              <a:t> </a:t>
            </a:r>
            <a:r>
              <a:rPr lang="sk-SK" altLang="sk-SK" sz="2800" i="1" smtClean="0">
                <a:latin typeface="Tahoma" panose="020B0604030504040204" pitchFamily="34" charset="0"/>
              </a:rPr>
              <a:t>   </a:t>
            </a:r>
            <a:r>
              <a:rPr lang="sk-SK" altLang="sk-SK" sz="2800" smtClean="0">
                <a:latin typeface="Tahoma" panose="020B0604030504040204" pitchFamily="34" charset="0"/>
              </a:rPr>
              <a:t>— </a:t>
            </a:r>
            <a:r>
              <a:rPr lang="sk-SK" altLang="sk-SK" sz="2800" dirty="0">
                <a:latin typeface="Tahoma" panose="020B0604030504040204" pitchFamily="34" charset="0"/>
              </a:rPr>
              <a:t>nutná pre spracovanie dát</a:t>
            </a:r>
          </a:p>
        </p:txBody>
      </p:sp>
      <p:sp>
        <p:nvSpPr>
          <p:cNvPr id="25604" name="Text Box 4"/>
          <p:cNvSpPr txBox="1">
            <a:spLocks noChangeArrowheads="1"/>
          </p:cNvSpPr>
          <p:nvPr/>
        </p:nvSpPr>
        <p:spPr bwMode="auto">
          <a:xfrm>
            <a:off x="725488" y="3048000"/>
            <a:ext cx="67024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sk-SK" altLang="sk-SK" sz="2800">
                <a:latin typeface="Tahoma" panose="020B0604030504040204" pitchFamily="34" charset="0"/>
              </a:rPr>
              <a:t>Redundancia vzniká: </a:t>
            </a:r>
            <a:br>
              <a:rPr lang="sk-SK" altLang="sk-SK" sz="2800">
                <a:latin typeface="Tahoma" panose="020B0604030504040204" pitchFamily="34" charset="0"/>
              </a:rPr>
            </a:br>
            <a:r>
              <a:rPr lang="sk-SK" altLang="sk-SK" sz="2800">
                <a:latin typeface="Tahoma" panose="020B0604030504040204" pitchFamily="34" charset="0"/>
              </a:rPr>
              <a:t>— nedokonalým kódovaním dá</a:t>
            </a:r>
            <a:r>
              <a:rPr lang="en-US" altLang="sk-SK" sz="2800">
                <a:latin typeface="Tahoma" panose="020B0604030504040204" pitchFamily="34" charset="0"/>
              </a:rPr>
              <a:t>t</a:t>
            </a:r>
            <a:r>
              <a:rPr lang="sk-SK" altLang="sk-SK" sz="2800">
                <a:latin typeface="Tahoma" panose="020B0604030504040204" pitchFamily="34" charset="0"/>
              </a:rPr>
              <a:t/>
            </a:r>
            <a:br>
              <a:rPr lang="sk-SK" altLang="sk-SK" sz="2800">
                <a:latin typeface="Tahoma" panose="020B0604030504040204" pitchFamily="34" charset="0"/>
              </a:rPr>
            </a:br>
            <a:r>
              <a:rPr lang="sk-SK" altLang="sk-SK" sz="2800">
                <a:latin typeface="Tahoma" panose="020B0604030504040204" pitchFamily="34" charset="0"/>
              </a:rPr>
              <a:t>— nutnosťou rýchleho prístupu k dátam</a:t>
            </a:r>
            <a:br>
              <a:rPr lang="sk-SK" altLang="sk-SK" sz="2800">
                <a:latin typeface="Tahoma" panose="020B0604030504040204" pitchFamily="34" charset="0"/>
              </a:rPr>
            </a:br>
            <a:r>
              <a:rPr lang="sk-SK" altLang="sk-SK" sz="2800">
                <a:latin typeface="Tahoma" panose="020B0604030504040204" pitchFamily="34" charset="0"/>
              </a:rPr>
              <a:t>— pridávaním zabezpečovacích informácii</a:t>
            </a:r>
          </a:p>
        </p:txBody>
      </p:sp>
      <p:sp>
        <p:nvSpPr>
          <p:cNvPr id="25605" name="Text Box 5"/>
          <p:cNvSpPr txBox="1">
            <a:spLocks noChangeArrowheads="1"/>
          </p:cNvSpPr>
          <p:nvPr/>
        </p:nvSpPr>
        <p:spPr bwMode="auto">
          <a:xfrm>
            <a:off x="725488" y="5105400"/>
            <a:ext cx="69723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cs-CZ" altLang="sk-SK" sz="2800">
                <a:latin typeface="Tahoma" panose="020B0604030504040204" pitchFamily="34" charset="0"/>
              </a:rPr>
              <a:t> </a:t>
            </a:r>
            <a:r>
              <a:rPr lang="sk-SK" altLang="sk-SK" sz="2800" i="1">
                <a:latin typeface="Tahoma" panose="020B0604030504040204" pitchFamily="34" charset="0"/>
              </a:rPr>
              <a:t>Odstránenie (resp. zníženie) redundancie</a:t>
            </a:r>
          </a:p>
          <a:p>
            <a:pPr eaLnBrk="1" hangingPunct="1"/>
            <a:r>
              <a:rPr lang="sk-SK" altLang="sk-SK" sz="2800">
                <a:latin typeface="Tahoma" panose="020B0604030504040204" pitchFamily="34" charset="0"/>
              </a:rPr>
              <a:t>— použitím kompresie (komprimácie)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dissolve">
                                      <p:cBhvr>
                                        <p:cTn id="7" dur="5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dissolve">
                                      <p:cBhvr>
                                        <p:cTn id="12" dur="500"/>
                                        <p:tgtEl>
                                          <p:spTgt spid="25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dissolve">
                                      <p:cBhvr>
                                        <p:cTn id="1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utoUpdateAnimBg="0"/>
      <p:bldP spid="2560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49275" y="777082"/>
            <a:ext cx="9423400" cy="1143000"/>
          </a:xfrm>
        </p:spPr>
        <p:txBody>
          <a:bodyPr/>
          <a:lstStyle/>
          <a:p>
            <a:pPr algn="l">
              <a:defRPr/>
            </a:pPr>
            <a:r>
              <a:rPr lang="cs-CZ" dirty="0" smtClean="0">
                <a:solidFill>
                  <a:schemeClr val="tx1"/>
                </a:solidFill>
                <a:hlinkClick r:id="rId3"/>
              </a:rPr>
              <a:t>Základné pojmy I.  </a:t>
            </a:r>
            <a:r>
              <a:rPr lang="cs-CZ" dirty="0" err="1" smtClean="0">
                <a:solidFill>
                  <a:schemeClr val="tx1"/>
                </a:solidFill>
                <a:hlinkClick r:id="rId3"/>
              </a:rPr>
              <a:t>Ako</a:t>
            </a:r>
            <a:r>
              <a:rPr lang="cs-CZ" dirty="0" smtClean="0">
                <a:solidFill>
                  <a:schemeClr val="tx1"/>
                </a:solidFill>
                <a:hlinkClick r:id="rId3"/>
              </a:rPr>
              <a:t> to funguje </a:t>
            </a:r>
            <a:r>
              <a:rPr lang="cs-CZ" dirty="0" smtClean="0">
                <a:solidFill>
                  <a:schemeClr val="tx1"/>
                </a:solidFill>
              </a:rPr>
              <a:t>?</a:t>
            </a:r>
          </a:p>
        </p:txBody>
      </p:sp>
      <p:sp>
        <p:nvSpPr>
          <p:cNvPr id="26627" name="Text Box 3"/>
          <p:cNvSpPr txBox="1">
            <a:spLocks noChangeArrowheads="1"/>
          </p:cNvSpPr>
          <p:nvPr/>
        </p:nvSpPr>
        <p:spPr bwMode="auto">
          <a:xfrm>
            <a:off x="671513" y="1928813"/>
            <a:ext cx="6815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Hrubé dáta </a:t>
            </a:r>
            <a:r>
              <a:rPr lang="sk-SK" altLang="sk-SK" sz="2800">
                <a:latin typeface="Tahoma" panose="020B0604030504040204" pitchFamily="34" charset="0"/>
              </a:rPr>
              <a:t>— dáta pred komprimáciou</a:t>
            </a:r>
          </a:p>
        </p:txBody>
      </p:sp>
      <p:sp>
        <p:nvSpPr>
          <p:cNvPr id="26628" name="Text Box 4"/>
          <p:cNvSpPr txBox="1">
            <a:spLocks noChangeArrowheads="1"/>
          </p:cNvSpPr>
          <p:nvPr/>
        </p:nvSpPr>
        <p:spPr bwMode="auto">
          <a:xfrm>
            <a:off x="671513" y="2614613"/>
            <a:ext cx="8499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Komprimované (čisté) dáta </a:t>
            </a:r>
            <a:r>
              <a:rPr lang="sk-SK" altLang="sk-SK" sz="2800">
                <a:latin typeface="Tahoma" panose="020B0604030504040204" pitchFamily="34" charset="0"/>
              </a:rPr>
              <a:t>— dáta po komprimácii</a:t>
            </a:r>
          </a:p>
        </p:txBody>
      </p:sp>
      <p:sp>
        <p:nvSpPr>
          <p:cNvPr id="26629" name="Text Box 5"/>
          <p:cNvSpPr txBox="1">
            <a:spLocks noChangeArrowheads="1"/>
          </p:cNvSpPr>
          <p:nvPr/>
        </p:nvSpPr>
        <p:spPr bwMode="auto">
          <a:xfrm>
            <a:off x="671513" y="3300413"/>
            <a:ext cx="96869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Komprimačný pomer </a:t>
            </a:r>
            <a:r>
              <a:rPr lang="sk-SK" altLang="sk-SK" sz="2800">
                <a:latin typeface="Tahoma" panose="020B0604030504040204" pitchFamily="34" charset="0"/>
              </a:rPr>
              <a:t>— pomer dĺžok hrubých a komprimovaných dát. Vyjadruje sa  rôznym spôsobom:</a:t>
            </a:r>
          </a:p>
        </p:txBody>
      </p:sp>
      <p:sp>
        <p:nvSpPr>
          <p:cNvPr id="26630" name="Text Box 6"/>
          <p:cNvSpPr txBox="1">
            <a:spLocks noChangeArrowheads="1"/>
          </p:cNvSpPr>
          <p:nvPr/>
        </p:nvSpPr>
        <p:spPr bwMode="auto">
          <a:xfrm>
            <a:off x="714375" y="4500563"/>
            <a:ext cx="9258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sk-SK" altLang="sk-SK" i="1">
                <a:latin typeface="Tahoma" panose="020B0604030504040204" pitchFamily="34" charset="0"/>
              </a:rPr>
              <a:t> h</a:t>
            </a:r>
            <a:r>
              <a:rPr lang="sk-SK" altLang="sk-SK">
                <a:latin typeface="Tahoma" panose="020B0604030504040204" pitchFamily="34" charset="0"/>
              </a:rPr>
              <a:t>/</a:t>
            </a:r>
            <a:r>
              <a:rPr lang="sk-SK" altLang="sk-SK" i="1">
                <a:latin typeface="Tahoma" panose="020B0604030504040204" pitchFamily="34" charset="0"/>
              </a:rPr>
              <a:t>k                  — </a:t>
            </a:r>
            <a:r>
              <a:rPr lang="sk-SK" altLang="sk-SK">
                <a:latin typeface="Tahoma" panose="020B0604030504040204" pitchFamily="34" charset="0"/>
              </a:rPr>
              <a:t>udáva násobok hrubých dát (faktor kompresie)</a:t>
            </a:r>
          </a:p>
          <a:p>
            <a:pPr eaLnBrk="1" hangingPunct="1">
              <a:buFontTx/>
              <a:buChar char="•"/>
            </a:pPr>
            <a:r>
              <a:rPr lang="sk-SK" altLang="sk-SK">
                <a:latin typeface="Tahoma" panose="020B0604030504040204" pitchFamily="34" charset="0"/>
              </a:rPr>
              <a:t> </a:t>
            </a:r>
            <a:r>
              <a:rPr lang="sk-SK" altLang="sk-SK" i="1">
                <a:latin typeface="Tahoma" panose="020B0604030504040204" pitchFamily="34" charset="0"/>
              </a:rPr>
              <a:t>k</a:t>
            </a:r>
            <a:r>
              <a:rPr lang="sk-SK" altLang="sk-SK">
                <a:latin typeface="Tahoma" panose="020B0604030504040204" pitchFamily="34" charset="0"/>
              </a:rPr>
              <a:t>/</a:t>
            </a:r>
            <a:r>
              <a:rPr lang="sk-SK" altLang="sk-SK" i="1">
                <a:latin typeface="Tahoma" panose="020B0604030504040204" pitchFamily="34" charset="0"/>
              </a:rPr>
              <a:t>h</a:t>
            </a:r>
            <a:r>
              <a:rPr lang="sk-SK" altLang="sk-SK">
                <a:latin typeface="Tahoma" panose="020B0604030504040204" pitchFamily="34" charset="0"/>
                <a:sym typeface="Symbol" panose="05050102010706020507" pitchFamily="18" charset="2"/>
              </a:rPr>
              <a:t>100            </a:t>
            </a:r>
            <a:r>
              <a:rPr lang="sk-SK" altLang="sk-SK" i="1">
                <a:latin typeface="Tahoma" panose="020B0604030504040204" pitchFamily="34" charset="0"/>
              </a:rPr>
              <a:t>— </a:t>
            </a:r>
            <a:r>
              <a:rPr lang="sk-SK" altLang="sk-SK">
                <a:latin typeface="Tahoma" panose="020B0604030504040204" pitchFamily="34" charset="0"/>
              </a:rPr>
              <a:t>udáva, na koľko percent sa dáta zmenšujú </a:t>
            </a:r>
          </a:p>
          <a:p>
            <a:pPr eaLnBrk="1" hangingPunct="1"/>
            <a:r>
              <a:rPr lang="sk-SK" altLang="sk-SK">
                <a:latin typeface="Tahoma" panose="020B0604030504040204" pitchFamily="34" charset="0"/>
              </a:rPr>
              <a:t>                             (pomer kompresie)</a:t>
            </a:r>
          </a:p>
          <a:p>
            <a:pPr eaLnBrk="1" hangingPunct="1">
              <a:buFontTx/>
              <a:buChar char="•"/>
            </a:pPr>
            <a:r>
              <a:rPr lang="sk-SK" altLang="sk-SK">
                <a:latin typeface="Tahoma" panose="020B0604030504040204" pitchFamily="34" charset="0"/>
              </a:rPr>
              <a:t> (1 – </a:t>
            </a:r>
            <a:r>
              <a:rPr lang="sk-SK" altLang="sk-SK" i="1">
                <a:latin typeface="Tahoma" panose="020B0604030504040204" pitchFamily="34" charset="0"/>
              </a:rPr>
              <a:t>k</a:t>
            </a:r>
            <a:r>
              <a:rPr lang="sk-SK" altLang="sk-SK">
                <a:latin typeface="Tahoma" panose="020B0604030504040204" pitchFamily="34" charset="0"/>
              </a:rPr>
              <a:t>/</a:t>
            </a:r>
            <a:r>
              <a:rPr lang="sk-SK" altLang="sk-SK" i="1">
                <a:latin typeface="Tahoma" panose="020B0604030504040204" pitchFamily="34" charset="0"/>
              </a:rPr>
              <a:t>h</a:t>
            </a:r>
            <a:r>
              <a:rPr lang="sk-SK" altLang="sk-SK">
                <a:latin typeface="Tahoma" panose="020B0604030504040204" pitchFamily="34" charset="0"/>
              </a:rPr>
              <a:t>) </a:t>
            </a:r>
            <a:r>
              <a:rPr lang="sk-SK" altLang="sk-SK">
                <a:latin typeface="Tahoma" panose="020B0604030504040204" pitchFamily="34" charset="0"/>
                <a:sym typeface="Symbol" panose="05050102010706020507" pitchFamily="18" charset="2"/>
              </a:rPr>
              <a:t>100   </a:t>
            </a:r>
            <a:r>
              <a:rPr lang="sk-SK" altLang="sk-SK" i="1">
                <a:latin typeface="Tahoma" panose="020B0604030504040204" pitchFamily="34" charset="0"/>
              </a:rPr>
              <a:t>— </a:t>
            </a:r>
            <a:r>
              <a:rPr lang="sk-SK" altLang="sk-SK">
                <a:latin typeface="Tahoma" panose="020B0604030504040204" pitchFamily="34" charset="0"/>
              </a:rPr>
              <a:t>udáva, o koľko percent sa dáta zmenšili</a:t>
            </a:r>
            <a:endParaRPr lang="sk-SK" altLang="sk-SK">
              <a:latin typeface="Tahoma" panose="020B0604030504040204" pitchFamily="34" charset="0"/>
              <a:sym typeface="Symbol" panose="05050102010706020507" pitchFamily="18" charset="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dissolve">
                                      <p:cBhvr>
                                        <p:cTn id="7" dur="500"/>
                                        <p:tgtEl>
                                          <p:spTgt spid="26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dissolve">
                                      <p:cBhvr>
                                        <p:cTn id="12" dur="500"/>
                                        <p:tgtEl>
                                          <p:spTgt spid="26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29"/>
                                        </p:tgtEl>
                                        <p:attrNameLst>
                                          <p:attrName>style.visibility</p:attrName>
                                        </p:attrNameLst>
                                      </p:cBhvr>
                                      <p:to>
                                        <p:strVal val="visible"/>
                                      </p:to>
                                    </p:set>
                                    <p:animEffect transition="in" filter="dissolve">
                                      <p:cBhvr>
                                        <p:cTn id="17" dur="500"/>
                                        <p:tgtEl>
                                          <p:spTgt spid="26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30"/>
                                        </p:tgtEl>
                                        <p:attrNameLst>
                                          <p:attrName>style.visibility</p:attrName>
                                        </p:attrNameLst>
                                      </p:cBhvr>
                                      <p:to>
                                        <p:strVal val="visible"/>
                                      </p:to>
                                    </p:set>
                                    <p:animEffect transition="in" filter="dissolve">
                                      <p:cBhvr>
                                        <p:cTn id="22"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P spid="26629" grpId="0" autoUpdateAnimBg="0"/>
      <p:bldP spid="2663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85813" y="785813"/>
            <a:ext cx="8743950" cy="857250"/>
          </a:xfrm>
        </p:spPr>
        <p:txBody>
          <a:bodyPr/>
          <a:lstStyle/>
          <a:p>
            <a:pPr algn="l">
              <a:defRPr/>
            </a:pPr>
            <a:r>
              <a:rPr lang="cs-CZ" dirty="0" smtClean="0">
                <a:solidFill>
                  <a:schemeClr val="tx1"/>
                </a:solidFill>
              </a:rPr>
              <a:t>Základné pojmy II</a:t>
            </a:r>
          </a:p>
        </p:txBody>
      </p:sp>
      <p:sp>
        <p:nvSpPr>
          <p:cNvPr id="7171" name="Text Box 3"/>
          <p:cNvSpPr txBox="1">
            <a:spLocks noChangeArrowheads="1"/>
          </p:cNvSpPr>
          <p:nvPr/>
        </p:nvSpPr>
        <p:spPr bwMode="auto">
          <a:xfrm>
            <a:off x="1571625" y="6572250"/>
            <a:ext cx="9456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endParaRPr lang="sk-SK" altLang="sk-SK" sz="2800">
              <a:latin typeface="Tahoma" panose="020B0604030504040204" pitchFamily="34" charset="0"/>
            </a:endParaRPr>
          </a:p>
        </p:txBody>
      </p:sp>
      <p:sp>
        <p:nvSpPr>
          <p:cNvPr id="7172" name="Text Box 5"/>
          <p:cNvSpPr txBox="1">
            <a:spLocks noChangeArrowheads="1"/>
          </p:cNvSpPr>
          <p:nvPr/>
        </p:nvSpPr>
        <p:spPr bwMode="auto">
          <a:xfrm>
            <a:off x="642938" y="4643438"/>
            <a:ext cx="9456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endParaRPr lang="sk-SK" altLang="sk-SK" sz="2800">
              <a:latin typeface="Tahoma" panose="020B0604030504040204" pitchFamily="34" charset="0"/>
            </a:endParaRPr>
          </a:p>
        </p:txBody>
      </p:sp>
      <p:sp>
        <p:nvSpPr>
          <p:cNvPr id="7173" name="Text Box 3"/>
          <p:cNvSpPr txBox="1">
            <a:spLocks noChangeArrowheads="1"/>
          </p:cNvSpPr>
          <p:nvPr/>
        </p:nvSpPr>
        <p:spPr bwMode="auto">
          <a:xfrm>
            <a:off x="571500" y="1857375"/>
            <a:ext cx="9456738"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Bezstratová komprimácia </a:t>
            </a:r>
            <a:r>
              <a:rPr lang="sk-SK" altLang="sk-SK" sz="2800">
                <a:latin typeface="Tahoma" panose="020B0604030504040204" pitchFamily="34" charset="0"/>
              </a:rPr>
              <a:t>— zachováva sa 100</a:t>
            </a:r>
            <a:r>
              <a:rPr lang="en-US" altLang="sk-SK" sz="2800">
                <a:latin typeface="Tahoma" panose="020B0604030504040204" pitchFamily="34" charset="0"/>
              </a:rPr>
              <a:t>%</a:t>
            </a:r>
            <a:r>
              <a:rPr lang="sk-SK" altLang="sk-SK" sz="2800">
                <a:latin typeface="Tahoma" panose="020B0604030504040204" pitchFamily="34" charset="0"/>
              </a:rPr>
              <a:t> pôvodný obsah dát</a:t>
            </a:r>
          </a:p>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Stratová komprimácia </a:t>
            </a:r>
            <a:r>
              <a:rPr lang="sk-SK" altLang="sk-SK" sz="2800">
                <a:latin typeface="Tahoma" panose="020B0604030504040204" pitchFamily="34" charset="0"/>
              </a:rPr>
              <a:t>— niektoré dáta sa pri komprimácii vynechávajú</a:t>
            </a:r>
          </a:p>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Záporná komprimácia </a:t>
            </a:r>
            <a:r>
              <a:rPr lang="sk-SK" altLang="sk-SK" sz="2800">
                <a:latin typeface="Tahoma" panose="020B0604030504040204" pitchFamily="34" charset="0"/>
              </a:rPr>
              <a:t>— dáta sa komprimáciou zväčšujú (nežiaduci jav)</a:t>
            </a:r>
          </a:p>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Adaptívna komprimácia </a:t>
            </a:r>
            <a:r>
              <a:rPr lang="sk-SK" altLang="sk-SK" sz="2800">
                <a:latin typeface="Tahoma" panose="020B0604030504040204" pitchFamily="34" charset="0"/>
              </a:rPr>
              <a:t>— komprimačná metóda pracuje v závislosti na hrubých dátach</a:t>
            </a:r>
          </a:p>
          <a:p>
            <a:pPr eaLnBrk="1" hangingPunct="1">
              <a:buFontTx/>
              <a:buChar char="•"/>
            </a:pPr>
            <a:r>
              <a:rPr lang="sk-SK" altLang="sk-SK" sz="2800">
                <a:latin typeface="Tahoma" panose="020B0604030504040204" pitchFamily="34" charset="0"/>
              </a:rPr>
              <a:t> </a:t>
            </a:r>
            <a:r>
              <a:rPr lang="sk-SK" altLang="sk-SK" sz="2800" i="1">
                <a:latin typeface="Tahoma" panose="020B0604030504040204" pitchFamily="34" charset="0"/>
              </a:rPr>
              <a:t>Symetrická komprimácie </a:t>
            </a:r>
            <a:r>
              <a:rPr lang="sk-SK" altLang="sk-SK" sz="2800">
                <a:latin typeface="Tahoma" panose="020B0604030504040204" pitchFamily="34" charset="0"/>
              </a:rPr>
              <a:t>— čas komprimácie a dekomprimácie je rovnaký</a:t>
            </a:r>
          </a:p>
          <a:p>
            <a:pPr eaLnBrk="1" hangingPunct="1">
              <a:buFontTx/>
              <a:buChar char="•"/>
            </a:pPr>
            <a:endParaRPr lang="sk-SK" altLang="sk-SK" sz="2800">
              <a:latin typeface="Tahoma" panose="020B0604030504040204"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85813" y="642938"/>
            <a:ext cx="8743950" cy="1143000"/>
          </a:xfrm>
        </p:spPr>
        <p:txBody>
          <a:bodyPr/>
          <a:lstStyle/>
          <a:p>
            <a:pPr algn="l">
              <a:defRPr/>
            </a:pPr>
            <a:r>
              <a:rPr lang="sk-SK" sz="4200" dirty="0" smtClean="0"/>
              <a:t>Bezstratová kompresia ( </a:t>
            </a:r>
            <a:r>
              <a:rPr lang="sk-SK" sz="4200" dirty="0" err="1" smtClean="0"/>
              <a:t>loseless</a:t>
            </a:r>
            <a:r>
              <a:rPr lang="sk-SK" sz="4200" dirty="0" smtClean="0"/>
              <a:t> )</a:t>
            </a:r>
          </a:p>
        </p:txBody>
      </p:sp>
      <p:sp>
        <p:nvSpPr>
          <p:cNvPr id="8195" name="Rectangle 3"/>
          <p:cNvSpPr>
            <a:spLocks noGrp="1" noChangeArrowheads="1"/>
          </p:cNvSpPr>
          <p:nvPr>
            <p:ph type="body" idx="1"/>
          </p:nvPr>
        </p:nvSpPr>
        <p:spPr>
          <a:xfrm>
            <a:off x="714375" y="2214563"/>
            <a:ext cx="8743950" cy="3233737"/>
          </a:xfrm>
        </p:spPr>
        <p:txBody>
          <a:bodyPr/>
          <a:lstStyle/>
          <a:p>
            <a:pPr>
              <a:lnSpc>
                <a:spcPct val="80000"/>
              </a:lnSpc>
            </a:pPr>
            <a:r>
              <a:rPr lang="en-US" altLang="sk-SK" sz="2800" smtClean="0">
                <a:latin typeface="Tahoma" panose="020B0604030504040204" pitchFamily="34" charset="0"/>
                <a:cs typeface="Tahoma" panose="020B0604030504040204" pitchFamily="34" charset="0"/>
              </a:rPr>
              <a:t>zachov</a:t>
            </a:r>
            <a:r>
              <a:rPr lang="sk-SK" altLang="sk-SK" sz="2800" smtClean="0">
                <a:latin typeface="Tahoma" panose="020B0604030504040204" pitchFamily="34" charset="0"/>
                <a:cs typeface="Tahoma" panose="020B0604030504040204" pitchFamily="34" charset="0"/>
              </a:rPr>
              <a:t>áva 100</a:t>
            </a:r>
            <a:r>
              <a:rPr lang="en-US" altLang="sk-SK" sz="2800" smtClean="0">
                <a:latin typeface="Tahoma" panose="020B0604030504040204" pitchFamily="34" charset="0"/>
                <a:cs typeface="Tahoma" panose="020B0604030504040204" pitchFamily="34" charset="0"/>
              </a:rPr>
              <a:t>% p</a:t>
            </a:r>
            <a:r>
              <a:rPr lang="sk-SK" altLang="sk-SK" sz="2800" smtClean="0">
                <a:latin typeface="Tahoma" panose="020B0604030504040204" pitchFamily="34" charset="0"/>
                <a:cs typeface="Tahoma" panose="020B0604030504040204" pitchFamily="34" charset="0"/>
              </a:rPr>
              <a:t>ôvodný obsah, dekomprimovaná informácia je na 100</a:t>
            </a:r>
            <a:r>
              <a:rPr lang="en-US" altLang="sk-SK" sz="2800" smtClean="0">
                <a:latin typeface="Tahoma" panose="020B0604030504040204" pitchFamily="34" charset="0"/>
                <a:cs typeface="Tahoma" panose="020B0604030504040204" pitchFamily="34" charset="0"/>
              </a:rPr>
              <a:t>% toto</a:t>
            </a:r>
            <a:r>
              <a:rPr lang="sk-SK" altLang="sk-SK" sz="2800" smtClean="0">
                <a:latin typeface="Tahoma" panose="020B0604030504040204" pitchFamily="34" charset="0"/>
                <a:cs typeface="Tahoma" panose="020B0604030504040204" pitchFamily="34" charset="0"/>
              </a:rPr>
              <a:t>žná s informáciou pred dekompresiou. </a:t>
            </a:r>
          </a:p>
          <a:p>
            <a:pPr>
              <a:lnSpc>
                <a:spcPct val="80000"/>
              </a:lnSpc>
            </a:pPr>
            <a:r>
              <a:rPr lang="sk-SK" altLang="sk-SK" sz="2800" smtClean="0">
                <a:latin typeface="Tahoma" panose="020B0604030504040204" pitchFamily="34" charset="0"/>
                <a:cs typeface="Tahoma" panose="020B0604030504040204" pitchFamily="34" charset="0"/>
              </a:rPr>
              <a:t>textové, programové a iné súbory. ( </a:t>
            </a:r>
            <a:r>
              <a:rPr lang="en-US" altLang="sk-SK" sz="2800" smtClean="0">
                <a:latin typeface="Tahoma" panose="020B0604030504040204" pitchFamily="34" charset="0"/>
                <a:cs typeface="Tahoma" panose="020B0604030504040204" pitchFamily="34" charset="0"/>
              </a:rPr>
              <a:t>RAR, ZIP, 7ZIP, Flac, GIF</a:t>
            </a:r>
            <a:r>
              <a:rPr lang="sk-SK" altLang="sk-SK" sz="2800" smtClean="0">
                <a:latin typeface="Tahoma" panose="020B0604030504040204" pitchFamily="34" charset="0"/>
                <a:cs typeface="Tahoma" panose="020B0604030504040204" pitchFamily="34" charset="0"/>
              </a:rPr>
              <a:t> )</a:t>
            </a:r>
          </a:p>
          <a:p>
            <a:pPr>
              <a:lnSpc>
                <a:spcPct val="80000"/>
              </a:lnSpc>
            </a:pPr>
            <a:r>
              <a:rPr lang="sk-SK" altLang="sk-SK" sz="2800" smtClean="0">
                <a:latin typeface="Tahoma" panose="020B0604030504040204" pitchFamily="34" charset="0"/>
                <a:cs typeface="Tahoma" panose="020B0604030504040204" pitchFamily="34" charset="0"/>
              </a:rPr>
              <a:t>kompresia sa deje na základe vynechania redundantných (nadbytočných) informácií</a:t>
            </a:r>
          </a:p>
          <a:p>
            <a:pPr>
              <a:lnSpc>
                <a:spcPct val="80000"/>
              </a:lnSpc>
            </a:pPr>
            <a:r>
              <a:rPr lang="sk-SK" altLang="sk-SK" sz="2800" smtClean="0">
                <a:latin typeface="Tahoma" panose="020B0604030504040204" pitchFamily="34" charset="0"/>
                <a:cs typeface="Tahoma" panose="020B0604030504040204" pitchFamily="34" charset="0"/>
              </a:rPr>
              <a:t>kompresný pomer sa tu dá dosiahnuť až okolo 2:1</a:t>
            </a:r>
            <a:r>
              <a:rPr lang="en-US" altLang="sk-SK" sz="2800" smtClean="0">
                <a:latin typeface="Tahoma" panose="020B0604030504040204" pitchFamily="34" charset="0"/>
                <a:cs typeface="Tahoma" panose="020B0604030504040204" pitchFamily="34" charset="0"/>
              </a:rPr>
              <a:t> </a:t>
            </a:r>
            <a:endParaRPr lang="sk-SK" altLang="sk-SK" sz="2800" smtClean="0">
              <a:latin typeface="Tahoma" panose="020B0604030504040204" pitchFamily="34" charset="0"/>
              <a:cs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785813" y="1714500"/>
            <a:ext cx="8743950" cy="4572000"/>
          </a:xfrm>
        </p:spPr>
        <p:txBody>
          <a:bodyPr/>
          <a:lstStyle/>
          <a:p>
            <a:r>
              <a:rPr lang="sk-SK" altLang="sk-SK" sz="2800" smtClean="0"/>
              <a:t>redukuje niektoré menej dôležité časti informácie</a:t>
            </a:r>
            <a:r>
              <a:rPr lang="en-US" altLang="sk-SK" sz="2800" smtClean="0"/>
              <a:t>, av</a:t>
            </a:r>
            <a:r>
              <a:rPr lang="sk-SK" altLang="sk-SK" sz="2800" smtClean="0"/>
              <a:t>šak zachová sa podstata informácie.</a:t>
            </a:r>
          </a:p>
          <a:p>
            <a:r>
              <a:rPr lang="sk-SK" altLang="sk-SK" sz="2800" smtClean="0"/>
              <a:t>využíva nedokonalosti ľudských zmyslov ( zrak, sluch) </a:t>
            </a:r>
          </a:p>
          <a:p>
            <a:pPr>
              <a:buFontTx/>
              <a:buNone/>
            </a:pPr>
            <a:r>
              <a:rPr lang="sk-SK" altLang="sk-SK" sz="2800" smtClean="0"/>
              <a:t>	- obrázky nemusia obsahovať úplne všetky detaily </a:t>
            </a:r>
          </a:p>
          <a:p>
            <a:pPr>
              <a:buFontTx/>
              <a:buNone/>
            </a:pPr>
            <a:r>
              <a:rPr lang="sk-SK" altLang="sk-SK" sz="2800" smtClean="0"/>
              <a:t>	- zvuk ľudské ucho vníma len v určitom spektre a jeho úroveň väčšinou nastavuje sám užívateľ</a:t>
            </a:r>
          </a:p>
          <a:p>
            <a:r>
              <a:rPr lang="sk-SK" altLang="sk-SK" sz="2800" smtClean="0"/>
              <a:t>Kompresný pomer je niekedy až 200:1</a:t>
            </a:r>
          </a:p>
          <a:p>
            <a:r>
              <a:rPr lang="sk-SK" altLang="sk-SK" sz="2800" smtClean="0"/>
              <a:t>Takto sa komprimujú mediálne súbory a to zvuk, obraz, video ... </a:t>
            </a:r>
            <a:r>
              <a:rPr lang="en-US" altLang="sk-SK" sz="2800" smtClean="0"/>
              <a:t>JPEG, MP3, MPEG </a:t>
            </a:r>
            <a:endParaRPr lang="sk-SK" altLang="sk-SK" sz="2800" smtClean="0"/>
          </a:p>
          <a:p>
            <a:pPr>
              <a:buFontTx/>
              <a:buNone/>
            </a:pPr>
            <a:endParaRPr lang="sk-SK" altLang="sk-SK" sz="2800" smtClean="0"/>
          </a:p>
          <a:p>
            <a:pPr>
              <a:buFontTx/>
              <a:buNone/>
            </a:pPr>
            <a:endParaRPr lang="sk-SK" altLang="sk-SK" sz="2800" smtClean="0"/>
          </a:p>
        </p:txBody>
      </p:sp>
      <p:sp>
        <p:nvSpPr>
          <p:cNvPr id="3" name="Rectangle 2"/>
          <p:cNvSpPr>
            <a:spLocks noGrp="1" noChangeArrowheads="1"/>
          </p:cNvSpPr>
          <p:nvPr>
            <p:ph type="title"/>
          </p:nvPr>
        </p:nvSpPr>
        <p:spPr>
          <a:xfrm>
            <a:off x="785813" y="642938"/>
            <a:ext cx="8743950" cy="1143000"/>
          </a:xfrm>
        </p:spPr>
        <p:txBody>
          <a:bodyPr/>
          <a:lstStyle/>
          <a:p>
            <a:pPr algn="l">
              <a:defRPr/>
            </a:pPr>
            <a:r>
              <a:rPr lang="sk-SK" sz="4200" dirty="0" smtClean="0"/>
              <a:t>Stratová kompresia ( </a:t>
            </a:r>
            <a:r>
              <a:rPr lang="sk-SK" sz="4200" dirty="0" err="1" smtClean="0"/>
              <a:t>lossy</a:t>
            </a:r>
            <a:r>
              <a:rPr lang="sk-SK" sz="4200" dirty="0" smtClean="0"/>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714375" y="2000250"/>
            <a:ext cx="9144000" cy="3929063"/>
          </a:xfrm>
        </p:spPr>
        <p:txBody>
          <a:bodyPr/>
          <a:lstStyle/>
          <a:p>
            <a:pPr>
              <a:lnSpc>
                <a:spcPct val="90000"/>
              </a:lnSpc>
              <a:buFontTx/>
              <a:buNone/>
            </a:pPr>
            <a:r>
              <a:rPr lang="sk-SK" altLang="sk-SK" sz="2800" i="1" smtClean="0">
                <a:latin typeface="Tahoma" panose="020B0604030504040204" pitchFamily="34" charset="0"/>
                <a:cs typeface="Tahoma" panose="020B0604030504040204" pitchFamily="34" charset="0"/>
              </a:rPr>
              <a:t>Kompresia sa vykonáva :</a:t>
            </a:r>
          </a:p>
          <a:p>
            <a:pPr>
              <a:lnSpc>
                <a:spcPct val="90000"/>
              </a:lnSpc>
              <a:buFontTx/>
              <a:buNone/>
            </a:pPr>
            <a:r>
              <a:rPr lang="sk-SK" altLang="sk-SK" sz="2800" smtClean="0">
                <a:latin typeface="Tahoma" panose="020B0604030504040204" pitchFamily="34" charset="0"/>
                <a:cs typeface="Tahoma" panose="020B0604030504040204" pitchFamily="34" charset="0"/>
              </a:rPr>
              <a:t>    - automaticky (uložením súboru v komprimovanom      </a:t>
            </a:r>
          </a:p>
          <a:p>
            <a:pPr>
              <a:lnSpc>
                <a:spcPct val="90000"/>
              </a:lnSpc>
              <a:buFontTx/>
              <a:buNone/>
            </a:pPr>
            <a:r>
              <a:rPr lang="sk-SK" altLang="sk-SK" sz="2800" smtClean="0">
                <a:latin typeface="Tahoma" panose="020B0604030504040204" pitchFamily="34" charset="0"/>
                <a:cs typeface="Tahoma" panose="020B0604030504040204" pitchFamily="34" charset="0"/>
              </a:rPr>
              <a:t>                           formáte JPG, MPEG, MP3) </a:t>
            </a:r>
          </a:p>
          <a:p>
            <a:pPr>
              <a:lnSpc>
                <a:spcPct val="90000"/>
              </a:lnSpc>
              <a:buFontTx/>
              <a:buNone/>
            </a:pPr>
            <a:r>
              <a:rPr lang="sk-SK" altLang="sk-SK" sz="2800" smtClean="0">
                <a:latin typeface="Tahoma" panose="020B0604030504040204" pitchFamily="34" charset="0"/>
                <a:cs typeface="Tahoma" panose="020B0604030504040204" pitchFamily="34" charset="0"/>
              </a:rPr>
              <a:t>    - pomocou špeciálneho komprimačného programu </a:t>
            </a:r>
          </a:p>
          <a:p>
            <a:pPr>
              <a:lnSpc>
                <a:spcPct val="90000"/>
              </a:lnSpc>
              <a:buFontTx/>
              <a:buNone/>
            </a:pPr>
            <a:r>
              <a:rPr lang="sk-SK" altLang="sk-SK" sz="2800" smtClean="0">
                <a:latin typeface="Tahoma" panose="020B0604030504040204" pitchFamily="34" charset="0"/>
                <a:cs typeface="Tahoma" panose="020B0604030504040204" pitchFamily="34" charset="0"/>
              </a:rPr>
              <a:t>                            (ZIP,  RAR). </a:t>
            </a:r>
          </a:p>
          <a:p>
            <a:pPr>
              <a:lnSpc>
                <a:spcPct val="90000"/>
              </a:lnSpc>
              <a:buFontTx/>
              <a:buNone/>
            </a:pPr>
            <a:r>
              <a:rPr lang="sk-SK" altLang="sk-SK" sz="2800" i="1" smtClean="0">
                <a:latin typeface="Tahoma" panose="020B0604030504040204" pitchFamily="34" charset="0"/>
                <a:cs typeface="Tahoma" panose="020B0604030504040204" pitchFamily="34" charset="0"/>
              </a:rPr>
              <a:t>Dekompresia sa vykonáva :</a:t>
            </a:r>
          </a:p>
          <a:p>
            <a:pPr>
              <a:lnSpc>
                <a:spcPct val="90000"/>
              </a:lnSpc>
              <a:buFontTx/>
              <a:buNone/>
            </a:pPr>
            <a:r>
              <a:rPr lang="sk-SK" altLang="sk-SK" sz="2800" smtClean="0">
                <a:latin typeface="Tahoma" panose="020B0604030504040204" pitchFamily="34" charset="0"/>
                <a:cs typeface="Tahoma" panose="020B0604030504040204" pitchFamily="34" charset="0"/>
              </a:rPr>
              <a:t>    - samorozbalením </a:t>
            </a:r>
          </a:p>
          <a:p>
            <a:pPr>
              <a:lnSpc>
                <a:spcPct val="90000"/>
              </a:lnSpc>
              <a:buFontTx/>
              <a:buNone/>
            </a:pPr>
            <a:r>
              <a:rPr lang="sk-SK" altLang="sk-SK" sz="2800" smtClean="0">
                <a:latin typeface="Tahoma" panose="020B0604030504040204" pitchFamily="34" charset="0"/>
                <a:cs typeface="Tahoma" panose="020B0604030504040204" pitchFamily="34" charset="0"/>
              </a:rPr>
              <a:t>    - pomocou špeciálneho dekomprimačného programu.</a:t>
            </a:r>
          </a:p>
        </p:txBody>
      </p:sp>
      <p:sp>
        <p:nvSpPr>
          <p:cNvPr id="3" name="Rectangle 2"/>
          <p:cNvSpPr>
            <a:spLocks noGrp="1" noChangeArrowheads="1"/>
          </p:cNvSpPr>
          <p:nvPr>
            <p:ph type="title"/>
          </p:nvPr>
        </p:nvSpPr>
        <p:spPr>
          <a:xfrm>
            <a:off x="785813" y="642938"/>
            <a:ext cx="8743950" cy="1143000"/>
          </a:xfrm>
        </p:spPr>
        <p:txBody>
          <a:bodyPr/>
          <a:lstStyle/>
          <a:p>
            <a:pPr algn="l">
              <a:defRPr/>
            </a:pPr>
            <a:r>
              <a:rPr lang="sk-SK" sz="4200" dirty="0" smtClean="0"/>
              <a:t>Uskutočnenie kompresie</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1|0.8"/>
</p:tagLst>
</file>

<file path=ppt/tags/tag2.xml><?xml version="1.0" encoding="utf-8"?>
<p:tagLst xmlns:a="http://schemas.openxmlformats.org/drawingml/2006/main" xmlns:r="http://schemas.openxmlformats.org/officeDocument/2006/relationships" xmlns:p="http://schemas.openxmlformats.org/presentationml/2006/main">
  <p:tag name="TIMING" val="|1|0.9|0.8|1"/>
</p:tagLst>
</file>

<file path=ppt/tags/tag3.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BLUEGRAD">
  <a:themeElements>
    <a:clrScheme name="">
      <a:dk1>
        <a:srgbClr val="777777"/>
      </a:dk1>
      <a:lt1>
        <a:srgbClr val="FFFFFF"/>
      </a:lt1>
      <a:dk2>
        <a:srgbClr val="003399"/>
      </a:dk2>
      <a:lt2>
        <a:srgbClr val="FFFFFF"/>
      </a:lt2>
      <a:accent1>
        <a:srgbClr val="FF9900"/>
      </a:accent1>
      <a:accent2>
        <a:srgbClr val="003399"/>
      </a:accent2>
      <a:accent3>
        <a:srgbClr val="AAADCA"/>
      </a:accent3>
      <a:accent4>
        <a:srgbClr val="DADADA"/>
      </a:accent4>
      <a:accent5>
        <a:srgbClr val="FFCAAA"/>
      </a:accent5>
      <a:accent6>
        <a:srgbClr val="002D8A"/>
      </a:accent6>
      <a:hlink>
        <a:srgbClr val="339933"/>
      </a:hlink>
      <a:folHlink>
        <a:srgbClr val="660066"/>
      </a:folHlink>
    </a:clrScheme>
    <a:fontScheme name="BLUEGRAD">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k-SK"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k-SK"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UEGR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GR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GRA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GRA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GRA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GRA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GRA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GRA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GRA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GRA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GRA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GRA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ív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09_kompresia_dat</Template>
  <TotalTime>239</TotalTime>
  <Pages>1</Pages>
  <Words>1640</Words>
  <Application>Microsoft Office PowerPoint</Application>
  <PresentationFormat>Diapozitívy</PresentationFormat>
  <Paragraphs>196</Paragraphs>
  <Slides>34</Slides>
  <Notes>3</Notes>
  <HiddenSlides>0</HiddenSlides>
  <MMClips>0</MMClips>
  <ScaleCrop>false</ScaleCrop>
  <HeadingPairs>
    <vt:vector size="6" baseType="variant">
      <vt:variant>
        <vt:lpstr>Použité písma</vt:lpstr>
      </vt:variant>
      <vt:variant>
        <vt:i4>7</vt:i4>
      </vt:variant>
      <vt:variant>
        <vt:lpstr>Motív</vt:lpstr>
      </vt:variant>
      <vt:variant>
        <vt:i4>1</vt:i4>
      </vt:variant>
      <vt:variant>
        <vt:lpstr>Nadpisy snímok</vt:lpstr>
      </vt:variant>
      <vt:variant>
        <vt:i4>34</vt:i4>
      </vt:variant>
    </vt:vector>
  </HeadingPairs>
  <TitlesOfParts>
    <vt:vector size="42" baseType="lpstr">
      <vt:lpstr>Arial</vt:lpstr>
      <vt:lpstr>Arial Black</vt:lpstr>
      <vt:lpstr>굴림</vt:lpstr>
      <vt:lpstr>Symbol</vt:lpstr>
      <vt:lpstr>Tahoma</vt:lpstr>
      <vt:lpstr>Times New Roman</vt:lpstr>
      <vt:lpstr>Wingdings</vt:lpstr>
      <vt:lpstr>BLUEGRAD</vt:lpstr>
      <vt:lpstr>Kompresia dát</vt:lpstr>
      <vt:lpstr>Potreba kompresie</vt:lpstr>
      <vt:lpstr>Potreba kompresie</vt:lpstr>
      <vt:lpstr>Základná podmienka kompresie</vt:lpstr>
      <vt:lpstr>Základné pojmy I.  Ako to funguje ?</vt:lpstr>
      <vt:lpstr>Základné pojmy II</vt:lpstr>
      <vt:lpstr>Bezstratová kompresia ( loseless )</vt:lpstr>
      <vt:lpstr>Stratová kompresia ( lossy )</vt:lpstr>
      <vt:lpstr>Uskutočnenie kompresie</vt:lpstr>
      <vt:lpstr>Druhy kompresie</vt:lpstr>
      <vt:lpstr>Druhy kompresie</vt:lpstr>
      <vt:lpstr>Prezentácia programu PowerPoint</vt:lpstr>
      <vt:lpstr>Druhy kompresných metód</vt:lpstr>
      <vt:lpstr>Prezentácia programu PowerPoint</vt:lpstr>
      <vt:lpstr>Prezentácia programu PowerPoint</vt:lpstr>
      <vt:lpstr>Prezentácia programu PowerPoint</vt:lpstr>
      <vt:lpstr>Kompresia obrázku</vt:lpstr>
      <vt:lpstr>Prezentácia programu PowerPoint</vt:lpstr>
      <vt:lpstr>Dopredná kompresia</vt:lpstr>
      <vt:lpstr>RLE (Prúdové kódovanie)</vt:lpstr>
      <vt:lpstr>Metóda RLE (Run Length Encoding )</vt:lpstr>
      <vt:lpstr>Metóda LZW</vt:lpstr>
      <vt:lpstr>LZ77</vt:lpstr>
      <vt:lpstr>Vlastnosti uvedených kompresných metód</vt:lpstr>
      <vt:lpstr>Implementácia</vt:lpstr>
      <vt:lpstr>Prezentácia programu PowerPoint</vt:lpstr>
      <vt:lpstr>MP3</vt:lpstr>
      <vt:lpstr>MP3</vt:lpstr>
      <vt:lpstr>Prezentácia programu PowerPoint</vt:lpstr>
      <vt:lpstr>Bitrate</vt:lpstr>
      <vt:lpstr>Prezentácia programu PowerPoint</vt:lpstr>
      <vt:lpstr>Vzorkovacia frekvencia, hĺbková kvantizácia:</vt:lpstr>
      <vt:lpstr>Prezentácia programu PowerPoint</vt:lpstr>
      <vt:lpstr>WinZIP</vt:lpstr>
    </vt:vector>
  </TitlesOfParts>
  <Company>gymgl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Kompresia dát</dc:title>
  <dc:subject/>
  <dc:creator>gymgl</dc:creator>
  <cp:keywords/>
  <dc:description/>
  <cp:lastModifiedBy>gymgl</cp:lastModifiedBy>
  <cp:revision>8</cp:revision>
  <dcterms:created xsi:type="dcterms:W3CDTF">2023-03-02T09:52:42Z</dcterms:created>
  <dcterms:modified xsi:type="dcterms:W3CDTF">2023-03-29T07:17:11Z</dcterms:modified>
</cp:coreProperties>
</file>