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69" r:id="rId3"/>
    <p:sldId id="264" r:id="rId4"/>
    <p:sldId id="265" r:id="rId5"/>
    <p:sldId id="270" r:id="rId6"/>
    <p:sldId id="267" r:id="rId7"/>
    <p:sldId id="259" r:id="rId8"/>
    <p:sldId id="274" r:id="rId9"/>
    <p:sldId id="275" r:id="rId10"/>
    <p:sldId id="285" r:id="rId11"/>
    <p:sldId id="272" r:id="rId12"/>
    <p:sldId id="273" r:id="rId13"/>
    <p:sldId id="278" r:id="rId14"/>
    <p:sldId id="279" r:id="rId15"/>
    <p:sldId id="280" r:id="rId16"/>
    <p:sldId id="281" r:id="rId17"/>
    <p:sldId id="283" r:id="rId18"/>
    <p:sldId id="284" r:id="rId19"/>
    <p:sldId id="266" r:id="rId20"/>
    <p:sldId id="262" r:id="rId21"/>
    <p:sldId id="261" r:id="rId22"/>
    <p:sldId id="257" r:id="rId23"/>
    <p:sldId id="258" r:id="rId2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97" autoAdjust="0"/>
  </p:normalViewPr>
  <p:slideViewPr>
    <p:cSldViewPr snapToGrid="0">
      <p:cViewPr varScale="1">
        <p:scale>
          <a:sx n="81" d="100"/>
          <a:sy n="81" d="100"/>
        </p:scale>
        <p:origin x="-84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DCE1E-E4DF-4EFD-9FBD-BC8F734B9EAA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BA994-4B48-4765-BAC1-D2996AF8BD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62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583-EB4F-4B70-8BBE-DA31A0B16946}" type="datetime1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19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D25C-37E5-4FE1-BD6B-BDCA188E5D72}" type="datetime1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336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DB1-4D98-4F56-8848-0970F6936F10}" type="datetime1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21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A51E-DDD1-40BC-BE57-C86591FCC200}" type="datetime1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7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E2A9-CAA0-4B6A-A475-887455BFD4A5}" type="datetime1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487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AD7B-E8EA-458D-B6F7-44AE9C92D386}" type="datetime1">
              <a:rPr lang="sk-SK" smtClean="0"/>
              <a:t>12. 5. 2016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74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B2E9-BCF2-452E-B7C5-7DE2899EB833}" type="datetime1">
              <a:rPr lang="sk-SK" smtClean="0"/>
              <a:t>12. 5. 2016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05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001E-197D-427A-BCF7-97DE06A6E182}" type="datetime1">
              <a:rPr lang="sk-SK" smtClean="0"/>
              <a:t>12. 5. 2016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803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DB63-E742-4F32-AE46-65A41D519426}" type="datetime1">
              <a:rPr lang="sk-SK" smtClean="0"/>
              <a:t>12. 5. 2016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01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8AE7-0A12-487B-A5D2-31B14E2587FD}" type="datetime1">
              <a:rPr lang="sk-SK" smtClean="0"/>
              <a:t>12. 5. 2016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33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7AA-4B1C-4779-9397-CC89EDE647AB}" type="datetime1">
              <a:rPr lang="sk-SK" smtClean="0"/>
              <a:t>12. 5. 2016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586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DC6C-2CA2-4A49-A5BB-92AB5AA7B6EB}" type="datetime1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1BE0E-E69A-43D4-AD0B-B29B0C6442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746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98500" y="647700"/>
            <a:ext cx="11214100" cy="568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sk-SK" sz="2400" b="1" cap="all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sk-SK" sz="2400" b="1" cap="all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k-SK" sz="2800" b="1" cap="al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Žilinská univerzita v Žiline</a:t>
            </a:r>
            <a:endParaRPr lang="sk-SK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k-SK" sz="2800" cap="al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Doplňujúce pedagogické štúdium</a:t>
            </a:r>
            <a:endParaRPr lang="sk-SK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k-SK" sz="2400" b="1" cap="al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PREVEROVANIE VEDOMOSTÍ ŽIAKOV POMOCOU DIDAKTICKÝCH TESTOV V PREDMETE INFORMATIKA</a:t>
            </a:r>
            <a:endParaRPr lang="sk-SK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k-SK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Ing.  ANTON PISKO</a:t>
            </a: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k-SK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sz="10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666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7764" y="365125"/>
            <a:ext cx="10476035" cy="900967"/>
          </a:xfrm>
        </p:spPr>
        <p:txBody>
          <a:bodyPr>
            <a:normAutofit/>
          </a:bodyPr>
          <a:lstStyle/>
          <a:p>
            <a:r>
              <a:rPr lang="pl-PL" sz="2800" b="1" dirty="0"/>
              <a:t>Hodnotenie  skupiny na základe získaných bodov a prevod na známku:</a:t>
            </a:r>
            <a:endParaRPr lang="sk-SK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45" y="1609734"/>
            <a:ext cx="9473655" cy="203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65" y="3765184"/>
            <a:ext cx="3717681" cy="264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16" y="3681046"/>
            <a:ext cx="4180132" cy="28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36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Dotazník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Ciele: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</a:t>
            </a:r>
            <a:r>
              <a:rPr lang="sk-SK" dirty="0" smtClean="0"/>
              <a:t> </a:t>
            </a:r>
            <a:r>
              <a:rPr lang="sk-SK" dirty="0"/>
              <a:t>názory na vyučovanie predmetu informatika </a:t>
            </a:r>
            <a:endParaRPr lang="sk-SK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  ako </a:t>
            </a:r>
            <a:r>
              <a:rPr lang="sk-SK" dirty="0"/>
              <a:t>žiaci vnímajú </a:t>
            </a:r>
            <a:r>
              <a:rPr lang="sk-SK" dirty="0" smtClean="0"/>
              <a:t>skúšanie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  záujmové témy učiva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  analýza výsledkov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</a:t>
            </a:r>
            <a:r>
              <a:rPr lang="sk-SK" dirty="0" smtClean="0"/>
              <a:t> pozitíva, negatíva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</a:t>
            </a:r>
            <a:r>
              <a:rPr lang="sk-SK" dirty="0" smtClean="0"/>
              <a:t> čo zmeniť, ako zmeniť, revidovať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07720" y="365125"/>
            <a:ext cx="2270760" cy="7620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Prekvapivé zistenia:</a:t>
            </a:r>
            <a:endParaRPr lang="sk-SK" sz="28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3474719" cy="484727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41" y="1690688"/>
            <a:ext cx="3520440" cy="484727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0" y="1690688"/>
            <a:ext cx="3550919" cy="4847270"/>
          </a:xfrm>
          <a:prstGeom prst="rect">
            <a:avLst/>
          </a:prstGeom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722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Uplatnenie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UČITEĽMI </a:t>
            </a:r>
            <a:r>
              <a:rPr lang="sk-SK" b="1" dirty="0"/>
              <a:t>VYUŽÍVANÉ  DIDAKTICKÉ </a:t>
            </a:r>
            <a:r>
              <a:rPr lang="sk-SK" b="1" dirty="0" smtClean="0"/>
              <a:t>MATERIÁLY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b="1" dirty="0" smtClean="0"/>
              <a:t>   </a:t>
            </a:r>
            <a:r>
              <a:rPr lang="sk-SK" b="1" dirty="0" err="1" smtClean="0"/>
              <a:t>ascAgenda</a:t>
            </a:r>
            <a:endParaRPr lang="sk-SK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k-SK" b="1" dirty="0" smtClean="0"/>
              <a:t>   Hot </a:t>
            </a:r>
            <a:r>
              <a:rPr lang="sk-SK" b="1" dirty="0" err="1" smtClean="0"/>
              <a:t>Potatoes</a:t>
            </a:r>
            <a:endParaRPr lang="sk-SK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k-SK" b="1" dirty="0" smtClean="0"/>
              <a:t>   Kartičky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b="1" dirty="0" smtClean="0"/>
              <a:t>   Vlastné materiály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Zváženie: odborník na didaktiku    (celoplošná uplatniteľnosť)</a:t>
            </a:r>
          </a:p>
          <a:p>
            <a:pPr marL="0" indent="0">
              <a:buNone/>
            </a:pPr>
            <a:r>
              <a:rPr lang="sk-SK" b="1" dirty="0"/>
              <a:t> </a:t>
            </a:r>
            <a:r>
              <a:rPr lang="sk-SK" b="1" dirty="0" smtClean="0"/>
              <a:t>                 učiteľ predmetu               ( v triede, v ročníku, v škole)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38200" y="533400"/>
            <a:ext cx="2758440" cy="716280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9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4361" y="30797"/>
            <a:ext cx="10515600" cy="1325563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Prax a nástroje</a:t>
            </a:r>
            <a:endParaRPr lang="sk-SK" sz="28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1" y="1356361"/>
            <a:ext cx="9159238" cy="5273039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55321" y="441960"/>
            <a:ext cx="3047999" cy="655320"/>
          </a:xfrm>
          <a:prstGeom prst="rect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008307" y="727948"/>
            <a:ext cx="1930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ascAgenda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800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funkčného zdrojového kódu – previazanie na  kompilátor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9680"/>
            <a:ext cx="9387840" cy="5273039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8228144" y="1918454"/>
            <a:ext cx="2363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Kartičky</a:t>
            </a: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680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043160" cy="621855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8864092" y="2451854"/>
            <a:ext cx="225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 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Potatoes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815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6240" y="182245"/>
            <a:ext cx="10515600" cy="1325563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Záver.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6240" y="1295400"/>
            <a:ext cx="11475720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Naplnenie cieľov práce</a:t>
            </a:r>
          </a:p>
          <a:p>
            <a:pPr marL="0" indent="0">
              <a:buNone/>
            </a:pPr>
            <a:r>
              <a:rPr lang="sk-SK" dirty="0" smtClean="0"/>
              <a:t>Zhodnotenie, prínos, využitie v školskej praxi</a:t>
            </a:r>
          </a:p>
          <a:p>
            <a:pPr marL="0" indent="0">
              <a:buNone/>
            </a:pPr>
            <a:r>
              <a:rPr lang="sk-SK" dirty="0" smtClean="0"/>
              <a:t>Ponúkané riešenia</a:t>
            </a:r>
          </a:p>
          <a:p>
            <a:pPr marL="0" indent="0">
              <a:buNone/>
            </a:pPr>
            <a:r>
              <a:rPr lang="sk-SK" dirty="0" smtClean="0"/>
              <a:t>Otvorené otázky</a:t>
            </a:r>
          </a:p>
          <a:p>
            <a:pPr marL="514350" indent="-514350">
              <a:buAutoNum type="arabicPeriod"/>
            </a:pPr>
            <a:r>
              <a:rPr lang="sk-SK" dirty="0" smtClean="0"/>
              <a:t>Dôsledne analyzovať procesy kontroly vyučovacieho procesu a určiť stratégie  smerovania a východiská v </a:t>
            </a:r>
            <a:r>
              <a:rPr lang="sk-SK" dirty="0" err="1" smtClean="0"/>
              <a:t>náväznosti</a:t>
            </a:r>
            <a:r>
              <a:rPr lang="sk-SK" dirty="0" smtClean="0"/>
              <a:t> na celý proces vzdelávania. </a:t>
            </a:r>
          </a:p>
          <a:p>
            <a:pPr marL="514350" indent="-514350">
              <a:buAutoNum type="arabicPeriod" startAt="2"/>
            </a:pPr>
            <a:r>
              <a:rPr lang="sk-SK" dirty="0" smtClean="0"/>
              <a:t>Tvorba didaktických materiálov vyžaduje vysokú odbornosť a jasnú        koncepciu. </a:t>
            </a:r>
          </a:p>
          <a:p>
            <a:pPr marL="514350" indent="-514350">
              <a:buAutoNum type="arabicPeriod" startAt="3"/>
            </a:pPr>
            <a:r>
              <a:rPr lang="sk-SK" dirty="0" smtClean="0"/>
              <a:t>Nedostatok  moderných štandardizovaných didaktických testov 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43840" y="487680"/>
            <a:ext cx="2316480" cy="807720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991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buNone/>
            </a:pPr>
            <a:endParaRPr lang="sk-S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sk-SK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Anton Pisko</a:t>
            </a:r>
          </a:p>
          <a:p>
            <a:pPr marL="0" indent="0">
              <a:buNone/>
            </a:pPr>
            <a:r>
              <a:rPr lang="sk-SK" dirty="0" smtClean="0"/>
              <a:t>antonpisko@stonline.sk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932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59180" y="837615"/>
            <a:ext cx="1008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endParaRPr lang="sk-SK" b="0" i="0" u="none" strike="noStrike" baseline="0" dirty="0" smtClean="0">
              <a:latin typeface="TimesNewRomanPSMT"/>
            </a:endParaRPr>
          </a:p>
          <a:p>
            <a:endParaRPr lang="sk-SK" dirty="0">
              <a:latin typeface="TimesNewRomanPSMT"/>
            </a:endParaRPr>
          </a:p>
          <a:p>
            <a:endParaRPr lang="sk-SK" dirty="0" smtClean="0">
              <a:latin typeface="TimesNewRomanPSMT"/>
            </a:endParaRPr>
          </a:p>
          <a:p>
            <a:endParaRPr lang="sk-SK" dirty="0">
              <a:latin typeface="TimesNewRomanPSMT"/>
            </a:endParaRPr>
          </a:p>
          <a:p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" y="990600"/>
            <a:ext cx="10457954" cy="4876800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Obsah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Riešený problém</a:t>
            </a: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Teória, východiská</a:t>
            </a: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Súčasný stav - informatika</a:t>
            </a: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Didaktický test</a:t>
            </a: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Dotazník</a:t>
            </a: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Uplatnenie</a:t>
            </a: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Prax a nástroje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3866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b="1" dirty="0" smtClean="0"/>
              <a:t>obsah záverečnej práce</a:t>
            </a:r>
            <a:endParaRPr lang="sk-SK" b="1" dirty="0"/>
          </a:p>
        </p:txBody>
      </p:sp>
      <p:sp>
        <p:nvSpPr>
          <p:cNvPr id="22531" name="Zástupný symbol obsahu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sk-SK" altLang="sk-SK" dirty="0" smtClean="0"/>
          </a:p>
          <a:p>
            <a:pPr eaLnBrk="1" hangingPunct="1"/>
            <a:r>
              <a:rPr lang="sk-SK" altLang="sk-SK" b="1" dirty="0" smtClean="0"/>
              <a:t>Analýza problematiky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k-SK" altLang="sk-SK" b="1" dirty="0" smtClean="0"/>
          </a:p>
          <a:p>
            <a:pPr eaLnBrk="1" hangingPunct="1"/>
            <a:r>
              <a:rPr lang="sk-SK" altLang="sk-SK" b="1" dirty="0" smtClean="0"/>
              <a:t>Rozbor – teória</a:t>
            </a:r>
          </a:p>
          <a:p>
            <a:pPr eaLnBrk="1" hangingPunct="1"/>
            <a:r>
              <a:rPr lang="sk-SK" altLang="sk-SK" b="1" dirty="0" smtClean="0"/>
              <a:t>Súčasný stav - pedagogické skúsenosti</a:t>
            </a:r>
          </a:p>
          <a:p>
            <a:pPr eaLnBrk="1" hangingPunct="1"/>
            <a:r>
              <a:rPr lang="sk-SK" altLang="sk-SK" b="1" dirty="0" smtClean="0"/>
              <a:t>Návrhy na zlepšenie stavu</a:t>
            </a:r>
          </a:p>
          <a:p>
            <a:pPr eaLnBrk="1" hangingPunct="1"/>
            <a:r>
              <a:rPr lang="sk-SK" altLang="sk-SK" b="1" dirty="0" smtClean="0"/>
              <a:t>Prínos pre pedagogickú prax, pre vlastnú školu, pre vyučovací predmet, príklady.....</a:t>
            </a: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63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b="1" dirty="0" smtClean="0"/>
              <a:t>Voľba problému</a:t>
            </a:r>
            <a:endParaRPr lang="sk-SK" b="1" dirty="0"/>
          </a:p>
        </p:txBody>
      </p:sp>
      <p:sp>
        <p:nvSpPr>
          <p:cNvPr id="17411" name="Zástupný symbol obsahu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endParaRPr lang="sk-SK" altLang="sk-SK" dirty="0" smtClean="0"/>
          </a:p>
          <a:p>
            <a:pPr eaLnBrk="1" hangingPunct="1"/>
            <a:r>
              <a:rPr lang="sk-SK" altLang="sk-SK" b="1" dirty="0" smtClean="0"/>
              <a:t>zvolený problém je pre autora zaujímavý</a:t>
            </a:r>
          </a:p>
          <a:p>
            <a:pPr eaLnBrk="1" hangingPunct="1"/>
            <a:r>
              <a:rPr lang="sk-SK" altLang="sk-SK" b="1" dirty="0" smtClean="0"/>
              <a:t>Kontrola vyučovacieho procesu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k-SK" altLang="sk-SK" b="1" dirty="0" smtClean="0"/>
          </a:p>
          <a:p>
            <a:pPr eaLnBrk="1" hangingPunct="1"/>
            <a:r>
              <a:rPr lang="sk-SK" altLang="sk-SK" b="1" dirty="0" smtClean="0"/>
              <a:t>má k nemu osobný vzťah –vyučovanie predmetu informatika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k-SK" altLang="sk-SK" b="1" dirty="0" smtClean="0"/>
          </a:p>
          <a:p>
            <a:pPr eaLnBrk="1" hangingPunct="1"/>
            <a:r>
              <a:rPr lang="sk-SK" altLang="sk-SK" b="1" dirty="0" smtClean="0"/>
              <a:t>možnosti riešenia (organizačné, časové, skúsenosti, schopnosti)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k-SK" altLang="sk-SK" b="1" dirty="0" smtClean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2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787400" y="863600"/>
            <a:ext cx="11036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ETAPY VYUČOVACIEHO PROCESU </a:t>
            </a:r>
          </a:p>
          <a:p>
            <a:endParaRPr lang="sk-SK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sk-SK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Motivačná -</a:t>
            </a:r>
            <a:r>
              <a:rPr lang="sk-SK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vzbudiť záujem o poznávanú skutočnosť  </a:t>
            </a:r>
          </a:p>
          <a:p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sk-SK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vnútorná  - vonkajšia</a:t>
            </a:r>
          </a:p>
          <a:p>
            <a:endParaRPr lang="sk-SK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sk-SK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Expozičná -</a:t>
            </a:r>
            <a:r>
              <a:rPr lang="sk-SK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prvotný kontakt žiaka s učivom, sprostredkovanie nových informácií</a:t>
            </a:r>
          </a:p>
          <a:p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sk-SK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úloha učiteľa !</a:t>
            </a:r>
            <a:endParaRPr lang="sk-SK" b="0" i="1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sk-SK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sk-SK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sk-SK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Fixačná - </a:t>
            </a:r>
            <a:r>
              <a:rPr lang="sk-SK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upevňovanie a prehlbovanie učiva –</a:t>
            </a:r>
          </a:p>
          <a:p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sk-SK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opakovanie vedomosti a zručnosti žiakov</a:t>
            </a:r>
          </a:p>
          <a:p>
            <a:endParaRPr lang="sk-SK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sk-SK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 Diagnostická -  </a:t>
            </a:r>
            <a:r>
              <a:rPr lang="sk-SK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zistiť stav a úroveň vedomostí, zručností, návykov a postojov žiakov, </a:t>
            </a:r>
          </a:p>
          <a:p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sk-SK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zisťujeme kvalitu vedomostí a zručností žiakov</a:t>
            </a:r>
            <a:endParaRPr lang="sk-SK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1264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73100" y="762000"/>
            <a:ext cx="84709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sz="20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sk-SK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Zákon spätnej informácie – </a:t>
            </a:r>
            <a:r>
              <a:rPr lang="sk-SK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žiak má byť čo najčastejšie informovaný o výsledkoch svojej činnosti a to nielen známkou. Správne využívanie spätnej väzby má aj motivačný význam. </a:t>
            </a: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70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19314" y="814279"/>
            <a:ext cx="11509829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Riešený problém</a:t>
            </a:r>
          </a:p>
          <a:p>
            <a:endParaRPr lang="sk-SK" sz="24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PEDAGOGICKÁ KONTROLA A HODNOTENIE VÝKONOV </a:t>
            </a:r>
            <a:r>
              <a:rPr lang="sk-SK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r>
              <a:rPr lang="sk-SK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IAKOV</a:t>
            </a:r>
          </a:p>
          <a:p>
            <a:endParaRPr lang="sk-SK" sz="24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q"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vzdelávacieho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zisťovanie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posudz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ovanie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výsledk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Zisťovanie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výsledkov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realizujeme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pomocou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preverovania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skúšania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Posúdenie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výsledkov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vzdelávacieho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procesu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hangingPunct="0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j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účelom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meranie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výkonu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žiaka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zisťovanie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stupňa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dosiahnutia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cieľov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vzdelávacieho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hangingPunct="0"/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p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osúdenie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výsledkov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nazývame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hodnotením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Dôležité !  Objektivita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subjektivita v hodnotení žiaka</a:t>
            </a:r>
          </a:p>
        </p:txBody>
      </p:sp>
      <p:sp>
        <p:nvSpPr>
          <p:cNvPr id="5" name="Obdĺžnik 4"/>
          <p:cNvSpPr/>
          <p:nvPr/>
        </p:nvSpPr>
        <p:spPr>
          <a:xfrm>
            <a:off x="319314" y="670559"/>
            <a:ext cx="3439887" cy="792481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72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24468" y="742434"/>
            <a:ext cx="10872232" cy="112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Teória, východiská</a:t>
            </a:r>
          </a:p>
          <a:p>
            <a:endParaRPr lang="sk-SK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DIDAKTICKÉ TESTY</a:t>
            </a:r>
          </a:p>
          <a:p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História              -  staroveká Čína (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Konfucius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výber úradníkov</a:t>
            </a: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Európa, USA     - 19. storočie -  vznik vzdelávacích štandardov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-  overovanie úrovne vzdelania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USA - 1920         - test 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štúdijných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predpokladov  (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Scholastic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Aptitude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Francúzsko        - 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Alfreda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Binet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vytvoril prvé testy inteligencie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Československo - 50 roky, 60-80 roky, po r. 1989,  súčasnosť, NÚCEM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400" b="1" dirty="0"/>
          </a:p>
        </p:txBody>
      </p:sp>
      <p:sp>
        <p:nvSpPr>
          <p:cNvPr id="4" name="Obdĺžnik 3"/>
          <p:cNvSpPr/>
          <p:nvPr/>
        </p:nvSpPr>
        <p:spPr>
          <a:xfrm>
            <a:off x="899886" y="609601"/>
            <a:ext cx="3541485" cy="792479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57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1201" y="365126"/>
            <a:ext cx="10642599" cy="578304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sk-SK" sz="28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Súčasný </a:t>
            </a:r>
            <a:r>
              <a:rPr lang="sk-SK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stav -informatika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1200" y="1175658"/>
            <a:ext cx="10972799" cy="5471886"/>
          </a:xfrm>
        </p:spPr>
        <p:txBody>
          <a:bodyPr>
            <a:noAutofit/>
          </a:bodyPr>
          <a:lstStyle/>
          <a:p>
            <a:pPr lvl="0" hangingPunct="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Hodnotenie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veľký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význam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učiteľa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 aj pre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žiaka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hangingPunc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učiteľa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spätnou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väzbou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umožňuje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posúdiť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0" indent="0" hangingPunc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pripravenosť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žiaka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ďalšie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učenie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hangingPunct="0">
              <a:buNone/>
            </a:pP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žiaka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hodnotenie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spätnou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väzbou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výkone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prospechu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motivuje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hangingPunct="0">
              <a:buNone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dosiahnuti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lepších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výsledkov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Font typeface="Wingdings" panose="05000000000000000000" pitchFamily="2" charset="2"/>
              <a:buChar char="q"/>
            </a:pPr>
            <a:r>
              <a:rPr lang="sk-SK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Výsledky testov môžu mať zásadný vplyv na </a:t>
            </a:r>
            <a:r>
              <a:rPr lang="sk-SK" sz="2400" b="1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další</a:t>
            </a:r>
            <a:r>
              <a:rPr lang="sk-SK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život testovaných !</a:t>
            </a:r>
          </a:p>
          <a:p>
            <a:pPr marL="0" indent="0" hangingPunct="0">
              <a:buNone/>
            </a:pPr>
            <a:endParaRPr lang="sk-SK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Nástroje preverovania – didaktický test: štandardizovaný     (nedostatok  !)</a:t>
            </a:r>
          </a:p>
          <a:p>
            <a:pPr marL="0" lvl="0" indent="0" hangingPunc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neštandardizovaný ( tvorca = učiteľ )</a:t>
            </a:r>
          </a:p>
          <a:p>
            <a:pPr marL="0" lvl="0" indent="0" hangingPunc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špecifikum: elektronický (informatika)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27314" y="365126"/>
            <a:ext cx="4484915" cy="578304"/>
          </a:xfrm>
          <a:prstGeom prst="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227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72441" y="348734"/>
            <a:ext cx="1155191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Didaktický test</a:t>
            </a:r>
            <a:b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2400" b="1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„Didaktický test je prostriedok systematického zisťovania (merania) výsledkov        vyučovacieho procesu“ (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Bajtoš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2007, s 255)</a:t>
            </a:r>
            <a:endParaRPr lang="sk-SK" sz="2400" b="1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Vlastný n</a:t>
            </a:r>
            <a:r>
              <a:rPr lang="pt-BR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ávrh a ov</a:t>
            </a:r>
            <a:r>
              <a:rPr lang="sk-SK" sz="2400" b="1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erenie</a:t>
            </a:r>
            <a:r>
              <a:rPr lang="pt-BR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didaktického testu</a:t>
            </a:r>
            <a:endParaRPr lang="sk-SK" sz="2400" b="1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Etapy - 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plánovanie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konštrukcia 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overovanie testu</a:t>
            </a: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Dôveryhodnosť výsledkov  testovania =  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reliabilita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validita  testu.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Reliabilita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čo najmenšia závislosť  výsledkov testu na náhodných javoch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 tom, či test meria skutočne to, čo má, vypovedá validita testu (pokrytie oblasti     </a:t>
            </a:r>
          </a:p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učiva)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Dobrý didaktický test je 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validný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meria to, čo má, je 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reliabilný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jeho výsledky sú  </a:t>
            </a:r>
          </a:p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spoľahlivé a presné, je praktický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472441" y="348734"/>
            <a:ext cx="2697479" cy="596146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721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49300" y="457199"/>
            <a:ext cx="10972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sk-SK" sz="2400" b="1" kern="1600" dirty="0" smtClean="0">
                <a:effectLst/>
                <a:latin typeface="Times New Roman" panose="02020603050405020304" pitchFamily="18" charset="0"/>
              </a:rPr>
              <a:t>Taxonómie vzdelávacích cieľov</a:t>
            </a:r>
            <a:endParaRPr lang="sk-SK" sz="3600" b="1" kern="1600" dirty="0" smtClean="0">
              <a:effectLst/>
              <a:latin typeface="Cambria" panose="020405030504060302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>
              <a:spcAft>
                <a:spcPts val="0"/>
              </a:spcAft>
            </a:pPr>
            <a:r>
              <a:rPr lang="sk-SK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S. </a:t>
            </a:r>
            <a:r>
              <a:rPr lang="sk-SK" sz="24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Bloom</a:t>
            </a:r>
            <a:endParaRPr lang="sk-SK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>
              <a:spcAft>
                <a:spcPts val="0"/>
              </a:spcAft>
            </a:pPr>
            <a:r>
              <a:rPr lang="sk-SK" sz="24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Pôvodná</a:t>
            </a:r>
            <a:r>
              <a:rPr lang="sk-SK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sk-SK" sz="24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revidovaná</a:t>
            </a:r>
            <a:endParaRPr lang="sk-SK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znalosť (vedomosť)		            1.  zapamätanie</a:t>
            </a:r>
          </a:p>
          <a:p>
            <a:pPr marL="274320"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porozumenie			            2.  porozumenie</a:t>
            </a:r>
          </a:p>
          <a:p>
            <a:pPr marL="274320"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aplikácia					3.  aplikácia</a:t>
            </a:r>
          </a:p>
          <a:p>
            <a:pPr marL="274320"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analýza					4.  analýza</a:t>
            </a:r>
          </a:p>
          <a:p>
            <a:pPr marL="274320"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syntéza					5.  hodnotenie</a:t>
            </a:r>
          </a:p>
          <a:p>
            <a:pPr marL="274320"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hodnotiace posúdenie		            6.  tvorivosť</a:t>
            </a:r>
          </a:p>
          <a:p>
            <a:pPr marL="274320">
              <a:spcAft>
                <a:spcPts val="0"/>
              </a:spcAft>
            </a:pPr>
            <a:endParaRPr lang="sk-SK" sz="24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>
              <a:spcAft>
                <a:spcPts val="0"/>
              </a:spcAft>
            </a:pPr>
            <a:r>
              <a:rPr lang="sk-SK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sk-SK" sz="24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Niemierko</a:t>
            </a:r>
            <a:endParaRPr lang="sk-SK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7220" indent="-342900">
              <a:spcAft>
                <a:spcPts val="0"/>
              </a:spcAft>
              <a:buAutoNum type="arabicPeriod"/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zapamätanie </a:t>
            </a:r>
          </a:p>
          <a:p>
            <a:pPr marL="617220" indent="-342900">
              <a:spcAft>
                <a:spcPts val="0"/>
              </a:spcAft>
              <a:buAutoNum type="arabicPeriod"/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porozumenie </a:t>
            </a:r>
          </a:p>
          <a:p>
            <a:pPr marL="617220" indent="-342900">
              <a:spcAft>
                <a:spcPts val="0"/>
              </a:spcAft>
              <a:buAutoNum type="arabicPeriod"/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aplikácia informácií (poznatkov) v typických situáciách –špecifický transfer</a:t>
            </a:r>
          </a:p>
          <a:p>
            <a:pPr marL="274320">
              <a:spcAft>
                <a:spcPts val="0"/>
              </a:spcAft>
            </a:pPr>
            <a:r>
              <a:rPr lang="sk-SK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aplikácia v problémových situáciách – nešpecifický transfer.</a:t>
            </a:r>
            <a:endParaRPr lang="sk-S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977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b="1" dirty="0" smtClean="0"/>
              <a:t>Výsledky, štatistika, význam, uplatnenie</a:t>
            </a:r>
            <a:endParaRPr lang="sk-SK" sz="28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00"/>
            <a:ext cx="10347960" cy="5151120"/>
          </a:xfrm>
          <a:prstGeom prst="rect">
            <a:avLst/>
          </a:prstGeom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466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86312"/>
          </a:xfrm>
          <a:prstGeom prst="rect">
            <a:avLst/>
          </a:prstGeom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BE0E-E69A-43D4-AD0B-B29B0C644244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8469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582</Words>
  <Application>Microsoft Office PowerPoint</Application>
  <PresentationFormat>Vlastná</PresentationFormat>
  <Paragraphs>214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Motív Office</vt:lpstr>
      <vt:lpstr>Prezentácia programu PowerPoint</vt:lpstr>
      <vt:lpstr>Obsah</vt:lpstr>
      <vt:lpstr>Prezentácia programu PowerPoint</vt:lpstr>
      <vt:lpstr>Prezentácia programu PowerPoint</vt:lpstr>
      <vt:lpstr>3. Súčasný stav -informatika</vt:lpstr>
      <vt:lpstr>Prezentácia programu PowerPoint</vt:lpstr>
      <vt:lpstr>Prezentácia programu PowerPoint</vt:lpstr>
      <vt:lpstr>Výsledky, štatistika, význam, uplatnenie</vt:lpstr>
      <vt:lpstr>Prezentácia programu PowerPoint</vt:lpstr>
      <vt:lpstr>Hodnotenie  skupiny na základe získaných bodov a prevod na známku:</vt:lpstr>
      <vt:lpstr>5. Dotazník </vt:lpstr>
      <vt:lpstr>Prekvapivé zistenia:</vt:lpstr>
      <vt:lpstr> 6. Uplatnenie  </vt:lpstr>
      <vt:lpstr>7. Prax a nástroje</vt:lpstr>
      <vt:lpstr>Príklad funkčného zdrojového kódu – previazanie na  kompilátor</vt:lpstr>
      <vt:lpstr>Prezentácia programu PowerPoint</vt:lpstr>
      <vt:lpstr>Záver.</vt:lpstr>
      <vt:lpstr>Prezentácia programu PowerPoint</vt:lpstr>
      <vt:lpstr>Prezentácia programu PowerPoint</vt:lpstr>
      <vt:lpstr>obsah záverečnej práce</vt:lpstr>
      <vt:lpstr>Voľba problému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Anton Pisko</dc:creator>
  <cp:lastModifiedBy>belan</cp:lastModifiedBy>
  <cp:revision>37</cp:revision>
  <cp:lastPrinted>2016-05-12T05:21:22Z</cp:lastPrinted>
  <dcterms:created xsi:type="dcterms:W3CDTF">2016-05-11T18:06:45Z</dcterms:created>
  <dcterms:modified xsi:type="dcterms:W3CDTF">2016-05-12T05:22:18Z</dcterms:modified>
</cp:coreProperties>
</file>