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7" autoAdjust="0"/>
  </p:normalViewPr>
  <p:slideViewPr>
    <p:cSldViewPr>
      <p:cViewPr>
        <p:scale>
          <a:sx n="75" d="100"/>
          <a:sy n="75" d="100"/>
        </p:scale>
        <p:origin x="-1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21B0B5B-E9F5-4C52-988C-475FB03630D6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61EB486-CEC4-4FE4-A166-DEA31574469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FFFF00"/>
                </a:solidFill>
              </a:rPr>
              <a:t>Farba a obrazok úzadia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194160"/>
          </a:xfrm>
        </p:spPr>
        <p:txBody>
          <a:bodyPr>
            <a:normAutofit lnSpcReduction="10000"/>
          </a:bodyPr>
          <a:lstStyle/>
          <a:p>
            <a:r>
              <a:rPr lang="sr-Latn-CS" dirty="0"/>
              <a:t>Farbu zadávame ako heksadecimálne číslo, po </a:t>
            </a:r>
            <a:r>
              <a:rPr lang="sr-Latn-CS" b="1" dirty="0"/>
              <a:t>RGB</a:t>
            </a:r>
            <a:r>
              <a:rPr lang="sr-Latn-CS" dirty="0"/>
              <a:t> (</a:t>
            </a:r>
            <a:r>
              <a:rPr lang="sr-Latn-CS" b="1" dirty="0">
                <a:solidFill>
                  <a:srgbClr val="FFFF00"/>
                </a:solidFill>
              </a:rPr>
              <a:t>R</a:t>
            </a:r>
            <a:r>
              <a:rPr lang="sr-Latn-CS" dirty="0"/>
              <a:t>ed</a:t>
            </a:r>
            <a:r>
              <a:rPr lang="sr-Latn-CS" b="1" dirty="0">
                <a:solidFill>
                  <a:srgbClr val="FFFF00"/>
                </a:solidFill>
              </a:rPr>
              <a:t>G</a:t>
            </a:r>
            <a:r>
              <a:rPr lang="sr-Latn-CS" dirty="0"/>
              <a:t>reen</a:t>
            </a:r>
            <a:r>
              <a:rPr lang="sr-Latn-CS" b="1" dirty="0">
                <a:solidFill>
                  <a:srgbClr val="FFFF00"/>
                </a:solidFill>
              </a:rPr>
              <a:t>B</a:t>
            </a:r>
            <a:r>
              <a:rPr lang="sr-Latn-CS" dirty="0"/>
              <a:t>lue - ČervenáZelenáModrá) farebnej schéme, pred ktorým je znak </a:t>
            </a:r>
            <a:r>
              <a:rPr lang="sr-Latn-CS" b="1" dirty="0"/>
              <a:t>#</a:t>
            </a:r>
            <a:r>
              <a:rPr lang="sr-Latn-CS" dirty="0"/>
              <a:t>.</a:t>
            </a:r>
            <a:endParaRPr lang="en-US" dirty="0"/>
          </a:p>
          <a:p>
            <a:r>
              <a:rPr lang="sr-Latn-CS" dirty="0"/>
              <a:t>Prvé dve heksadecimálne čísla sa vzťahujú na červenú farbu, druhé dve na zelenú a ostatné dve na modrú </a:t>
            </a:r>
          </a:p>
          <a:p>
            <a:r>
              <a:rPr lang="sr-Latn-CS" dirty="0"/>
              <a:t>Napr. </a:t>
            </a:r>
          </a:p>
          <a:p>
            <a:pPr lvl="1"/>
            <a:r>
              <a:rPr lang="sr-Latn-CS" dirty="0"/>
              <a:t>červená farba je #FF0000, </a:t>
            </a:r>
          </a:p>
          <a:p>
            <a:pPr lvl="1"/>
            <a:r>
              <a:rPr lang="sr-Latn-CS" dirty="0"/>
              <a:t>biela #FFFFFF, </a:t>
            </a:r>
          </a:p>
          <a:p>
            <a:pPr lvl="1"/>
            <a:r>
              <a:rPr lang="sr-Latn-CS" dirty="0"/>
              <a:t>čierna #000000, </a:t>
            </a:r>
          </a:p>
          <a:p>
            <a:pPr lvl="1"/>
            <a:r>
              <a:rPr lang="sr-Latn-CS" dirty="0"/>
              <a:t>modrá #00FFFF, </a:t>
            </a:r>
          </a:p>
          <a:p>
            <a:pPr lvl="1"/>
            <a:r>
              <a:rPr lang="sr-Latn-CS" dirty="0"/>
              <a:t>zelená #00FF00, </a:t>
            </a:r>
          </a:p>
          <a:p>
            <a:pPr lvl="1"/>
            <a:r>
              <a:rPr lang="sr-Latn-CS" dirty="0"/>
              <a:t>žltá #FFFF00... 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57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6" y="1404"/>
            <a:ext cx="9166616" cy="685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3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FFFF00"/>
                </a:solidFill>
              </a:rPr>
              <a:t>Obrázok pre úzadie v HTML dokumente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72000"/>
          </a:xfrm>
        </p:spPr>
        <p:txBody>
          <a:bodyPr/>
          <a:lstStyle/>
          <a:p>
            <a:pPr marL="447675" lvl="0" indent="-382588" eaLnBrk="0" fontAlgn="base" hangingPunct="0">
              <a:spcAft>
                <a:spcPct val="0"/>
              </a:spcAft>
              <a:buClr>
                <a:srgbClr val="4F81BD"/>
              </a:buClr>
              <a:buFont typeface="Wingdings 2" pitchFamily="18" charset="2"/>
              <a:buChar char=""/>
            </a:pPr>
            <a:r>
              <a:rPr lang="sr-Latn-CS" dirty="0" smtClean="0">
                <a:solidFill>
                  <a:prstClr val="white"/>
                </a:solidFill>
                <a:latin typeface="Times New Roman"/>
              </a:rPr>
              <a:t>Pre úzadie webovej strany môžeme postaviť aj nejaký obrázok. </a:t>
            </a:r>
          </a:p>
          <a:p>
            <a:pPr marL="447675" lvl="0" indent="-382588" eaLnBrk="0" fontAlgn="base" hangingPunct="0">
              <a:spcAft>
                <a:spcPct val="0"/>
              </a:spcAft>
              <a:buClr>
                <a:srgbClr val="4F81BD"/>
              </a:buClr>
              <a:buFont typeface="Wingdings 2" pitchFamily="18" charset="2"/>
              <a:buChar char=""/>
            </a:pPr>
            <a:r>
              <a:rPr lang="sr-Latn-CS" dirty="0" smtClean="0">
                <a:solidFill>
                  <a:prstClr val="white"/>
                </a:solidFill>
                <a:latin typeface="Times New Roman"/>
              </a:rPr>
              <a:t>Atribút </a:t>
            </a:r>
            <a:r>
              <a:rPr lang="sr-Latn-CS" b="1" dirty="0" smtClean="0">
                <a:solidFill>
                  <a:srgbClr val="FFFF00"/>
                </a:solidFill>
                <a:latin typeface="Times New Roman"/>
              </a:rPr>
              <a:t>background</a:t>
            </a:r>
            <a:r>
              <a:rPr lang="sr-Latn-CS" dirty="0" smtClean="0">
                <a:solidFill>
                  <a:srgbClr val="FFFF00"/>
                </a:solidFill>
                <a:latin typeface="Times New Roman"/>
              </a:rPr>
              <a:t> </a:t>
            </a:r>
            <a:r>
              <a:rPr lang="sr-Latn-CS" dirty="0" smtClean="0">
                <a:solidFill>
                  <a:prstClr val="white"/>
                </a:solidFill>
                <a:latin typeface="Times New Roman"/>
              </a:rPr>
              <a:t>definuje cestu do obrázka.</a:t>
            </a:r>
          </a:p>
          <a:p>
            <a:pPr marL="447675" lvl="0" indent="-382588" eaLnBrk="0" fontAlgn="base" hangingPunct="0">
              <a:spcAft>
                <a:spcPct val="0"/>
              </a:spcAft>
              <a:buClr>
                <a:srgbClr val="4F81BD"/>
              </a:buClr>
              <a:buFont typeface="Wingdings 2" pitchFamily="18" charset="2"/>
              <a:buChar char=""/>
            </a:pPr>
            <a:endParaRPr lang="en-US" dirty="0" smtClean="0">
              <a:solidFill>
                <a:prstClr val="white"/>
              </a:solidFill>
              <a:latin typeface="Times New Roman"/>
            </a:endParaRPr>
          </a:p>
          <a:p>
            <a:pPr marL="447675" lvl="0" indent="-382588" eaLnBrk="0" fontAlgn="base" hangingPunct="0">
              <a:spcAft>
                <a:spcPct val="0"/>
              </a:spcAft>
              <a:buClr>
                <a:srgbClr val="4F81BD"/>
              </a:buClr>
              <a:buFont typeface="Wingdings 2" pitchFamily="18" charset="2"/>
              <a:buChar char=""/>
            </a:pPr>
            <a:r>
              <a:rPr lang="en-US" b="1" dirty="0" smtClean="0">
                <a:solidFill>
                  <a:srgbClr val="FFFF00"/>
                </a:solidFill>
                <a:latin typeface="Times New Roman"/>
              </a:rPr>
              <a:t>&lt;body background="zima.jpg"&gt;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23728" y="5589240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meno atribútu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39883" y="5576511"/>
            <a:ext cx="264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Hodnota atribútu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94142" y="4736394"/>
            <a:ext cx="215107" cy="746157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 rot="16200000" flipV="1">
            <a:off x="5272984" y="4844345"/>
            <a:ext cx="714375" cy="498475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63055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0185" y="2447637"/>
            <a:ext cx="51816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399032"/>
          </a:xfrm>
        </p:spPr>
        <p:txBody>
          <a:bodyPr/>
          <a:lstStyle/>
          <a:p>
            <a:r>
              <a:rPr lang="sr-Latn-RS" b="1" dirty="0" smtClean="0">
                <a:solidFill>
                  <a:srgbClr val="FFFF00"/>
                </a:solidFill>
              </a:rPr>
              <a:t>Cvičenie1: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lang="sr-Latn-RS" sz="3600" b="1" dirty="0" smtClean="0"/>
              <a:t>V dokumente, ktorý ste utvorili na začiatku hodine dodajte farbu úzadia modrú.</a:t>
            </a:r>
          </a:p>
          <a:p>
            <a:endParaRPr lang="sr-Latn-RS" dirty="0"/>
          </a:p>
          <a:p>
            <a:r>
              <a:rPr lang="sr-Latn-RS" dirty="0"/>
              <a:t>&lt;html&gt; </a:t>
            </a:r>
          </a:p>
          <a:p>
            <a:r>
              <a:rPr lang="sr-Latn-RS" dirty="0"/>
              <a:t>&lt;head&gt; </a:t>
            </a:r>
          </a:p>
          <a:p>
            <a:r>
              <a:rPr lang="sr-Latn-RS" dirty="0"/>
              <a:t>&lt;title&gt;Moja prvá webová strana&lt;/title&gt; </a:t>
            </a:r>
          </a:p>
          <a:p>
            <a:r>
              <a:rPr lang="sr-Latn-RS" dirty="0"/>
              <a:t>&lt;/head&gt; </a:t>
            </a:r>
          </a:p>
          <a:p>
            <a:pPr lvl="0">
              <a:buClr>
                <a:srgbClr val="4F81BD"/>
              </a:buClr>
            </a:pPr>
            <a:r>
              <a:rPr lang="sr-Latn-RS" b="1" dirty="0">
                <a:solidFill>
                  <a:srgbClr val="FFFF00"/>
                </a:solidFill>
              </a:rPr>
              <a:t>&lt;body bgcolor=„blue“&gt;</a:t>
            </a:r>
          </a:p>
          <a:p>
            <a:r>
              <a:rPr lang="sr-Latn-RS" dirty="0" smtClean="0"/>
              <a:t>&lt;</a:t>
            </a:r>
            <a:r>
              <a:rPr lang="sr-Latn-RS" dirty="0"/>
              <a:t>h1&gt;Moja prvá webová strana&lt;/h1&gt; </a:t>
            </a:r>
          </a:p>
          <a:p>
            <a:r>
              <a:rPr lang="sr-Latn-RS" dirty="0"/>
              <a:t>&lt;p&gt;Zdravo HTML svete!&lt;/p&gt;</a:t>
            </a:r>
          </a:p>
          <a:p>
            <a:r>
              <a:rPr lang="sr-Latn-RS" dirty="0"/>
              <a:t>&lt;p&gt;Vítam Vás na mojej prvej webovej strane&lt;/p&gt;&lt;/body&gt; </a:t>
            </a:r>
          </a:p>
          <a:p>
            <a:r>
              <a:rPr lang="sr-Latn-RS" dirty="0"/>
              <a:t>&lt;/html&gt; </a:t>
            </a:r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</p:spPr>
        <p:txBody>
          <a:bodyPr>
            <a:normAutofit/>
          </a:bodyPr>
          <a:lstStyle/>
          <a:p>
            <a:r>
              <a:rPr lang="sr-Latn-RS" sz="3600" b="1" dirty="0" smtClean="0">
                <a:solidFill>
                  <a:srgbClr val="FFFF00"/>
                </a:solidFill>
              </a:rPr>
              <a:t>Cvičenie2: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424936" cy="5544616"/>
          </a:xfrm>
        </p:spPr>
        <p:txBody>
          <a:bodyPr>
            <a:normAutofit fontScale="40000" lnSpcReduction="20000"/>
          </a:bodyPr>
          <a:lstStyle/>
          <a:p>
            <a:r>
              <a:rPr lang="sr-Latn-RS" sz="6000" dirty="0" smtClean="0"/>
              <a:t>Urobte nový html dokument v ktorom položíte obrázok pre úzadie.</a:t>
            </a:r>
          </a:p>
          <a:p>
            <a:r>
              <a:rPr lang="sr-Latn-RS" sz="6000" dirty="0" smtClean="0"/>
              <a:t>Obrázok si najprv vezmite z folderu </a:t>
            </a:r>
            <a:r>
              <a:rPr lang="sr-Latn-RS" sz="6000" b="1" dirty="0" smtClean="0"/>
              <a:t>Computer/Public/slike </a:t>
            </a:r>
            <a:r>
              <a:rPr lang="sr-Latn-RS" sz="6000" dirty="0" smtClean="0"/>
              <a:t>a kopírujte ho do svojho folderu</a:t>
            </a:r>
          </a:p>
          <a:p>
            <a:endParaRPr lang="sr-Latn-RS" sz="5100" dirty="0" smtClean="0"/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 </a:t>
            </a: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 </a:t>
            </a: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&lt;title&gt;Moja prvá webová strana&lt;/title&gt; </a:t>
            </a: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 </a:t>
            </a:r>
          </a:p>
          <a:p>
            <a:pPr marL="64008" indent="0">
              <a:buNone/>
            </a:pPr>
            <a:r>
              <a:rPr lang="sr-Latn-RS" sz="51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&lt;body background ="zima.jpg"&gt;</a:t>
            </a: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&lt;h1&gt;Moja prvá webová strana&lt;/h1&gt; </a:t>
            </a: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&lt;p&gt;Zdravo HTML svete!&lt;/p&gt;</a:t>
            </a: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&lt;p&gt;Vítam Vás na mojej prvej webovej strane&lt;/p</a:t>
            </a:r>
            <a:r>
              <a:rPr lang="sr-Latn-RS" sz="5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sr-Latn-RS" sz="5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 </a:t>
            </a:r>
          </a:p>
          <a:p>
            <a:pPr marL="64008" indent="0">
              <a:buNone/>
            </a:pPr>
            <a:r>
              <a:rPr lang="sr-Latn-RS" sz="51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 </a:t>
            </a:r>
            <a:endParaRPr lang="sr-Latn-R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3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194160"/>
          </a:xfrm>
        </p:spPr>
        <p:txBody>
          <a:bodyPr>
            <a:normAutofit fontScale="77500" lnSpcReduction="20000"/>
          </a:bodyPr>
          <a:lstStyle/>
          <a:p>
            <a:r>
              <a:rPr lang="sr-Latn-RS" sz="3500" dirty="0" smtClean="0">
                <a:latin typeface="Calibri" pitchFamily="34" charset="0"/>
              </a:rPr>
              <a:t>Čo</a:t>
            </a:r>
            <a:r>
              <a:rPr lang="en-US" sz="3500" dirty="0" smtClean="0">
                <a:latin typeface="Calibri" pitchFamily="34" charset="0"/>
              </a:rPr>
              <a:t> </a:t>
            </a:r>
            <a:r>
              <a:rPr lang="en-US" sz="3500" dirty="0">
                <a:latin typeface="Calibri" pitchFamily="34" charset="0"/>
              </a:rPr>
              <a:t>je </a:t>
            </a:r>
            <a:r>
              <a:rPr lang="en-US" sz="3500" dirty="0" smtClean="0">
                <a:latin typeface="Calibri" pitchFamily="34" charset="0"/>
              </a:rPr>
              <a:t>HTML?</a:t>
            </a:r>
            <a:endParaRPr lang="sr-Latn-RS" sz="3500" dirty="0" smtClean="0">
              <a:latin typeface="Calibri" pitchFamily="34" charset="0"/>
            </a:endParaRPr>
          </a:p>
          <a:p>
            <a:r>
              <a:rPr lang="sr-Latn-RS" sz="3500" dirty="0" smtClean="0">
                <a:latin typeface="Calibri" pitchFamily="34" charset="0"/>
              </a:rPr>
              <a:t>V ktorom programe sa môže urobiť HTML dokument? </a:t>
            </a:r>
          </a:p>
          <a:p>
            <a:r>
              <a:rPr lang="sr-Latn-RS" sz="3500" dirty="0" smtClean="0">
                <a:latin typeface="Calibri" pitchFamily="34" charset="0"/>
              </a:rPr>
              <a:t>Akú koncovku (extenziu) musí mať HTML dokument?</a:t>
            </a:r>
            <a:endParaRPr lang="en-US" sz="3500" dirty="0">
              <a:latin typeface="Calibri" pitchFamily="34" charset="0"/>
            </a:endParaRPr>
          </a:p>
          <a:p>
            <a:r>
              <a:rPr lang="sr-Latn-RS" sz="3500" dirty="0" smtClean="0">
                <a:latin typeface="Calibri" pitchFamily="34" charset="0"/>
              </a:rPr>
              <a:t>Čo</a:t>
            </a:r>
            <a:r>
              <a:rPr lang="en-US" sz="3500" dirty="0" smtClean="0">
                <a:latin typeface="Calibri" pitchFamily="34" charset="0"/>
              </a:rPr>
              <a:t> s</a:t>
            </a:r>
            <a:r>
              <a:rPr lang="sr-Latn-RS" sz="3500" dirty="0" smtClean="0">
                <a:latin typeface="Calibri" pitchFamily="34" charset="0"/>
              </a:rPr>
              <a:t>ú</a:t>
            </a:r>
            <a:r>
              <a:rPr lang="en-US" sz="3500" dirty="0" smtClean="0">
                <a:latin typeface="Calibri" pitchFamily="34" charset="0"/>
              </a:rPr>
              <a:t> tag</a:t>
            </a:r>
            <a:r>
              <a:rPr lang="sr-Latn-RS" sz="3500" dirty="0" smtClean="0">
                <a:latin typeface="Calibri" pitchFamily="34" charset="0"/>
              </a:rPr>
              <a:t>y</a:t>
            </a:r>
            <a:r>
              <a:rPr lang="en-US" sz="3500" dirty="0" smtClean="0">
                <a:latin typeface="Calibri" pitchFamily="34" charset="0"/>
              </a:rPr>
              <a:t>?</a:t>
            </a:r>
            <a:r>
              <a:rPr lang="sr-Latn-RS" sz="3500" dirty="0" smtClean="0">
                <a:latin typeface="Calibri" pitchFamily="34" charset="0"/>
              </a:rPr>
              <a:t> Z čoho sa skladajú tagy?</a:t>
            </a:r>
          </a:p>
          <a:p>
            <a:r>
              <a:rPr lang="sr-Latn-RS" sz="3500" dirty="0" smtClean="0">
                <a:latin typeface="Calibri" pitchFamily="34" charset="0"/>
              </a:rPr>
              <a:t>Aký je rozdiel medzi začiatočným a zakončujúcim tagom?</a:t>
            </a:r>
            <a:endParaRPr lang="en-US" sz="3500" dirty="0">
              <a:latin typeface="Calibri" pitchFamily="34" charset="0"/>
            </a:endParaRPr>
          </a:p>
          <a:p>
            <a:r>
              <a:rPr lang="sr-Latn-RS" sz="3500" dirty="0" smtClean="0">
                <a:latin typeface="Calibri" pitchFamily="34" charset="0"/>
              </a:rPr>
              <a:t>Uveďte</a:t>
            </a:r>
            <a:r>
              <a:rPr lang="en-US" sz="3500" dirty="0" smtClean="0">
                <a:latin typeface="Calibri" pitchFamily="34" charset="0"/>
              </a:rPr>
              <a:t> </a:t>
            </a:r>
            <a:r>
              <a:rPr lang="en-US" sz="3500" dirty="0">
                <a:latin typeface="Calibri" pitchFamily="34" charset="0"/>
              </a:rPr>
              <a:t>tag </a:t>
            </a:r>
            <a:r>
              <a:rPr lang="sr-Latn-RS" sz="3500" dirty="0" smtClean="0">
                <a:latin typeface="Calibri" pitchFamily="34" charset="0"/>
              </a:rPr>
              <a:t>pre začiatok </a:t>
            </a:r>
            <a:r>
              <a:rPr lang="en-US" sz="3500" dirty="0" smtClean="0">
                <a:latin typeface="Calibri" pitchFamily="34" charset="0"/>
              </a:rPr>
              <a:t>HTML </a:t>
            </a:r>
            <a:r>
              <a:rPr lang="en-US" sz="3500" dirty="0" err="1" smtClean="0">
                <a:latin typeface="Calibri" pitchFamily="34" charset="0"/>
              </a:rPr>
              <a:t>dokument</a:t>
            </a:r>
            <a:r>
              <a:rPr lang="sr-Latn-RS" sz="3500" dirty="0" smtClean="0">
                <a:latin typeface="Calibri" pitchFamily="34" charset="0"/>
              </a:rPr>
              <a:t>u</a:t>
            </a:r>
            <a:r>
              <a:rPr lang="en-US" sz="3500" dirty="0" smtClean="0">
                <a:latin typeface="Calibri" pitchFamily="34" charset="0"/>
              </a:rPr>
              <a:t>?</a:t>
            </a:r>
            <a:endParaRPr lang="en-US" sz="3500" dirty="0">
              <a:latin typeface="Calibri" pitchFamily="34" charset="0"/>
            </a:endParaRPr>
          </a:p>
          <a:p>
            <a:r>
              <a:rPr lang="sr-Latn-RS" sz="3500" dirty="0">
                <a:solidFill>
                  <a:prstClr val="white"/>
                </a:solidFill>
                <a:latin typeface="Calibri" pitchFamily="34" charset="0"/>
              </a:rPr>
              <a:t>Uveďte</a:t>
            </a:r>
            <a:r>
              <a:rPr lang="en-US" sz="3500" dirty="0">
                <a:solidFill>
                  <a:prstClr val="white"/>
                </a:solidFill>
                <a:latin typeface="Calibri" pitchFamily="34" charset="0"/>
              </a:rPr>
              <a:t> tag </a:t>
            </a:r>
            <a:r>
              <a:rPr lang="sr-Latn-RS" sz="3500" dirty="0">
                <a:solidFill>
                  <a:prstClr val="white"/>
                </a:solidFill>
                <a:latin typeface="Calibri" pitchFamily="34" charset="0"/>
              </a:rPr>
              <a:t>pre začiatok </a:t>
            </a:r>
            <a:r>
              <a:rPr lang="sr-Latn-RS" sz="3500" dirty="0" smtClean="0">
                <a:solidFill>
                  <a:prstClr val="white"/>
                </a:solidFill>
                <a:latin typeface="Calibri" pitchFamily="34" charset="0"/>
              </a:rPr>
              <a:t>záhlavia </a:t>
            </a:r>
            <a:r>
              <a:rPr lang="en-US" sz="3500" dirty="0" smtClean="0">
                <a:solidFill>
                  <a:prstClr val="white"/>
                </a:solidFill>
                <a:latin typeface="Calibri" pitchFamily="34" charset="0"/>
              </a:rPr>
              <a:t>HTML </a:t>
            </a:r>
            <a:r>
              <a:rPr lang="en-US" sz="3500" dirty="0" err="1">
                <a:solidFill>
                  <a:prstClr val="white"/>
                </a:solidFill>
                <a:latin typeface="Calibri" pitchFamily="34" charset="0"/>
              </a:rPr>
              <a:t>dokument</a:t>
            </a:r>
            <a:r>
              <a:rPr lang="en-US" sz="3500" dirty="0" smtClean="0">
                <a:latin typeface="Calibri" pitchFamily="34" charset="0"/>
              </a:rPr>
              <a:t>?</a:t>
            </a:r>
            <a:endParaRPr lang="en-US" sz="3500" dirty="0">
              <a:latin typeface="Calibri" pitchFamily="34" charset="0"/>
            </a:endParaRPr>
          </a:p>
          <a:p>
            <a:pPr lvl="0">
              <a:buClr>
                <a:srgbClr val="4F81BD"/>
              </a:buClr>
            </a:pPr>
            <a:r>
              <a:rPr lang="sr-Latn-RS" sz="3500" dirty="0">
                <a:solidFill>
                  <a:prstClr val="white"/>
                </a:solidFill>
                <a:latin typeface="Calibri" pitchFamily="34" charset="0"/>
              </a:rPr>
              <a:t>Uveďte</a:t>
            </a:r>
            <a:r>
              <a:rPr lang="en-US" sz="3500" dirty="0">
                <a:solidFill>
                  <a:prstClr val="white"/>
                </a:solidFill>
                <a:latin typeface="Calibri" pitchFamily="34" charset="0"/>
              </a:rPr>
              <a:t> tag </a:t>
            </a:r>
            <a:r>
              <a:rPr lang="sr-Latn-RS" sz="3500" dirty="0" smtClean="0">
                <a:solidFill>
                  <a:prstClr val="white"/>
                </a:solidFill>
                <a:latin typeface="Calibri" pitchFamily="34" charset="0"/>
              </a:rPr>
              <a:t>ktorý označuje náslov </a:t>
            </a:r>
            <a:r>
              <a:rPr lang="en-US" sz="3500" dirty="0" smtClean="0">
                <a:solidFill>
                  <a:prstClr val="white"/>
                </a:solidFill>
                <a:latin typeface="Calibri" pitchFamily="34" charset="0"/>
              </a:rPr>
              <a:t>HTML </a:t>
            </a:r>
            <a:r>
              <a:rPr lang="en-US" sz="3500" dirty="0" err="1">
                <a:solidFill>
                  <a:prstClr val="white"/>
                </a:solidFill>
                <a:latin typeface="Calibri" pitchFamily="34" charset="0"/>
              </a:rPr>
              <a:t>dokument</a:t>
            </a:r>
            <a:r>
              <a:rPr lang="sr-Latn-RS" sz="3500" dirty="0">
                <a:solidFill>
                  <a:prstClr val="white"/>
                </a:solidFill>
                <a:latin typeface="Calibri" pitchFamily="34" charset="0"/>
              </a:rPr>
              <a:t>u</a:t>
            </a:r>
            <a:r>
              <a:rPr lang="en-US" sz="3500" dirty="0">
                <a:solidFill>
                  <a:prstClr val="white"/>
                </a:solidFill>
                <a:latin typeface="Calibri" pitchFamily="34" charset="0"/>
              </a:rPr>
              <a:t>?</a:t>
            </a:r>
          </a:p>
          <a:p>
            <a:r>
              <a:rPr lang="sr-Latn-RS" sz="3500" dirty="0" smtClean="0">
                <a:latin typeface="Calibri" pitchFamily="34" charset="0"/>
              </a:rPr>
              <a:t>V rámci, ktorých tagov sa nachádza obsah webovej strany</a:t>
            </a:r>
            <a:r>
              <a:rPr lang="en-US" sz="3500" dirty="0" smtClean="0">
                <a:latin typeface="Calibri" pitchFamily="34" charset="0"/>
              </a:rPr>
              <a:t>?</a:t>
            </a:r>
            <a:endParaRPr lang="sr-Latn-RS" sz="3500" dirty="0" smtClean="0">
              <a:latin typeface="Calibri" pitchFamily="34" charset="0"/>
            </a:endParaRPr>
          </a:p>
          <a:p>
            <a:r>
              <a:rPr lang="sr-Latn-RS" sz="3500" dirty="0" smtClean="0">
                <a:latin typeface="Calibri" pitchFamily="34" charset="0"/>
              </a:rPr>
              <a:t>Urobte HTML dokument z jednou vetou a uložte ho pod svojím menom.</a:t>
            </a:r>
            <a:br>
              <a:rPr lang="sr-Latn-RS" sz="3500" dirty="0" smtClean="0">
                <a:latin typeface="Calibri" pitchFamily="34" charset="0"/>
              </a:rPr>
            </a:br>
            <a:r>
              <a:rPr lang="sr-Latn-RS" sz="3500" dirty="0" smtClean="0">
                <a:latin typeface="Calibri" pitchFamily="34" charset="0"/>
              </a:rPr>
              <a:t>Pri ukladaní HTML dokumentu na čo áme dávať pozor?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107504" y="0"/>
            <a:ext cx="8856984" cy="3501008"/>
          </a:xfrm>
          <a:prstGeom prst="cloudCallout">
            <a:avLst>
              <a:gd name="adj1" fmla="val 41423"/>
              <a:gd name="adj2" fmla="val 7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2400" b="1" dirty="0" smtClean="0">
                <a:solidFill>
                  <a:srgbClr val="FFFF00"/>
                </a:solidFill>
              </a:rPr>
              <a:t>NAUČÍTE SA</a:t>
            </a:r>
            <a:r>
              <a:rPr lang="sr-Latn-RS" dirty="0" smtClean="0">
                <a:solidFill>
                  <a:srgbClr val="FFFF00"/>
                </a:solidFill>
              </a:rPr>
              <a:t>:</a:t>
            </a:r>
            <a:endParaRPr lang="sr-Latn-RS" sz="2000" b="1" dirty="0" smtClean="0">
              <a:solidFill>
                <a:srgbClr val="FFFF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r-Latn-RS" sz="2000" b="1" dirty="0" smtClean="0"/>
              <a:t>čo je farba úzadia v HTML dokumente;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Latn-RS" sz="2000" b="1" dirty="0" smtClean="0"/>
              <a:t>ako sa dodáva náslov webovej stránky a ako sa dodávajú odseky;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sr-Latn-RS" sz="2000" b="1" dirty="0">
                <a:solidFill>
                  <a:prstClr val="white"/>
                </a:solidFill>
              </a:rPr>
              <a:t>ako sa dodáva </a:t>
            </a:r>
            <a:r>
              <a:rPr lang="sr-Latn-RS" sz="2000" b="1" dirty="0" smtClean="0">
                <a:solidFill>
                  <a:prstClr val="white"/>
                </a:solidFill>
              </a:rPr>
              <a:t>farba úzadia v HTML dokumente;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sr-Latn-RS" sz="2000" b="1" dirty="0">
                <a:solidFill>
                  <a:prstClr val="white"/>
                </a:solidFill>
              </a:rPr>
              <a:t>ako sa dodáva </a:t>
            </a:r>
            <a:r>
              <a:rPr lang="sr-Latn-RS" sz="2000" b="1" dirty="0" smtClean="0">
                <a:solidFill>
                  <a:prstClr val="white"/>
                </a:solidFill>
              </a:rPr>
              <a:t>obrázok pre úzadie v HTML dokumente;</a:t>
            </a:r>
            <a:endParaRPr lang="sr-Latn-RS" sz="2000" b="1" dirty="0">
              <a:solidFill>
                <a:prstClr val="white"/>
              </a:solidFill>
            </a:endParaRPr>
          </a:p>
          <a:p>
            <a:endParaRPr lang="en-US" sz="2000" b="1" dirty="0"/>
          </a:p>
        </p:txBody>
      </p:sp>
      <p:sp>
        <p:nvSpPr>
          <p:cNvPr id="4" name="Cloud Callout 3"/>
          <p:cNvSpPr/>
          <p:nvPr/>
        </p:nvSpPr>
        <p:spPr>
          <a:xfrm>
            <a:off x="575048" y="2924944"/>
            <a:ext cx="8568952" cy="3744416"/>
          </a:xfrm>
          <a:prstGeom prst="cloudCallout">
            <a:avLst>
              <a:gd name="adj1" fmla="val -36571"/>
              <a:gd name="adj2" fmla="val 3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sz="2400" b="1" dirty="0" smtClean="0">
                <a:solidFill>
                  <a:srgbClr val="FFFF00"/>
                </a:solidFill>
              </a:rPr>
              <a:t>BUDETE CVIČIŤ</a:t>
            </a:r>
            <a:r>
              <a:rPr lang="en-US" sz="2400" b="1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sz="2000" b="1" dirty="0" smtClean="0"/>
              <a:t>ako otvoriť už uložený HTML dokument a ako ho znovu uložiť;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sz="2000" b="1" dirty="0" smtClean="0"/>
              <a:t>ako urobiť zmeny už v urobenom HTML dokumente;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sz="2000" b="1" dirty="0"/>
              <a:t>a</a:t>
            </a:r>
            <a:r>
              <a:rPr lang="sr-Latn-RS" sz="2000" b="1" dirty="0" smtClean="0"/>
              <a:t>ko dodať náslov a viac odsekov na web stranu;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sz="2000" b="1" dirty="0" smtClean="0"/>
              <a:t>ako zameniť farbu úzadia webovej strany alebo dodať obrázok pre úzadie.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86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Náslovy a odsek na webovej strane</a:t>
            </a:r>
            <a:endParaRPr lang="en-US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Te</a:t>
            </a:r>
            <a:r>
              <a:rPr lang="sr-Latn-RS" dirty="0" smtClean="0"/>
              <a:t>x</a:t>
            </a:r>
            <a:r>
              <a:rPr lang="vi-VN" dirty="0" smtClean="0"/>
              <a:t>t </a:t>
            </a:r>
            <a:r>
              <a:rPr lang="sr-Latn-RS" dirty="0" smtClean="0"/>
              <a:t>pomedzi</a:t>
            </a:r>
            <a:r>
              <a:rPr lang="vi-VN" dirty="0" smtClean="0"/>
              <a:t> </a:t>
            </a:r>
            <a:r>
              <a:rPr lang="vi-VN" b="1" dirty="0">
                <a:solidFill>
                  <a:srgbClr val="FFFF00"/>
                </a:solidFill>
              </a:rPr>
              <a:t>&lt;h1&gt; </a:t>
            </a:r>
            <a:r>
              <a:rPr lang="sr-Latn-RS" dirty="0" smtClean="0"/>
              <a:t>a</a:t>
            </a:r>
            <a:r>
              <a:rPr lang="vi-VN" dirty="0" smtClean="0"/>
              <a:t> </a:t>
            </a:r>
            <a:r>
              <a:rPr lang="vi-VN" b="1" dirty="0">
                <a:solidFill>
                  <a:srgbClr val="FFFF00"/>
                </a:solidFill>
              </a:rPr>
              <a:t>&lt;/h1&gt; </a:t>
            </a:r>
            <a:r>
              <a:rPr lang="vi-VN" dirty="0" smtClean="0"/>
              <a:t>označ</a:t>
            </a:r>
            <a:r>
              <a:rPr lang="sr-Latn-RS" dirty="0" smtClean="0"/>
              <a:t>uje</a:t>
            </a:r>
            <a:r>
              <a:rPr lang="vi-VN" dirty="0" smtClean="0"/>
              <a:t> n</a:t>
            </a:r>
            <a:r>
              <a:rPr lang="sr-Latn-RS" dirty="0" smtClean="0"/>
              <a:t>á</a:t>
            </a:r>
            <a:r>
              <a:rPr lang="vi-VN" dirty="0" smtClean="0"/>
              <a:t>slov </a:t>
            </a:r>
            <a:r>
              <a:rPr lang="sr-Latn-RS" dirty="0" smtClean="0"/>
              <a:t>w</a:t>
            </a:r>
            <a:r>
              <a:rPr lang="vi-VN" dirty="0" smtClean="0"/>
              <a:t>eb</a:t>
            </a:r>
            <a:r>
              <a:rPr lang="sr-Latn-RS" dirty="0" smtClean="0"/>
              <a:t>ovej</a:t>
            </a:r>
            <a:r>
              <a:rPr lang="vi-VN" dirty="0" smtClean="0"/>
              <a:t> </a:t>
            </a:r>
            <a:r>
              <a:rPr lang="vi-VN" dirty="0"/>
              <a:t>strane, </a:t>
            </a:r>
            <a:r>
              <a:rPr lang="sr-Latn-CS" dirty="0" smtClean="0"/>
              <a:t>označuje </a:t>
            </a:r>
            <a:r>
              <a:rPr lang="sr-Latn-CS" dirty="0"/>
              <a:t>náslov prvého </a:t>
            </a:r>
            <a:r>
              <a:rPr lang="sr-Latn-CS" dirty="0" smtClean="0"/>
              <a:t>radu) ktorý </a:t>
            </a:r>
            <a:r>
              <a:rPr lang="sr-Latn-CS" dirty="0"/>
              <a:t>je </a:t>
            </a:r>
            <a:r>
              <a:rPr lang="sr-Latn-CS" dirty="0" smtClean="0"/>
              <a:t>najväčší)</a:t>
            </a:r>
            <a:endParaRPr lang="vi-VN" dirty="0"/>
          </a:p>
          <a:p>
            <a:r>
              <a:rPr lang="vi-VN" dirty="0" smtClean="0"/>
              <a:t>Te</a:t>
            </a:r>
            <a:r>
              <a:rPr lang="sr-Latn-RS" dirty="0" smtClean="0"/>
              <a:t>x</a:t>
            </a:r>
            <a:r>
              <a:rPr lang="vi-VN" dirty="0" smtClean="0"/>
              <a:t>t </a:t>
            </a:r>
            <a:r>
              <a:rPr lang="sr-Latn-RS" dirty="0"/>
              <a:t>pomedzi </a:t>
            </a:r>
            <a:r>
              <a:rPr lang="sr-Latn-RS" dirty="0" smtClean="0"/>
              <a:t>tagy </a:t>
            </a:r>
            <a:r>
              <a:rPr lang="vi-VN" b="1" dirty="0" smtClean="0">
                <a:solidFill>
                  <a:srgbClr val="FFFF00"/>
                </a:solidFill>
              </a:rPr>
              <a:t>&lt;p</a:t>
            </a:r>
            <a:r>
              <a:rPr lang="vi-VN" b="1" dirty="0">
                <a:solidFill>
                  <a:srgbClr val="FFFF00"/>
                </a:solidFill>
              </a:rPr>
              <a:t>&gt;</a:t>
            </a:r>
            <a:r>
              <a:rPr lang="vi-VN" dirty="0"/>
              <a:t> </a:t>
            </a:r>
            <a:r>
              <a:rPr lang="sr-Latn-RS" dirty="0" smtClean="0"/>
              <a:t>a</a:t>
            </a:r>
            <a:r>
              <a:rPr lang="vi-VN" dirty="0" smtClean="0"/>
              <a:t> </a:t>
            </a:r>
            <a:r>
              <a:rPr lang="vi-VN" b="1" dirty="0">
                <a:solidFill>
                  <a:srgbClr val="FFFF00"/>
                </a:solidFill>
              </a:rPr>
              <a:t>&lt;/p&gt;</a:t>
            </a:r>
            <a:r>
              <a:rPr lang="vi-VN" dirty="0"/>
              <a:t> </a:t>
            </a:r>
            <a:r>
              <a:rPr lang="vi-VN" dirty="0" smtClean="0"/>
              <a:t>označ</a:t>
            </a:r>
            <a:r>
              <a:rPr lang="sr-Latn-RS" dirty="0" smtClean="0"/>
              <a:t>uje</a:t>
            </a:r>
            <a:r>
              <a:rPr lang="vi-VN" dirty="0" smtClean="0"/>
              <a:t> </a:t>
            </a:r>
            <a:r>
              <a:rPr lang="sr-Latn-RS" dirty="0" smtClean="0"/>
              <a:t>odsek </a:t>
            </a:r>
            <a:r>
              <a:rPr lang="vi-VN" dirty="0" smtClean="0"/>
              <a:t>na </a:t>
            </a:r>
            <a:r>
              <a:rPr lang="sr-Latn-RS" dirty="0" smtClean="0"/>
              <a:t>w</a:t>
            </a:r>
            <a:r>
              <a:rPr lang="vi-VN" dirty="0" smtClean="0"/>
              <a:t>eb</a:t>
            </a:r>
            <a:r>
              <a:rPr lang="sr-Latn-RS" dirty="0" smtClean="0"/>
              <a:t>ovej</a:t>
            </a:r>
            <a:r>
              <a:rPr lang="vi-VN" dirty="0" smtClean="0"/>
              <a:t> stran</a:t>
            </a:r>
            <a:r>
              <a:rPr lang="sr-Latn-RS" dirty="0" smtClean="0"/>
              <a:t>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497" y="332656"/>
            <a:ext cx="2692077" cy="43204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 dirty="0" smtClean="0"/>
              <a:t>Tagy v HTML: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98915" y="5873962"/>
            <a:ext cx="3528392" cy="43204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 dirty="0" smtClean="0"/>
              <a:t>Výhľad vo web browsery:</a:t>
            </a:r>
            <a:endParaRPr lang="en-US" sz="2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984"/>
          <a:stretch/>
        </p:blipFill>
        <p:spPr bwMode="auto">
          <a:xfrm>
            <a:off x="4283968" y="4083097"/>
            <a:ext cx="4724400" cy="256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3923928" y="6021288"/>
            <a:ext cx="684076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2674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691680" y="764704"/>
            <a:ext cx="168057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267494"/>
            <a:ext cx="9361040" cy="1399032"/>
          </a:xfrm>
        </p:spPr>
        <p:txBody>
          <a:bodyPr>
            <a:noAutofit/>
          </a:bodyPr>
          <a:lstStyle/>
          <a:p>
            <a:r>
              <a:rPr lang="sr-Latn-RS" sz="32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Vymeňte už urobenú webovú stranu tak, že dodáte náslov a ešte jeden odsek:</a:t>
            </a:r>
            <a:endParaRPr lang="en-US" sz="32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579296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 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 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Moja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prvá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webová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strana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 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 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h1&gt;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Moja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prvá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webová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strana</a:t>
            </a:r>
            <a:r>
              <a:rPr lang="en-US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h1&gt; </a:t>
            </a:r>
          </a:p>
          <a:p>
            <a:r>
              <a:rPr lang="en-US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Zdravo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HTML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svete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r>
              <a:rPr lang="en-US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p&gt;</a:t>
            </a:r>
            <a:r>
              <a:rPr lang="pl-PL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Vítam Vás na mojej prvej webovej strane</a:t>
            </a:r>
            <a:r>
              <a:rPr lang="en-US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p&gt;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 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Farba úzadia</a:t>
            </a:r>
            <a:r>
              <a:rPr lang="sr-Latn-RS" b="1" dirty="0" smtClean="0">
                <a:solidFill>
                  <a:srgbClr val="FFFF00"/>
                </a:solidFill>
              </a:rPr>
              <a:t>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Farba úzadia sa definuje pomocou atribútu </a:t>
            </a:r>
            <a:r>
              <a:rPr lang="sr-Latn-RS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sr-Latn-RS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r-Latn-R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ktorý sa dodáva do tágu &lt;body&gt;:</a:t>
            </a:r>
          </a:p>
          <a:p>
            <a:endParaRPr lang="sr-Latn-RS" dirty="0"/>
          </a:p>
          <a:p>
            <a:r>
              <a:rPr lang="sr-Latn-RS" b="1" dirty="0" smtClean="0">
                <a:solidFill>
                  <a:srgbClr val="FFFF00"/>
                </a:solidFill>
              </a:rPr>
              <a:t>&lt;body bgcolor=„blue“&gt;</a:t>
            </a:r>
            <a:endParaRPr lang="sr-Latn-RS" b="1" dirty="0">
              <a:solidFill>
                <a:srgbClr val="FFFF00"/>
              </a:solidFill>
            </a:endParaRPr>
          </a:p>
          <a:p>
            <a:endParaRPr lang="sr-Latn-RS" b="1" dirty="0" smtClean="0">
              <a:solidFill>
                <a:srgbClr val="FFFF00"/>
              </a:solidFill>
            </a:endParaRPr>
          </a:p>
          <a:p>
            <a:endParaRPr lang="sr-Latn-RS" b="1" dirty="0">
              <a:solidFill>
                <a:srgbClr val="FFFF00"/>
              </a:solidFill>
            </a:endParaRPr>
          </a:p>
          <a:p>
            <a:endParaRPr lang="sr-Latn-R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r-Latn-RS" b="1" dirty="0" smtClean="0">
                <a:solidFill>
                  <a:srgbClr val="FFFF00"/>
                </a:solidFill>
              </a:rPr>
              <a:t>&lt;</a:t>
            </a:r>
            <a:r>
              <a:rPr lang="sr-Latn-RS" b="1" dirty="0">
                <a:solidFill>
                  <a:srgbClr val="FFFF00"/>
                </a:solidFill>
              </a:rPr>
              <a:t>body </a:t>
            </a:r>
            <a:r>
              <a:rPr lang="sr-Latn-RS" b="1" dirty="0" smtClean="0">
                <a:solidFill>
                  <a:srgbClr val="FFFF00"/>
                </a:solidFill>
              </a:rPr>
              <a:t>bgcolor=„</a:t>
            </a:r>
            <a:r>
              <a:rPr lang="sr-Latn-CS" b="1" dirty="0" smtClean="0">
                <a:solidFill>
                  <a:srgbClr val="FFFF00"/>
                </a:solidFill>
                <a:latin typeface="Times New Roman"/>
              </a:rPr>
              <a:t>#</a:t>
            </a:r>
            <a:r>
              <a:rPr lang="sr-Latn-CS" b="1" dirty="0">
                <a:solidFill>
                  <a:srgbClr val="FFFF00"/>
                </a:solidFill>
                <a:latin typeface="Times New Roman"/>
              </a:rPr>
              <a:t>00FFFF</a:t>
            </a:r>
            <a:r>
              <a:rPr lang="sr-Latn-RS" b="1" dirty="0">
                <a:solidFill>
                  <a:srgbClr val="FFFF00"/>
                </a:solidFill>
              </a:rPr>
              <a:t>“&gt;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59256" y="5042722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meno atribútu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75411" y="5029993"/>
            <a:ext cx="264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charset="0"/>
              </a:rPr>
              <a:t>Hodnota atribútu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323307" y="4399458"/>
            <a:ext cx="642937" cy="430212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rot="16200000" flipV="1">
            <a:off x="4608512" y="4297827"/>
            <a:ext cx="714375" cy="498475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013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0958" y="3501008"/>
            <a:ext cx="3877942" cy="319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07428" y="548680"/>
            <a:ext cx="2692077" cy="43204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 dirty="0"/>
              <a:t>Tagy v HTML: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5537" y="6021288"/>
            <a:ext cx="3641714" cy="43204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 dirty="0"/>
              <a:t>Výhľad vo web browsery:</a:t>
            </a:r>
            <a:endParaRPr lang="en-US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81266" y="6021288"/>
            <a:ext cx="462742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60198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771800" y="1052736"/>
            <a:ext cx="168058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FFFF00"/>
                </a:solidFill>
              </a:rPr>
              <a:t>Listina farieb pre HTML: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8497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161</TotalTime>
  <Words>622</Words>
  <Application>Microsoft Office PowerPoint</Application>
  <PresentationFormat>Prezentácia na obrazovke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Verve</vt:lpstr>
      <vt:lpstr>Farba a obrazok úzadia</vt:lpstr>
      <vt:lpstr>Prezentácia programu PowerPoint</vt:lpstr>
      <vt:lpstr>Prezentácia programu PowerPoint</vt:lpstr>
      <vt:lpstr>Náslovy a odsek na webovej strane</vt:lpstr>
      <vt:lpstr>Prezentácia programu PowerPoint</vt:lpstr>
      <vt:lpstr>Vymeňte už urobenú webovú stranu tak, že dodáte náslov a ešte jeden odsek:</vt:lpstr>
      <vt:lpstr>Farba úzadia:</vt:lpstr>
      <vt:lpstr>Prezentácia programu PowerPoint</vt:lpstr>
      <vt:lpstr>Listina farieb pre HTML:</vt:lpstr>
      <vt:lpstr>Prezentácia programu PowerPoint</vt:lpstr>
      <vt:lpstr>Prezentácia programu PowerPoint</vt:lpstr>
      <vt:lpstr>Obrázok pre úzadie v HTML dokumente</vt:lpstr>
      <vt:lpstr>Prezentácia programu PowerPoint</vt:lpstr>
      <vt:lpstr>Cvičenie1:</vt:lpstr>
      <vt:lpstr>Cvičenie2: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gdm</dc:creator>
  <cp:lastModifiedBy>annpi</cp:lastModifiedBy>
  <cp:revision>19</cp:revision>
  <dcterms:created xsi:type="dcterms:W3CDTF">2012-11-22T15:17:27Z</dcterms:created>
  <dcterms:modified xsi:type="dcterms:W3CDTF">2014-11-27T09:48:02Z</dcterms:modified>
</cp:coreProperties>
</file>