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>
        <p:scale>
          <a:sx n="75" d="100"/>
          <a:sy n="75" d="100"/>
        </p:scale>
        <p:origin x="115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CB065-4F76-4E2E-879F-0DDEB787812F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83BB2-6DA2-4377-AA55-507F417FCC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616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83BB2-6DA2-4377-AA55-507F417FCCD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303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Diskutujte o výhodách a nevýhodách klasickej</a:t>
            </a:r>
            <a:r>
              <a:rPr lang="sk-SK" baseline="0" dirty="0" smtClean="0"/>
              <a:t> a elektronickej pošty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1AC5-9A3C-4EEF-B71A-9FEE554318D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84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Diskutujte o výhodách a nevýhodách klasickej</a:t>
            </a:r>
            <a:r>
              <a:rPr lang="sk-SK" baseline="0" dirty="0" smtClean="0"/>
              <a:t> a elektronickej pošty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1AC5-9A3C-4EEF-B71A-9FEE554318D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477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89A1D-11E5-4608-A206-FD9DAF88152F}" type="slidenum">
              <a:rPr lang="cs-CZ" smtClean="0"/>
              <a:pPr/>
              <a:t>8</a:t>
            </a:fld>
            <a:endParaRPr lang="cs-CZ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k-SK" smtClean="0"/>
              <a:t>Dvojice:</a:t>
            </a:r>
          </a:p>
          <a:p>
            <a:pPr eaLnBrk="1" hangingPunct="1"/>
            <a:r>
              <a:rPr lang="sk-SK" smtClean="0"/>
              <a:t>	Ohello a Desdemona, Lolek a Bolek, Dempsey a Makepeaceová, Rómeo a Júlia, Janíčko a Marienka</a:t>
            </a:r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31850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595A-8720-4F17-8374-223960601970}" type="datetime1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93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73B8-F35C-42BA-AEA1-C89DE4DD978C}" type="datetime1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74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0B45-76DF-4CC7-A8C6-F1B73C1BF7F7}" type="datetime1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32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4E1F-89A5-4CE0-B904-C3118B4932EB}" type="datetime1">
              <a:rPr lang="sk-SK" smtClean="0"/>
              <a:t>19.3.2021</a:t>
            </a:fld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CED0-3C70-4D1B-88AC-59C6E330BF7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56569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688B-2C69-4AE8-850B-C0405892376D}" type="datetime1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15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C6E-B563-4BB5-B33B-4300C704DC30}" type="datetime1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40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F4C-2400-4617-9455-D6EFE813355A}" type="datetime1">
              <a:rPr lang="sk-SK" smtClean="0"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73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8E84-251D-4C60-B742-4213CB5FB404}" type="datetime1">
              <a:rPr lang="sk-SK" smtClean="0"/>
              <a:t>19.3.2021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47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5EDC-8A98-4029-AD51-058641D4C427}" type="datetime1">
              <a:rPr lang="sk-SK" smtClean="0"/>
              <a:t>19.3.2021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07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678E-DF97-4C90-90F9-A95487B8FAEA}" type="datetime1">
              <a:rPr lang="sk-SK" smtClean="0"/>
              <a:t>19.3.2021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5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FE0-D9C8-4A01-9336-94773C8D4AF7}" type="datetime1">
              <a:rPr lang="sk-SK" smtClean="0"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36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0D47-B212-4A68-B86E-E11D6D95DFC7}" type="datetime1">
              <a:rPr lang="sk-SK" smtClean="0"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63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BE35-0EE6-4519-A5D5-89079D47C0E5}" type="datetime1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6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lideplayer.sk/slide/1555039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2m.edupage.org/cloud?z:CGZbg5RPTkfTkRBgMFz4NWdyB/CMB3awAvStDSbXUcQ%2BlTh3qDKmZy5MdEbOgoU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tlearning.sk/netiketa-v-e-mail-marketingu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9383" y="508426"/>
            <a:ext cx="11606644" cy="608112"/>
          </a:xfrm>
        </p:spPr>
        <p:txBody>
          <a:bodyPr>
            <a:normAutofit fontScale="90000"/>
          </a:bodyPr>
          <a:lstStyle/>
          <a:p>
            <a:r>
              <a:rPr lang="sk-SK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INTERNETOVÉ  SLUŽBY -KOMUNIKÁCIA</a:t>
            </a:r>
            <a:endParaRPr lang="sk-SK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 useBgFill="1"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214411" y="1662158"/>
            <a:ext cx="8640960" cy="492628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Komunikačné služby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Neinteraktívna komunikácia (e-mail, diskusné skupiny)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Interaktívna komunikácia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chat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, videokonferencie, IP telefónia)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Informačné služby </a:t>
            </a:r>
            <a:r>
              <a:rPr lang="sk-SK" sz="2400" b="1" dirty="0">
                <a:latin typeface="Calibri" pitchFamily="34" charset="0"/>
                <a:cs typeface="Calibri" pitchFamily="34" charset="0"/>
                <a:hlinkClick r:id="" action="ppaction://noaction"/>
              </a:rPr>
              <a:t>=&gt;</a:t>
            </a:r>
            <a:endParaRPr lang="sk-SK" sz="24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sk-SK" dirty="0" err="1" smtClean="0">
                <a:latin typeface="Calibri" pitchFamily="34" charset="0"/>
                <a:cs typeface="Calibri" pitchFamily="34" charset="0"/>
              </a:rPr>
              <a:t>www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world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wide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web) –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zdieľanie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informácií prostredníctvom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webstránok</a:t>
            </a:r>
            <a:endParaRPr lang="sk-SK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Služby prenosu súborov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FTP –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FileTransferProtocol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), SFPT (zabezpečený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download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upload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P2P – výmenné siete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zdieľanie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súborov prostredníctvom internetu)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Služby práce na vzdialenom PC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Servisné a diagnostické služby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Vzdialená správa PC</a:t>
            </a:r>
            <a:endParaRPr lang="sk-SK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660072" y="404664"/>
            <a:ext cx="7180343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ELEKTRONICKÁ  VS. KLASICKÁ POŠTA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03512" y="1556792"/>
            <a:ext cx="8784976" cy="48965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KLASICKÁ POŠTA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potrebné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meno prijímateľa 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a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adresa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jeho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poštovej schránky 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(mesto, ulica, číslo domu). 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Na napísanie správy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papier, pero, obálka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s vyplnenou hlavičkou (meno, adresa)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Napísanú správu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doručiť na poštu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v danom meste.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Pošta triedi zásielky podľa mesta, doručí na poštu v danom meste.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Pošta v cieľovom meste triedi zásielky podľa ulíc =&gt; poštár doručí pre konkrétne číslo domu do schránky s konkrétnym menom prijímateľa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30" y="4447309"/>
            <a:ext cx="5180734" cy="2006027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194" y="4447309"/>
            <a:ext cx="2847975" cy="2006027"/>
          </a:xfrm>
          <a:prstGeom prst="rect">
            <a:avLst/>
          </a:prstGeom>
        </p:spPr>
      </p:pic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0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639616" y="404664"/>
            <a:ext cx="7200800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ELEKTRONICKÁ  VS. KLASICKÁ POŠTA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54627" y="1556792"/>
            <a:ext cx="9833861" cy="21735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ELEKTRONICKÁ POŠTA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Elektronická adresa - </a:t>
            </a:r>
            <a:r>
              <a:rPr lang="sk-SK" b="1" dirty="0" err="1">
                <a:solidFill>
                  <a:schemeClr val="tx2"/>
                </a:solidFill>
                <a:latin typeface="Century Gothic" pitchFamily="34" charset="0"/>
              </a:rPr>
              <a:t>menopoužívateľa@menopoštovéhoservera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(aj priestor na ukladanie </a:t>
            </a:r>
            <a:r>
              <a:rPr lang="sk-SK" dirty="0" err="1">
                <a:solidFill>
                  <a:schemeClr val="tx2"/>
                </a:solidFill>
                <a:latin typeface="Century Gothic" pitchFamily="34" charset="0"/>
              </a:rPr>
              <a:t>e-pošty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získame u ISP alebo registráciou na </a:t>
            </a:r>
            <a:r>
              <a:rPr lang="sk-SK" dirty="0" err="1">
                <a:solidFill>
                  <a:schemeClr val="tx2"/>
                </a:solidFill>
                <a:latin typeface="Century Gothic" pitchFamily="34" charset="0"/>
              </a:rPr>
              <a:t>webstránkach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poštových serverov)</a:t>
            </a:r>
            <a:endParaRPr lang="sk-SK" b="1" dirty="0">
              <a:solidFill>
                <a:schemeClr val="tx2"/>
              </a:solidFill>
              <a:latin typeface="Century Gothic" pitchFamily="34" charset="0"/>
            </a:endParaRP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Na napísanie a odoslanie správy program – poštový klient</a:t>
            </a:r>
            <a:endParaRPr lang="cs-CZ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171" y="3730336"/>
            <a:ext cx="2295525" cy="2167370"/>
          </a:xfrm>
          <a:prstGeom prst="rect">
            <a:avLst/>
          </a:prstGeom>
        </p:spPr>
      </p:pic>
      <p:sp>
        <p:nvSpPr>
          <p:cNvPr id="3" name="Obdĺžnik 2">
            <a:hlinkClick r:id="rId4"/>
          </p:cNvPr>
          <p:cNvSpPr/>
          <p:nvPr/>
        </p:nvSpPr>
        <p:spPr>
          <a:xfrm>
            <a:off x="976347" y="5920653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4"/>
              </a:rPr>
              <a:t>https://slideplayer.sk/slide/15550392</a:t>
            </a:r>
            <a:r>
              <a:rPr lang="sk-SK" dirty="0" smtClean="0"/>
              <a:t>/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135" y="3730336"/>
            <a:ext cx="2047875" cy="2228850"/>
          </a:xfrm>
          <a:prstGeom prst="rect">
            <a:avLst/>
          </a:prstGeom>
        </p:spPr>
      </p:pic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31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3071665" y="260648"/>
            <a:ext cx="6336703" cy="86409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ELEKTRONICKÁ POŠTA</a:t>
            </a:r>
          </a:p>
          <a:p>
            <a:pPr lvl="0" algn="ctr"/>
            <a:r>
              <a:rPr lang="sk-SK" sz="3600" b="1" dirty="0">
                <a:solidFill>
                  <a:srgbClr val="003366"/>
                </a:solidFill>
                <a:latin typeface="Century Gothic" pitchFamily="34" charset="0"/>
              </a:rPr>
              <a:t>Neinteraktívna komunikácia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2117" y="2951360"/>
            <a:ext cx="11575473" cy="37299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120000"/>
              </a:lnSpc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k-SK" sz="2200" b="1" dirty="0">
                <a:solidFill>
                  <a:srgbClr val="003366"/>
                </a:solidFill>
                <a:latin typeface="Century Gothic" pitchFamily="34" charset="0"/>
              </a:rPr>
              <a:t>Ako to funguje</a:t>
            </a:r>
          </a:p>
          <a:p>
            <a:pPr marL="548640" lvl="1" indent="-274320">
              <a:lnSpc>
                <a:spcPct val="12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Princíp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klient-server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(</a:t>
            </a:r>
            <a:r>
              <a:rPr lang="sk-SK" sz="1900" b="1" dirty="0">
                <a:solidFill>
                  <a:schemeClr val="tx2"/>
                </a:solidFill>
                <a:latin typeface="Century Gothic" pitchFamily="34" charset="0"/>
              </a:rPr>
              <a:t>POP3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– protokol (poštový server) pre </a:t>
            </a:r>
            <a:r>
              <a:rPr lang="sk-SK" sz="1900" u="sng" dirty="0">
                <a:solidFill>
                  <a:schemeClr val="tx2"/>
                </a:solidFill>
                <a:latin typeface="Century Gothic" pitchFamily="34" charset="0"/>
              </a:rPr>
              <a:t>prijatie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pošty, </a:t>
            </a:r>
            <a:r>
              <a:rPr lang="sk-SK" sz="1900" b="1" dirty="0">
                <a:solidFill>
                  <a:schemeClr val="tx2"/>
                </a:solidFill>
                <a:latin typeface="Century Gothic" pitchFamily="34" charset="0"/>
              </a:rPr>
              <a:t>SMTP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– protokol (poštový server) pre </a:t>
            </a:r>
            <a:r>
              <a:rPr lang="sk-SK" sz="1900" u="sng" dirty="0">
                <a:solidFill>
                  <a:schemeClr val="tx2"/>
                </a:solidFill>
                <a:latin typeface="Century Gothic" pitchFamily="34" charset="0"/>
              </a:rPr>
              <a:t>odoslanie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pošty)</a:t>
            </a:r>
          </a:p>
          <a:p>
            <a:pPr marL="548640" lvl="1" indent="-274320">
              <a:lnSpc>
                <a:spcPct val="12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sz="1900" b="1" dirty="0">
                <a:solidFill>
                  <a:schemeClr val="tx2"/>
                </a:solidFill>
                <a:latin typeface="Century Gothic" pitchFamily="34" charset="0"/>
              </a:rPr>
              <a:t>poštový klient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- špeciálny program inštalovaný na PC, ktorý komunikuje s poštovými servermi.  Umožňuje čítať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e-poštu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z viacerých schránok naraz, prehľadné triedenie pošty, filtrovanie a ďalšie funkcie nezávisle od poštového servera (stiahneme poštu a pracujeme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offline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)</a:t>
            </a:r>
            <a:br>
              <a:rPr lang="sk-SK" sz="1900" dirty="0">
                <a:solidFill>
                  <a:schemeClr val="tx2"/>
                </a:solidFill>
                <a:latin typeface="Century Gothic" pitchFamily="34" charset="0"/>
              </a:rPr>
            </a:b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– napr. programy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Mozilla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Thunderbird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, Outlook Express,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The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Bat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Pegasus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mail a i.</a:t>
            </a:r>
          </a:p>
          <a:p>
            <a:pPr marL="548640" lvl="1" indent="-274320">
              <a:lnSpc>
                <a:spcPct val="12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sz="1900" b="1" dirty="0" err="1">
                <a:solidFill>
                  <a:schemeClr val="tx2"/>
                </a:solidFill>
                <a:latin typeface="Century Gothic" pitchFamily="34" charset="0"/>
              </a:rPr>
              <a:t>Webmail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– prístup do poštovej schránky (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mailboxu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) cez internetovú stránku (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online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prístup)</a:t>
            </a:r>
            <a:r>
              <a:rPr lang="sk-SK" sz="1900" b="1" dirty="0">
                <a:solidFill>
                  <a:srgbClr val="003366"/>
                </a:solidFill>
                <a:latin typeface="Century Gothic" pitchFamily="34" charset="0"/>
              </a:rPr>
              <a:t>, </a:t>
            </a:r>
            <a:r>
              <a:rPr lang="sk-SK" sz="1900" u="sng" dirty="0">
                <a:solidFill>
                  <a:schemeClr val="tx2"/>
                </a:solidFill>
                <a:latin typeface="Century Gothic" pitchFamily="34" charset="0"/>
              </a:rPr>
              <a:t>registráciou</a:t>
            </a:r>
            <a:r>
              <a:rPr lang="sk-SK" sz="1900" b="1" dirty="0">
                <a:solidFill>
                  <a:srgbClr val="003366"/>
                </a:solidFill>
                <a:latin typeface="Century Gothic" pitchFamily="34" charset="0"/>
              </a:rPr>
              <a:t>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získame limitovaný priestor na disku vzdialeného PC (poštového servera) a prístup k nemu (meno, heslo)</a:t>
            </a:r>
          </a:p>
          <a:p>
            <a:pPr marL="548640" lvl="1" indent="-27432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endParaRPr lang="cs-CZ" dirty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519545" y="1299388"/>
            <a:ext cx="110247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>
                <a:solidFill>
                  <a:srgbClr val="00B0F0"/>
                </a:solidFill>
              </a:rPr>
              <a:t>Sa uskutočňuje, keď ľudia nemôžu okamžite jeden na druhého reagovať. To </a:t>
            </a:r>
            <a:r>
              <a:rPr lang="sk-SK" sz="2000" b="1" dirty="0" err="1" smtClean="0">
                <a:solidFill>
                  <a:srgbClr val="00B0F0"/>
                </a:solidFill>
              </a:rPr>
              <a:t>znamená,že</a:t>
            </a:r>
            <a:r>
              <a:rPr lang="sk-SK" sz="2000" b="1" dirty="0" smtClean="0">
                <a:solidFill>
                  <a:srgbClr val="00B0F0"/>
                </a:solidFill>
              </a:rPr>
              <a:t> vypovedané alebo vyslané informácie jednou osobou sa dostanú </a:t>
            </a:r>
            <a:r>
              <a:rPr lang="sk-SK" sz="2000" b="1" dirty="0" err="1" smtClean="0">
                <a:solidFill>
                  <a:srgbClr val="00B0F0"/>
                </a:solidFill>
              </a:rPr>
              <a:t>kposlucháčovi</a:t>
            </a:r>
            <a:r>
              <a:rPr lang="sk-SK" sz="2000" b="1" dirty="0" smtClean="0">
                <a:solidFill>
                  <a:srgbClr val="00B0F0"/>
                </a:solidFill>
              </a:rPr>
              <a:t>, či adresátovi až po istom </a:t>
            </a:r>
            <a:r>
              <a:rPr lang="sk-SK" sz="2000" b="1" dirty="0" err="1" smtClean="0">
                <a:solidFill>
                  <a:srgbClr val="00B0F0"/>
                </a:solidFill>
              </a:rPr>
              <a:t>čase.Elektronická</a:t>
            </a:r>
            <a:r>
              <a:rPr lang="sk-SK" sz="2000" b="1" dirty="0" smtClean="0">
                <a:solidFill>
                  <a:srgbClr val="00B0F0"/>
                </a:solidFill>
              </a:rPr>
              <a:t>  </a:t>
            </a:r>
            <a:r>
              <a:rPr lang="sk-SK" sz="2000" b="1" dirty="0" err="1" smtClean="0">
                <a:solidFill>
                  <a:srgbClr val="00B0F0"/>
                </a:solidFill>
              </a:rPr>
              <a:t>poštaskrátenee</a:t>
            </a:r>
            <a:r>
              <a:rPr lang="sk-SK" sz="2000" b="1" dirty="0" smtClean="0">
                <a:solidFill>
                  <a:srgbClr val="00B0F0"/>
                </a:solidFill>
              </a:rPr>
              <a:t>-pošta(e-mail)   je   nastroj  na  neinteraktívnu komunikáciu  používateľov  internetu.  Komunikácia  pomocou  e-pošty  prebieha </a:t>
            </a:r>
            <a:r>
              <a:rPr lang="sk-SK" sz="2000" b="1" dirty="0" err="1" smtClean="0">
                <a:solidFill>
                  <a:srgbClr val="00B0F0"/>
                </a:solidFill>
              </a:rPr>
              <a:t>vpodobe</a:t>
            </a:r>
            <a:r>
              <a:rPr lang="sk-SK" sz="2000" b="1" dirty="0" smtClean="0">
                <a:solidFill>
                  <a:srgbClr val="00B0F0"/>
                </a:solidFill>
              </a:rPr>
              <a:t> správ, ktoré si užívatelia posielajú. Neinteraktívna  </a:t>
            </a:r>
            <a:r>
              <a:rPr lang="sk-SK" sz="2000" b="1" dirty="0" err="1" smtClean="0">
                <a:solidFill>
                  <a:srgbClr val="00B0F0"/>
                </a:solidFill>
              </a:rPr>
              <a:t>komunikáciasa</a:t>
            </a:r>
            <a:r>
              <a:rPr lang="sk-SK" sz="2000" b="1" dirty="0" smtClean="0">
                <a:solidFill>
                  <a:srgbClr val="00B0F0"/>
                </a:solidFill>
              </a:rPr>
              <a:t>  uskutočňuje  medzi  ľuďmi  vtedy, </a:t>
            </a:r>
            <a:endParaRPr lang="sk-SK" sz="2000" b="1" dirty="0">
              <a:solidFill>
                <a:srgbClr val="00B0F0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798" y="8146"/>
            <a:ext cx="2055792" cy="1369100"/>
          </a:xfrm>
          <a:prstGeom prst="rect">
            <a:avLst/>
          </a:prstGeom>
        </p:spPr>
      </p:pic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76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1727" y="1256913"/>
            <a:ext cx="8991038" cy="4873625"/>
          </a:xfrm>
        </p:spPr>
        <p:txBody>
          <a:bodyPr>
            <a:noAutofit/>
          </a:bodyPr>
          <a:lstStyle/>
          <a:p>
            <a:pPr marL="271463" indent="-271463">
              <a:lnSpc>
                <a:spcPct val="120000"/>
              </a:lnSpc>
              <a:defRPr/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HLAVIČKA</a:t>
            </a:r>
            <a:endParaRPr lang="sk-SK" sz="2000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komu</a:t>
            </a:r>
            <a:r>
              <a:rPr lang="sk-SK" sz="1800" dirty="0">
                <a:latin typeface="Century Gothic" pitchFamily="34" charset="0"/>
              </a:rPr>
              <a:t> – adresáti, od ktorých očakávame odpoveď, 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kópia</a:t>
            </a:r>
            <a:r>
              <a:rPr lang="sk-SK" sz="1800" dirty="0">
                <a:latin typeface="Century Gothic" pitchFamily="34" charset="0"/>
              </a:rPr>
              <a:t> – adresáti, ktorým dávame len na vedomie, neočakávame odpoveď, 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skrytá kópia </a:t>
            </a:r>
            <a:r>
              <a:rPr lang="sk-SK" sz="1800" dirty="0">
                <a:latin typeface="Century Gothic" pitchFamily="34" charset="0"/>
              </a:rPr>
              <a:t>– šifrovaný zoznam adresátov, sú skrytí pred prijímateľmi, 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predmet správy</a:t>
            </a:r>
            <a:r>
              <a:rPr lang="sk-SK" sz="1800" dirty="0">
                <a:latin typeface="Century Gothic" pitchFamily="34" charset="0"/>
              </a:rPr>
              <a:t>, 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priorita</a:t>
            </a:r>
            <a:r>
              <a:rPr lang="sk-SK" sz="1800" dirty="0">
                <a:latin typeface="Century Gothic" pitchFamily="34" charset="0"/>
              </a:rPr>
              <a:t> – vysoká, normálna, nízka, 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príloha</a:t>
            </a:r>
            <a:r>
              <a:rPr lang="sk-SK" sz="1800" dirty="0">
                <a:latin typeface="Century Gothic" pitchFamily="34" charset="0"/>
              </a:rPr>
              <a:t> - ľubovoľný súbor</a:t>
            </a:r>
          </a:p>
          <a:p>
            <a:pPr>
              <a:lnSpc>
                <a:spcPct val="120000"/>
              </a:lnSpc>
              <a:defRPr/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TELO SPRÁVY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neformátovaný </a:t>
            </a:r>
            <a:r>
              <a:rPr lang="sk-SK" sz="1800" dirty="0">
                <a:latin typeface="Century Gothic" pitchFamily="34" charset="0"/>
              </a:rPr>
              <a:t>alebo</a:t>
            </a:r>
            <a:r>
              <a:rPr lang="sk-SK" sz="1800" b="1" dirty="0">
                <a:latin typeface="Century Gothic" pitchFamily="34" charset="0"/>
              </a:rPr>
              <a:t> formátovaný text </a:t>
            </a:r>
            <a:r>
              <a:rPr lang="sk-SK" sz="1800" dirty="0">
                <a:latin typeface="Century Gothic" pitchFamily="34" charset="0"/>
              </a:rPr>
              <a:t>(HTML formát, umožňuje meniť farbu, veľkosť textu, pridávať obrázky do tela správy, je menej bezpečný)</a:t>
            </a:r>
            <a:endParaRPr lang="sk-SK" sz="1800" b="1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text bez diakritiky</a:t>
            </a:r>
            <a:r>
              <a:rPr lang="sk-SK" sz="1800" dirty="0">
                <a:latin typeface="Century Gothic" pitchFamily="34" charset="0"/>
              </a:rPr>
              <a:t> (v prípade použitia kódovacej tabuľky </a:t>
            </a:r>
            <a:r>
              <a:rPr lang="sk-SK" sz="1800" b="1" dirty="0">
                <a:latin typeface="Century Gothic" pitchFamily="34" charset="0"/>
              </a:rPr>
              <a:t>UNICODE</a:t>
            </a:r>
            <a:r>
              <a:rPr lang="sk-SK" sz="1800" dirty="0">
                <a:latin typeface="Century Gothic" pitchFamily="34" charset="0"/>
              </a:rPr>
              <a:t>, obsahujúcej znaky z celého sveta (použije aj odosielateľ, aj adresát), sa píše s diakritikou)</a:t>
            </a:r>
          </a:p>
        </p:txBody>
      </p:sp>
      <p:sp>
        <p:nvSpPr>
          <p:cNvPr id="14345" name="WordArt 9"/>
          <p:cNvSpPr>
            <a:spLocks noChangeArrowheads="1" noChangeShapeType="1" noTextEdit="1"/>
          </p:cNvSpPr>
          <p:nvPr/>
        </p:nvSpPr>
        <p:spPr bwMode="auto">
          <a:xfrm>
            <a:off x="3479822" y="332656"/>
            <a:ext cx="5616575" cy="5277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Štruktúra </a:t>
            </a:r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e-správy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37" y="1354471"/>
            <a:ext cx="3456707" cy="2339254"/>
          </a:xfrm>
          <a:prstGeom prst="rect">
            <a:avLst/>
          </a:prstGeom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679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/>
      <p:bldP spid="14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2118" y="1049095"/>
            <a:ext cx="11222182" cy="46970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MOŽNOSTI POŠTOVÉHO KLIENTA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Napísať a odoslať </a:t>
            </a:r>
            <a:r>
              <a:rPr lang="sk-SK" sz="2000" b="1" dirty="0" err="1">
                <a:solidFill>
                  <a:srgbClr val="003366"/>
                </a:solidFill>
                <a:latin typeface="Century Gothic" pitchFamily="34" charset="0"/>
              </a:rPr>
              <a:t>e-poštu</a:t>
            </a:r>
            <a:endParaRPr lang="sk-SK" sz="2000" b="1" dirty="0">
              <a:solidFill>
                <a:srgbClr val="003366"/>
              </a:solidFill>
              <a:latin typeface="Century Gothic" pitchFamily="34" charset="0"/>
            </a:endParaRPr>
          </a:p>
          <a:p>
            <a:pPr marL="274638" lvl="1" indent="0">
              <a:lnSpc>
                <a:spcPct val="120000"/>
              </a:lnSpc>
              <a:buNone/>
              <a:tabLst>
                <a:tab pos="714375" algn="l"/>
              </a:tabLst>
              <a:defRPr/>
            </a:pPr>
            <a:r>
              <a:rPr lang="sk-SK" sz="1600" b="1" u="sng" dirty="0">
                <a:latin typeface="Century Gothic" pitchFamily="34" charset="0"/>
              </a:rPr>
              <a:t>Úloha 1 </a:t>
            </a:r>
            <a:r>
              <a:rPr lang="sk-SK" sz="1600" dirty="0">
                <a:latin typeface="Century Gothic" pitchFamily="34" charset="0"/>
              </a:rPr>
              <a:t>– Napíšte e-mail obsahujúci kreslený </a:t>
            </a:r>
            <a:r>
              <a:rPr lang="sk-SK" sz="1600" dirty="0" smtClean="0">
                <a:latin typeface="Century Gothic" pitchFamily="34" charset="0"/>
              </a:rPr>
              <a:t> obrázok  (ako prílohu)</a:t>
            </a:r>
            <a:endParaRPr lang="sk-SK" sz="1600" dirty="0">
              <a:latin typeface="Century Gothic" pitchFamily="34" charset="0"/>
            </a:endParaRPr>
          </a:p>
          <a:p>
            <a:pPr marL="274638" lvl="1" indent="0">
              <a:lnSpc>
                <a:spcPct val="120000"/>
              </a:lnSpc>
              <a:buNone/>
              <a:tabLst>
                <a:tab pos="714375" algn="l"/>
              </a:tabLst>
              <a:defRPr/>
            </a:pPr>
            <a:r>
              <a:rPr lang="sk-SK" sz="1600" b="1" u="sng" dirty="0">
                <a:latin typeface="Century Gothic" pitchFamily="34" charset="0"/>
              </a:rPr>
              <a:t>Úloha</a:t>
            </a:r>
            <a:r>
              <a:rPr lang="sk-SK" sz="1600" u="sng" dirty="0">
                <a:latin typeface="Century Gothic" pitchFamily="34" charset="0"/>
              </a:rPr>
              <a:t> </a:t>
            </a:r>
            <a:r>
              <a:rPr lang="sk-SK" sz="1600" b="1" u="sng" dirty="0">
                <a:latin typeface="Century Gothic" pitchFamily="34" charset="0"/>
              </a:rPr>
              <a:t>2</a:t>
            </a:r>
            <a:r>
              <a:rPr lang="sk-SK" sz="1600" dirty="0">
                <a:latin typeface="Century Gothic" pitchFamily="34" charset="0"/>
              </a:rPr>
              <a:t> – Napíšte e-mail s odpoveďami na anketové otázky (obľúbené jedlo, obľúbená farba, neobľúbený predmet v škole, charakteristická črta, napr. veľký nos)</a:t>
            </a:r>
            <a:br>
              <a:rPr lang="sk-SK" sz="1600" dirty="0">
                <a:latin typeface="Century Gothic" pitchFamily="34" charset="0"/>
              </a:rPr>
            </a:br>
            <a:r>
              <a:rPr lang="sk-SK" sz="1600" b="1" u="sng" dirty="0">
                <a:latin typeface="Century Gothic" pitchFamily="34" charset="0"/>
              </a:rPr>
              <a:t>DÚ</a:t>
            </a:r>
            <a:r>
              <a:rPr lang="sk-SK" sz="1600" dirty="0">
                <a:latin typeface="Century Gothic" pitchFamily="34" charset="0"/>
              </a:rPr>
              <a:t> – Napíšte e-poštu známej osobe s cieľom získať niekoľko odpovedí na pripravené otázky, ktoré zapracujte do nejakého projektu, </a:t>
            </a:r>
            <a:r>
              <a:rPr lang="sk-SK" sz="1600" dirty="0" smtClean="0">
                <a:latin typeface="Century Gothic" pitchFamily="34" charset="0"/>
              </a:rPr>
              <a:t>úlohy...</a:t>
            </a:r>
            <a:endParaRPr lang="cs-CZ" sz="1600" dirty="0">
              <a:latin typeface="Century Gothic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Čítať doručenú </a:t>
            </a:r>
            <a:r>
              <a:rPr lang="sk-SK" sz="2000" b="1" dirty="0" err="1">
                <a:solidFill>
                  <a:srgbClr val="003366"/>
                </a:solidFill>
                <a:latin typeface="Century Gothic" pitchFamily="34" charset="0"/>
              </a:rPr>
              <a:t>e-poštu</a:t>
            </a: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, archivovať ju, triediť</a:t>
            </a:r>
          </a:p>
          <a:p>
            <a:pPr lvl="1">
              <a:lnSpc>
                <a:spcPct val="120000"/>
              </a:lnSpc>
              <a:defRPr/>
            </a:pPr>
            <a:r>
              <a:rPr lang="sk-SK" sz="1600" dirty="0">
                <a:latin typeface="Century Gothic" pitchFamily="34" charset="0"/>
              </a:rPr>
              <a:t>Rýchla orientácia v doručenej pošte pomocou:</a:t>
            </a:r>
            <a:br>
              <a:rPr lang="sk-SK" sz="1600" dirty="0">
                <a:latin typeface="Century Gothic" pitchFamily="34" charset="0"/>
              </a:rPr>
            </a:br>
            <a:r>
              <a:rPr lang="sk-SK" sz="1600" dirty="0">
                <a:latin typeface="Century Gothic" pitchFamily="34" charset="0"/>
              </a:rPr>
              <a:t>	odosielateľa a </a:t>
            </a:r>
            <a:r>
              <a:rPr lang="sk-SK" sz="1600" b="1" dirty="0">
                <a:latin typeface="Century Gothic" pitchFamily="34" charset="0"/>
              </a:rPr>
              <a:t>predmetu správy</a:t>
            </a:r>
            <a:br>
              <a:rPr lang="sk-SK" sz="1600" b="1" dirty="0">
                <a:latin typeface="Century Gothic" pitchFamily="34" charset="0"/>
              </a:rPr>
            </a:br>
            <a:r>
              <a:rPr lang="sk-SK" sz="1600" b="1" dirty="0">
                <a:latin typeface="Century Gothic" pitchFamily="34" charset="0"/>
              </a:rPr>
              <a:t>	priority správy </a:t>
            </a:r>
            <a:r>
              <a:rPr lang="sk-SK" sz="1600" dirty="0">
                <a:latin typeface="Century Gothic" pitchFamily="34" charset="0"/>
              </a:rPr>
              <a:t>(normálna, nízka, vysoká)</a:t>
            </a:r>
            <a:br>
              <a:rPr lang="sk-SK" sz="1600" dirty="0">
                <a:latin typeface="Century Gothic" pitchFamily="34" charset="0"/>
              </a:rPr>
            </a:br>
            <a:r>
              <a:rPr lang="sk-SK" sz="1600" dirty="0">
                <a:latin typeface="Century Gothic" pitchFamily="34" charset="0"/>
              </a:rPr>
              <a:t>	správa </a:t>
            </a:r>
            <a:r>
              <a:rPr lang="sk-SK" sz="1600" b="1" dirty="0">
                <a:latin typeface="Century Gothic" pitchFamily="34" charset="0"/>
              </a:rPr>
              <a:t>s prílohou</a:t>
            </a:r>
          </a:p>
          <a:p>
            <a:pPr lvl="1">
              <a:lnSpc>
                <a:spcPct val="120000"/>
              </a:lnSpc>
              <a:defRPr/>
            </a:pPr>
            <a:r>
              <a:rPr lang="sk-SK" sz="1600" b="1" dirty="0">
                <a:latin typeface="Century Gothic" pitchFamily="34" charset="0"/>
              </a:rPr>
              <a:t>Triedenie správ do priečinkov </a:t>
            </a:r>
            <a:r>
              <a:rPr lang="sk-SK" sz="1600" dirty="0">
                <a:latin typeface="Century Gothic" pitchFamily="34" charset="0"/>
              </a:rPr>
              <a:t>(filtrovanie pomocou pravidiel)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cs-CZ" sz="1600" dirty="0"/>
          </a:p>
        </p:txBody>
      </p:sp>
      <p:sp>
        <p:nvSpPr>
          <p:cNvPr id="69636" name="WordArt 4"/>
          <p:cNvSpPr>
            <a:spLocks noChangeArrowheads="1" noChangeShapeType="1" noTextEdit="1"/>
          </p:cNvSpPr>
          <p:nvPr/>
        </p:nvSpPr>
        <p:spPr bwMode="auto">
          <a:xfrm>
            <a:off x="3595670" y="500043"/>
            <a:ext cx="5072098" cy="40959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Práca s </a:t>
            </a:r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e-poštou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813954" y="5627407"/>
            <a:ext cx="10138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https://cloud2m.edupage.org/cloud?z%3ACGZbg5RPTkfTkRBgMFz4NWdyB%2FCMB3awAvStDSbXUcQ%2BlTh3qDKmZy5MdEbOgoUj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673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/>
      <p:bldP spid="696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34244" y="1077048"/>
            <a:ext cx="8496944" cy="4248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vyjadrujeme sa slušne a úctivo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text píšeme bez diakritiky, ale pravopisne správne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píšeme stručne a výstižne 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obsiahle maily balíme do prílohy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Nešírime nevyžiadanú poštu – SPAM a poplašné a </a:t>
            </a:r>
            <a:r>
              <a:rPr lang="sk-SK" sz="2400" b="1" dirty="0" err="1">
                <a:solidFill>
                  <a:srgbClr val="003366"/>
                </a:solidFill>
                <a:latin typeface="Century Gothic" pitchFamily="34" charset="0"/>
              </a:rPr>
              <a:t>neoverné</a:t>
            </a: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 správy – HOAX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Ak posielame väčšiu prílohu, vyžiadajme si povolenie</a:t>
            </a:r>
            <a:r>
              <a:rPr lang="sk-SK" sz="2400" dirty="0">
                <a:solidFill>
                  <a:srgbClr val="003366"/>
                </a:solidFill>
                <a:latin typeface="Century Gothic" pitchFamily="34" charset="0"/>
              </a:rPr>
              <a:t> (nie každý má rýchle pripojenie k internetu)</a:t>
            </a:r>
            <a:endParaRPr lang="sk-SK" sz="2400" b="1" dirty="0">
              <a:solidFill>
                <a:srgbClr val="003366"/>
              </a:solidFill>
              <a:latin typeface="Century Gothic" pitchFamily="34" charset="0"/>
            </a:endParaRPr>
          </a:p>
        </p:txBody>
      </p:sp>
      <p:sp>
        <p:nvSpPr>
          <p:cNvPr id="70660" name="WordArt 4"/>
          <p:cNvSpPr>
            <a:spLocks noChangeArrowheads="1" noChangeShapeType="1" noTextEdit="1"/>
          </p:cNvSpPr>
          <p:nvPr/>
        </p:nvSpPr>
        <p:spPr bwMode="auto">
          <a:xfrm>
            <a:off x="3238481" y="500042"/>
            <a:ext cx="5616575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Netiketa</a:t>
            </a:r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 v </a:t>
            </a:r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e-pošte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1046676" y="5769325"/>
            <a:ext cx="550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2"/>
              </a:rPr>
              <a:t>https://www.itlearning.sk/netiketa-v-e-mail-marketingu</a:t>
            </a:r>
            <a:r>
              <a:rPr lang="sk-SK" dirty="0" smtClean="0"/>
              <a:t>/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88" y="500042"/>
            <a:ext cx="2781300" cy="164782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438" y="2674793"/>
            <a:ext cx="2686050" cy="1695450"/>
          </a:xfrm>
          <a:prstGeom prst="rect">
            <a:avLst/>
          </a:prstGeom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FCED0-3C70-4D1B-88AC-59C6E330BF70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647586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84983" y="1479550"/>
            <a:ext cx="8507412" cy="49244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adresár kontaktov, distribučný zoznam (skupina), odpovedať autorovi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2000" dirty="0" smtClean="0">
                <a:latin typeface="Century Gothic" pitchFamily="34" charset="0"/>
              </a:rPr>
              <a:t>vytvorte </a:t>
            </a:r>
            <a:r>
              <a:rPr lang="sk-SK" sz="2000" dirty="0">
                <a:latin typeface="Century Gothic" pitchFamily="34" charset="0"/>
              </a:rPr>
              <a:t>si zoznam </a:t>
            </a:r>
            <a:r>
              <a:rPr lang="sk-SK" sz="2000" dirty="0" smtClean="0">
                <a:latin typeface="Century Gothic" pitchFamily="34" charset="0"/>
              </a:rPr>
              <a:t>spolužiakov, </a:t>
            </a:r>
            <a:r>
              <a:rPr lang="sk-SK" sz="2000" dirty="0">
                <a:latin typeface="Century Gothic" pitchFamily="34" charset="0"/>
              </a:rPr>
              <a:t>ktorí sú s vami na </a:t>
            </a:r>
            <a:r>
              <a:rPr lang="sk-SK" sz="2000" dirty="0" smtClean="0">
                <a:latin typeface="Century Gothic" pitchFamily="34" charset="0"/>
              </a:rPr>
              <a:t>vyučovaní </a:t>
            </a:r>
            <a:r>
              <a:rPr lang="sk-SK" sz="2000" dirty="0">
                <a:latin typeface="Century Gothic" pitchFamily="34" charset="0"/>
              </a:rPr>
              <a:t>Využite ho pri hľadaní </a:t>
            </a:r>
            <a:r>
              <a:rPr lang="sk-SK" sz="2000" dirty="0" smtClean="0">
                <a:latin typeface="Century Gothic" pitchFamily="34" charset="0"/>
              </a:rPr>
              <a:t> adresáta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2400" b="1" dirty="0" smtClean="0">
                <a:solidFill>
                  <a:srgbClr val="003366"/>
                </a:solidFill>
                <a:latin typeface="Century Gothic" pitchFamily="34" charset="0"/>
              </a:rPr>
              <a:t>e-maily </a:t>
            </a: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s prílohami, poslať ďalej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čítanie e-mailov s prílohou, uloženie </a:t>
            </a:r>
            <a:r>
              <a:rPr lang="sk-SK" sz="1800" dirty="0" smtClean="0">
                <a:latin typeface="Century Gothic" pitchFamily="34" charset="0"/>
              </a:rPr>
              <a:t>prílohy</a:t>
            </a:r>
          </a:p>
        </p:txBody>
      </p:sp>
      <p:pic>
        <p:nvPicPr>
          <p:cNvPr id="19459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12293" name="WordArt 5"/>
          <p:cNvSpPr>
            <a:spLocks noChangeArrowheads="1" noChangeShapeType="1" noTextEdit="1"/>
          </p:cNvSpPr>
          <p:nvPr/>
        </p:nvSpPr>
        <p:spPr bwMode="auto">
          <a:xfrm>
            <a:off x="2208214" y="692151"/>
            <a:ext cx="253047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 - pošta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74" y="3088985"/>
            <a:ext cx="5039590" cy="3453102"/>
          </a:xfrm>
          <a:prstGeom prst="rect">
            <a:avLst/>
          </a:prstGeom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FCED0-3C70-4D1B-88AC-59C6E330BF70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5411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122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9" y="1484313"/>
            <a:ext cx="7991475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poriadok v elektronickej pošte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mazanie e-mailov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štandardné priečinky poštového klienta a vytváranie vlastných priečinkov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filtrovanie elektronickej pošty (podľa adresáta, podľa odosielateľa, podľa položky vec, podľa stavu správy, podľa </a:t>
            </a:r>
            <a:r>
              <a:rPr lang="sk-SK" sz="1800" dirty="0" err="1">
                <a:latin typeface="Century Gothic" pitchFamily="34" charset="0"/>
              </a:rPr>
              <a:t>podreťazca</a:t>
            </a:r>
            <a:r>
              <a:rPr lang="sk-SK" sz="1800" dirty="0">
                <a:latin typeface="Century Gothic" pitchFamily="34" charset="0"/>
              </a:rPr>
              <a:t> v správe, podľa priority, podľa dátumu)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b="1" dirty="0">
                <a:latin typeface="Century Gothic" pitchFamily="34" charset="0"/>
              </a:rPr>
              <a:t>Vytvorte jednoduchú </a:t>
            </a:r>
            <a:r>
              <a:rPr lang="sk-SK" sz="1800" b="1" dirty="0" smtClean="0">
                <a:latin typeface="Century Gothic" pitchFamily="34" charset="0"/>
              </a:rPr>
              <a:t>veľkonočnú </a:t>
            </a:r>
            <a:r>
              <a:rPr lang="sk-SK" sz="1800" b="1" dirty="0">
                <a:latin typeface="Century Gothic" pitchFamily="34" charset="0"/>
              </a:rPr>
              <a:t>pohľadnicu </a:t>
            </a:r>
            <a:r>
              <a:rPr lang="sk-SK" sz="1800" b="1" dirty="0" smtClean="0">
                <a:latin typeface="Century Gothic" pitchFamily="34" charset="0"/>
              </a:rPr>
              <a:t>v skicári </a:t>
            </a:r>
            <a:r>
              <a:rPr lang="sk-SK" sz="1800" b="1" dirty="0">
                <a:latin typeface="Century Gothic" pitchFamily="34" charset="0"/>
              </a:rPr>
              <a:t>a pošlite ju </a:t>
            </a:r>
            <a:r>
              <a:rPr lang="sk-SK" sz="1800" b="1" dirty="0" smtClean="0">
                <a:latin typeface="Century Gothic" pitchFamily="34" charset="0"/>
              </a:rPr>
              <a:t>spolužiakom (pozor na </a:t>
            </a:r>
            <a:r>
              <a:rPr lang="sk-SK" sz="1800" dirty="0" smtClean="0">
                <a:latin typeface="Century Gothic" pitchFamily="34" charset="0"/>
              </a:rPr>
              <a:t>HOAX</a:t>
            </a:r>
            <a:r>
              <a:rPr lang="sk-SK" sz="1800" dirty="0">
                <a:latin typeface="Century Gothic" pitchFamily="34" charset="0"/>
              </a:rPr>
              <a:t>, SPAM a vírusy – hrozba elektronickej </a:t>
            </a:r>
            <a:r>
              <a:rPr lang="sk-SK" sz="1800" dirty="0" smtClean="0">
                <a:latin typeface="Century Gothic" pitchFamily="34" charset="0"/>
              </a:rPr>
              <a:t>pošty)</a:t>
            </a:r>
            <a:endParaRPr lang="sk-SK" sz="1800" dirty="0"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Šifrovanie správ </a:t>
            </a:r>
            <a:r>
              <a:rPr lang="sk-SK" sz="1800" b="1" dirty="0">
                <a:latin typeface="Century Gothic" pitchFamily="34" charset="0"/>
              </a:rPr>
              <a:t>(podľa priloženého kľúča dešifrujte text)</a:t>
            </a:r>
            <a:r>
              <a:rPr lang="sk-SK" sz="1800" dirty="0">
                <a:latin typeface="Century Gothic" pitchFamily="34" charset="0"/>
              </a:rPr>
              <a:t> </a:t>
            </a:r>
          </a:p>
        </p:txBody>
      </p:sp>
      <p:pic>
        <p:nvPicPr>
          <p:cNvPr id="20483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13318" name="WordArt 6"/>
          <p:cNvSpPr>
            <a:spLocks noChangeArrowheads="1" noChangeShapeType="1" noTextEdit="1"/>
          </p:cNvSpPr>
          <p:nvPr/>
        </p:nvSpPr>
        <p:spPr bwMode="auto">
          <a:xfrm>
            <a:off x="2208214" y="692151"/>
            <a:ext cx="28082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Webmail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FCED0-3C70-4D1B-88AC-59C6E330BF70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84567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331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702</Words>
  <Application>Microsoft Office PowerPoint</Application>
  <PresentationFormat>Širokouhlá</PresentationFormat>
  <Paragraphs>88</Paragraphs>
  <Slides>9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Calibri Light</vt:lpstr>
      <vt:lpstr>Century Gothic</vt:lpstr>
      <vt:lpstr>Courier New</vt:lpstr>
      <vt:lpstr>Wingdings</vt:lpstr>
      <vt:lpstr>Wingdings 2</vt:lpstr>
      <vt:lpstr>Motív Office</vt:lpstr>
      <vt:lpstr>INTERNETOVÉ  SLUŽBY -KOMUNIKÁCIA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INTERNETOVÉ  SLUŽBY -KOMUNIKÁCIA</dc:title>
  <dc:creator>apisko</dc:creator>
  <cp:lastModifiedBy>apisko</cp:lastModifiedBy>
  <cp:revision>8</cp:revision>
  <dcterms:created xsi:type="dcterms:W3CDTF">2021-03-19T07:32:27Z</dcterms:created>
  <dcterms:modified xsi:type="dcterms:W3CDTF">2021-03-19T09:35:02Z</dcterms:modified>
</cp:coreProperties>
</file>