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3" r:id="rId2"/>
    <p:sldId id="262" r:id="rId3"/>
    <p:sldId id="280" r:id="rId4"/>
    <p:sldId id="260" r:id="rId5"/>
    <p:sldId id="261" r:id="rId6"/>
    <p:sldId id="265" r:id="rId7"/>
    <p:sldId id="266" r:id="rId8"/>
    <p:sldId id="267" r:id="rId9"/>
    <p:sldId id="268" r:id="rId10"/>
    <p:sldId id="269" r:id="rId11"/>
    <p:sldId id="270" r:id="rId12"/>
    <p:sldId id="271" r:id="rId13"/>
    <p:sldId id="272" r:id="rId14"/>
    <p:sldId id="273" r:id="rId15"/>
    <p:sldId id="274" r:id="rId16"/>
    <p:sldId id="276" r:id="rId17"/>
    <p:sldId id="277" r:id="rId18"/>
    <p:sldId id="278" r:id="rId19"/>
    <p:sldId id="275" r:id="rId20"/>
    <p:sldId id="279" r:id="rId21"/>
    <p:sldId id="258" r:id="rId22"/>
    <p:sldId id="264" r:id="rId23"/>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3" autoAdjust="0"/>
    <p:restoredTop sz="94660"/>
  </p:normalViewPr>
  <p:slideViewPr>
    <p:cSldViewPr snapToGrid="0">
      <p:cViewPr varScale="1">
        <p:scale>
          <a:sx n="81" d="100"/>
          <a:sy n="81" d="100"/>
        </p:scale>
        <p:origin x="38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dirty="0"/>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E6444A-01F9-4087-B7DE-49534EAD02B8}" type="datetimeFigureOut">
              <a:rPr lang="sk-SK" smtClean="0"/>
              <a:t>15.3.2021</a:t>
            </a:fld>
            <a:endParaRPr lang="sk-SK" dirty="0"/>
          </a:p>
        </p:txBody>
      </p:sp>
      <p:sp>
        <p:nvSpPr>
          <p:cNvPr id="4" name="Zástupný symbol obrazu snímky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k-SK" dirty="0"/>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dirty="0"/>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336459-2860-4588-B098-061A64046E2E}" type="slidenum">
              <a:rPr lang="sk-SK" smtClean="0"/>
              <a:t>‹#›</a:t>
            </a:fld>
            <a:endParaRPr lang="sk-SK" dirty="0"/>
          </a:p>
        </p:txBody>
      </p:sp>
    </p:spTree>
    <p:extLst>
      <p:ext uri="{BB962C8B-B14F-4D97-AF65-F5344CB8AC3E}">
        <p14:creationId xmlns:p14="http://schemas.microsoft.com/office/powerpoint/2010/main" val="116978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endParaRPr lang="sk-SK" dirty="0"/>
          </a:p>
        </p:txBody>
      </p:sp>
      <p:sp>
        <p:nvSpPr>
          <p:cNvPr id="4" name="Zástupný symbol čísla snímky 3"/>
          <p:cNvSpPr>
            <a:spLocks noGrp="1"/>
          </p:cNvSpPr>
          <p:nvPr>
            <p:ph type="sldNum" sz="quarter" idx="10"/>
          </p:nvPr>
        </p:nvSpPr>
        <p:spPr/>
        <p:txBody>
          <a:bodyPr/>
          <a:lstStyle/>
          <a:p>
            <a:fld id="{E6336459-2860-4588-B098-061A64046E2E}" type="slidenum">
              <a:rPr lang="sk-SK" smtClean="0"/>
              <a:t>1</a:t>
            </a:fld>
            <a:endParaRPr lang="sk-SK" dirty="0"/>
          </a:p>
        </p:txBody>
      </p:sp>
    </p:spTree>
    <p:extLst>
      <p:ext uri="{BB962C8B-B14F-4D97-AF65-F5344CB8AC3E}">
        <p14:creationId xmlns:p14="http://schemas.microsoft.com/office/powerpoint/2010/main" val="352731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sk-SK" smtClean="0"/>
              <a:t>Upravte štýly predlohy textu</a:t>
            </a:r>
            <a:endParaRPr lang="sk-SK"/>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smtClean="0"/>
              <a:t>Upravte štýl predlohy podnadpisov</a:t>
            </a:r>
            <a:endParaRPr lang="sk-SK"/>
          </a:p>
        </p:txBody>
      </p:sp>
      <p:sp>
        <p:nvSpPr>
          <p:cNvPr id="4" name="Zástupný symbol dátumu 3"/>
          <p:cNvSpPr>
            <a:spLocks noGrp="1"/>
          </p:cNvSpPr>
          <p:nvPr>
            <p:ph type="dt" sz="half" idx="10"/>
          </p:nvPr>
        </p:nvSpPr>
        <p:spPr/>
        <p:txBody>
          <a:bodyPr/>
          <a:lstStyle/>
          <a:p>
            <a:fld id="{21066EF0-E494-446D-8442-8EF4E846A6FF}" type="datetime1">
              <a:rPr lang="sk-SK" smtClean="0"/>
              <a:t>15.3.2021</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A5606A46-7C58-4CA3-B782-4E6E4E71FE24}" type="slidenum">
              <a:rPr lang="sk-SK" smtClean="0"/>
              <a:t>‹#›</a:t>
            </a:fld>
            <a:endParaRPr lang="sk-SK" dirty="0"/>
          </a:p>
        </p:txBody>
      </p:sp>
    </p:spTree>
    <p:extLst>
      <p:ext uri="{BB962C8B-B14F-4D97-AF65-F5344CB8AC3E}">
        <p14:creationId xmlns:p14="http://schemas.microsoft.com/office/powerpoint/2010/main" val="381469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8B3F902B-2CDF-47FD-9431-1FD2AC2FF3CB}" type="datetime1">
              <a:rPr lang="sk-SK" smtClean="0"/>
              <a:t>15.3.2021</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A5606A46-7C58-4CA3-B782-4E6E4E71FE24}" type="slidenum">
              <a:rPr lang="sk-SK" smtClean="0"/>
              <a:t>‹#›</a:t>
            </a:fld>
            <a:endParaRPr lang="sk-SK" dirty="0"/>
          </a:p>
        </p:txBody>
      </p:sp>
    </p:spTree>
    <p:extLst>
      <p:ext uri="{BB962C8B-B14F-4D97-AF65-F5344CB8AC3E}">
        <p14:creationId xmlns:p14="http://schemas.microsoft.com/office/powerpoint/2010/main" val="3114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8724900" y="365125"/>
            <a:ext cx="2628900" cy="5811838"/>
          </a:xfrm>
        </p:spPr>
        <p:txBody>
          <a:bodyPr vert="eaVert"/>
          <a:lstStyle/>
          <a:p>
            <a:r>
              <a:rPr lang="sk-SK" smtClean="0"/>
              <a:t>Upravte štýly predlohy textu</a:t>
            </a:r>
            <a:endParaRPr lang="sk-SK"/>
          </a:p>
        </p:txBody>
      </p:sp>
      <p:sp>
        <p:nvSpPr>
          <p:cNvPr id="3" name="Zástupný symbol zvislého textu 2"/>
          <p:cNvSpPr>
            <a:spLocks noGrp="1"/>
          </p:cNvSpPr>
          <p:nvPr>
            <p:ph type="body" orient="vert" idx="1"/>
          </p:nvPr>
        </p:nvSpPr>
        <p:spPr>
          <a:xfrm>
            <a:off x="838200" y="365125"/>
            <a:ext cx="7734300" cy="5811838"/>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C386B398-672A-4BE1-B62E-F50FF51B7309}" type="datetime1">
              <a:rPr lang="sk-SK" smtClean="0"/>
              <a:t>15.3.2021</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A5606A46-7C58-4CA3-B782-4E6E4E71FE24}" type="slidenum">
              <a:rPr lang="sk-SK" smtClean="0"/>
              <a:t>‹#›</a:t>
            </a:fld>
            <a:endParaRPr lang="sk-SK" dirty="0"/>
          </a:p>
        </p:txBody>
      </p:sp>
    </p:spTree>
    <p:extLst>
      <p:ext uri="{BB962C8B-B14F-4D97-AF65-F5344CB8AC3E}">
        <p14:creationId xmlns:p14="http://schemas.microsoft.com/office/powerpoint/2010/main" val="291527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95E4F65-571C-4144-BE60-C01FF4C9D094}" type="datetime1">
              <a:rPr lang="sk-SK" smtClean="0"/>
              <a:t>15.3.2021</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A5606A46-7C58-4CA3-B782-4E6E4E71FE24}" type="slidenum">
              <a:rPr lang="sk-SK" smtClean="0"/>
              <a:t>‹#›</a:t>
            </a:fld>
            <a:endParaRPr lang="sk-SK" dirty="0"/>
          </a:p>
        </p:txBody>
      </p:sp>
    </p:spTree>
    <p:extLst>
      <p:ext uri="{BB962C8B-B14F-4D97-AF65-F5344CB8AC3E}">
        <p14:creationId xmlns:p14="http://schemas.microsoft.com/office/powerpoint/2010/main" val="365066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sk-SK" smtClean="0"/>
              <a:t>Upravte štýly predlohy textu</a:t>
            </a:r>
            <a:endParaRPr lang="sk-SK"/>
          </a:p>
        </p:txBody>
      </p:sp>
      <p:sp>
        <p:nvSpPr>
          <p:cNvPr id="3" name="Zástupný symbol tex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smtClean="0"/>
              <a:t>Upravte štýl predlohy textu.</a:t>
            </a:r>
          </a:p>
        </p:txBody>
      </p:sp>
      <p:sp>
        <p:nvSpPr>
          <p:cNvPr id="4" name="Zástupný symbol dátumu 3"/>
          <p:cNvSpPr>
            <a:spLocks noGrp="1"/>
          </p:cNvSpPr>
          <p:nvPr>
            <p:ph type="dt" sz="half" idx="10"/>
          </p:nvPr>
        </p:nvSpPr>
        <p:spPr/>
        <p:txBody>
          <a:bodyPr/>
          <a:lstStyle/>
          <a:p>
            <a:fld id="{9AC78E77-6635-4BC5-950B-BBA31BF6E43D}" type="datetime1">
              <a:rPr lang="sk-SK" smtClean="0"/>
              <a:t>15.3.2021</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A5606A46-7C58-4CA3-B782-4E6E4E71FE24}" type="slidenum">
              <a:rPr lang="sk-SK" smtClean="0"/>
              <a:t>‹#›</a:t>
            </a:fld>
            <a:endParaRPr lang="sk-SK" dirty="0"/>
          </a:p>
        </p:txBody>
      </p:sp>
    </p:spTree>
    <p:extLst>
      <p:ext uri="{BB962C8B-B14F-4D97-AF65-F5344CB8AC3E}">
        <p14:creationId xmlns:p14="http://schemas.microsoft.com/office/powerpoint/2010/main" val="119130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sz="half" idx="1"/>
          </p:nvPr>
        </p:nvSpPr>
        <p:spPr>
          <a:xfrm>
            <a:off x="838200" y="1825625"/>
            <a:ext cx="5181600" cy="435133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6172200" y="1825625"/>
            <a:ext cx="5181600" cy="435133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8E97B07E-025F-4569-A581-11BF1FA795EE}" type="datetime1">
              <a:rPr lang="sk-SK" smtClean="0"/>
              <a:t>15.3.2021</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A5606A46-7C58-4CA3-B782-4E6E4E71FE24}" type="slidenum">
              <a:rPr lang="sk-SK" smtClean="0"/>
              <a:t>‹#›</a:t>
            </a:fld>
            <a:endParaRPr lang="sk-SK" dirty="0"/>
          </a:p>
        </p:txBody>
      </p:sp>
    </p:spTree>
    <p:extLst>
      <p:ext uri="{BB962C8B-B14F-4D97-AF65-F5344CB8AC3E}">
        <p14:creationId xmlns:p14="http://schemas.microsoft.com/office/powerpoint/2010/main" val="194964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sk-SK" smtClean="0"/>
              <a:t>Upravte štýly predlohy textu</a:t>
            </a:r>
            <a:endParaRPr lang="sk-SK"/>
          </a:p>
        </p:txBody>
      </p:sp>
      <p:sp>
        <p:nvSpPr>
          <p:cNvPr id="3" name="Zástupný symbol tex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839788" y="2505075"/>
            <a:ext cx="5157787" cy="36845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6172200" y="2505075"/>
            <a:ext cx="5183188" cy="36845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F7DD14F-48E3-4DBE-A454-969A7F106FF9}" type="datetime1">
              <a:rPr lang="sk-SK" smtClean="0"/>
              <a:t>15.3.2021</a:t>
            </a:fld>
            <a:endParaRPr lang="sk-SK" dirty="0"/>
          </a:p>
        </p:txBody>
      </p:sp>
      <p:sp>
        <p:nvSpPr>
          <p:cNvPr id="8" name="Zástupný symbol päty 7"/>
          <p:cNvSpPr>
            <a:spLocks noGrp="1"/>
          </p:cNvSpPr>
          <p:nvPr>
            <p:ph type="ftr" sz="quarter" idx="11"/>
          </p:nvPr>
        </p:nvSpPr>
        <p:spPr/>
        <p:txBody>
          <a:bodyPr/>
          <a:lstStyle/>
          <a:p>
            <a:endParaRPr lang="sk-SK" dirty="0"/>
          </a:p>
        </p:txBody>
      </p:sp>
      <p:sp>
        <p:nvSpPr>
          <p:cNvPr id="9" name="Zástupný symbol čísla snímky 8"/>
          <p:cNvSpPr>
            <a:spLocks noGrp="1"/>
          </p:cNvSpPr>
          <p:nvPr>
            <p:ph type="sldNum" sz="quarter" idx="12"/>
          </p:nvPr>
        </p:nvSpPr>
        <p:spPr/>
        <p:txBody>
          <a:bodyPr/>
          <a:lstStyle/>
          <a:p>
            <a:fld id="{A5606A46-7C58-4CA3-B782-4E6E4E71FE24}" type="slidenum">
              <a:rPr lang="sk-SK" smtClean="0"/>
              <a:t>‹#›</a:t>
            </a:fld>
            <a:endParaRPr lang="sk-SK" dirty="0"/>
          </a:p>
        </p:txBody>
      </p:sp>
    </p:spTree>
    <p:extLst>
      <p:ext uri="{BB962C8B-B14F-4D97-AF65-F5344CB8AC3E}">
        <p14:creationId xmlns:p14="http://schemas.microsoft.com/office/powerpoint/2010/main" val="10150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dátumu 2"/>
          <p:cNvSpPr>
            <a:spLocks noGrp="1"/>
          </p:cNvSpPr>
          <p:nvPr>
            <p:ph type="dt" sz="half" idx="10"/>
          </p:nvPr>
        </p:nvSpPr>
        <p:spPr/>
        <p:txBody>
          <a:bodyPr/>
          <a:lstStyle/>
          <a:p>
            <a:fld id="{74CC5D42-C11A-46D3-A1A8-DFBEFE68B2D2}" type="datetime1">
              <a:rPr lang="sk-SK" smtClean="0"/>
              <a:t>15.3.2021</a:t>
            </a:fld>
            <a:endParaRPr lang="sk-SK" dirty="0"/>
          </a:p>
        </p:txBody>
      </p:sp>
      <p:sp>
        <p:nvSpPr>
          <p:cNvPr id="4" name="Zástupný symbol päty 3"/>
          <p:cNvSpPr>
            <a:spLocks noGrp="1"/>
          </p:cNvSpPr>
          <p:nvPr>
            <p:ph type="ftr" sz="quarter" idx="11"/>
          </p:nvPr>
        </p:nvSpPr>
        <p:spPr/>
        <p:txBody>
          <a:bodyPr/>
          <a:lstStyle/>
          <a:p>
            <a:endParaRPr lang="sk-SK" dirty="0"/>
          </a:p>
        </p:txBody>
      </p:sp>
      <p:sp>
        <p:nvSpPr>
          <p:cNvPr id="5" name="Zástupný symbol čísla snímky 4"/>
          <p:cNvSpPr>
            <a:spLocks noGrp="1"/>
          </p:cNvSpPr>
          <p:nvPr>
            <p:ph type="sldNum" sz="quarter" idx="12"/>
          </p:nvPr>
        </p:nvSpPr>
        <p:spPr/>
        <p:txBody>
          <a:bodyPr/>
          <a:lstStyle/>
          <a:p>
            <a:fld id="{A5606A46-7C58-4CA3-B782-4E6E4E71FE24}" type="slidenum">
              <a:rPr lang="sk-SK" smtClean="0"/>
              <a:t>‹#›</a:t>
            </a:fld>
            <a:endParaRPr lang="sk-SK" dirty="0"/>
          </a:p>
        </p:txBody>
      </p:sp>
    </p:spTree>
    <p:extLst>
      <p:ext uri="{BB962C8B-B14F-4D97-AF65-F5344CB8AC3E}">
        <p14:creationId xmlns:p14="http://schemas.microsoft.com/office/powerpoint/2010/main" val="194819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3D032DC-A1F2-4183-8AAB-C26C0D5E2C40}" type="datetime1">
              <a:rPr lang="sk-SK" smtClean="0"/>
              <a:t>15.3.2021</a:t>
            </a:fld>
            <a:endParaRPr lang="sk-SK" dirty="0"/>
          </a:p>
        </p:txBody>
      </p:sp>
      <p:sp>
        <p:nvSpPr>
          <p:cNvPr id="3" name="Zástupný symbol päty 2"/>
          <p:cNvSpPr>
            <a:spLocks noGrp="1"/>
          </p:cNvSpPr>
          <p:nvPr>
            <p:ph type="ftr" sz="quarter" idx="11"/>
          </p:nvPr>
        </p:nvSpPr>
        <p:spPr/>
        <p:txBody>
          <a:bodyPr/>
          <a:lstStyle/>
          <a:p>
            <a:endParaRPr lang="sk-SK" dirty="0"/>
          </a:p>
        </p:txBody>
      </p:sp>
      <p:sp>
        <p:nvSpPr>
          <p:cNvPr id="4" name="Zástupný symbol čísla snímky 3"/>
          <p:cNvSpPr>
            <a:spLocks noGrp="1"/>
          </p:cNvSpPr>
          <p:nvPr>
            <p:ph type="sldNum" sz="quarter" idx="12"/>
          </p:nvPr>
        </p:nvSpPr>
        <p:spPr/>
        <p:txBody>
          <a:bodyPr/>
          <a:lstStyle/>
          <a:p>
            <a:fld id="{A5606A46-7C58-4CA3-B782-4E6E4E71FE24}" type="slidenum">
              <a:rPr lang="sk-SK" smtClean="0"/>
              <a:t>‹#›</a:t>
            </a:fld>
            <a:endParaRPr lang="sk-SK" dirty="0"/>
          </a:p>
        </p:txBody>
      </p:sp>
    </p:spTree>
    <p:extLst>
      <p:ext uri="{BB962C8B-B14F-4D97-AF65-F5344CB8AC3E}">
        <p14:creationId xmlns:p14="http://schemas.microsoft.com/office/powerpoint/2010/main" val="403724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smtClean="0"/>
              <a:t>Upravte štýly predlohy textu</a:t>
            </a:r>
            <a:endParaRPr lang="sk-SK"/>
          </a:p>
        </p:txBody>
      </p:sp>
      <p:sp>
        <p:nvSpPr>
          <p:cNvPr id="3" name="Zástupný symbol obsah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5E736B9F-8346-4A92-9455-9A795490C85B}" type="datetime1">
              <a:rPr lang="sk-SK" smtClean="0"/>
              <a:t>15.3.2021</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A5606A46-7C58-4CA3-B782-4E6E4E71FE24}" type="slidenum">
              <a:rPr lang="sk-SK" smtClean="0"/>
              <a:t>‹#›</a:t>
            </a:fld>
            <a:endParaRPr lang="sk-SK" dirty="0"/>
          </a:p>
        </p:txBody>
      </p:sp>
    </p:spTree>
    <p:extLst>
      <p:ext uri="{BB962C8B-B14F-4D97-AF65-F5344CB8AC3E}">
        <p14:creationId xmlns:p14="http://schemas.microsoft.com/office/powerpoint/2010/main" val="76883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smtClean="0"/>
              <a:t>Upravte štýly predlohy textu</a:t>
            </a:r>
            <a:endParaRPr lang="sk-SK"/>
          </a:p>
        </p:txBody>
      </p:sp>
      <p:sp>
        <p:nvSpPr>
          <p:cNvPr id="3" name="Zástupný symbol obrázka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7CA6AF81-7CCA-4294-AD2A-7A93238196D7}" type="datetime1">
              <a:rPr lang="sk-SK" smtClean="0"/>
              <a:t>15.3.2021</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A5606A46-7C58-4CA3-B782-4E6E4E71FE24}" type="slidenum">
              <a:rPr lang="sk-SK" smtClean="0"/>
              <a:t>‹#›</a:t>
            </a:fld>
            <a:endParaRPr lang="sk-SK" dirty="0"/>
          </a:p>
        </p:txBody>
      </p:sp>
    </p:spTree>
    <p:extLst>
      <p:ext uri="{BB962C8B-B14F-4D97-AF65-F5344CB8AC3E}">
        <p14:creationId xmlns:p14="http://schemas.microsoft.com/office/powerpoint/2010/main" val="194499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smtClean="0"/>
              <a:t>Upravte štýly predlohy textu</a:t>
            </a:r>
            <a:endParaRPr lang="sk-SK"/>
          </a:p>
        </p:txBody>
      </p:sp>
      <p:sp>
        <p:nvSpPr>
          <p:cNvPr id="3" name="Zástupný symbol tex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A7A1C-D8C4-4833-BDEF-4AC2E5BDFBEB}" type="datetime1">
              <a:rPr lang="sk-SK" smtClean="0"/>
              <a:t>15.3.2021</a:t>
            </a:fld>
            <a:endParaRPr lang="sk-SK" dirty="0"/>
          </a:p>
        </p:txBody>
      </p:sp>
      <p:sp>
        <p:nvSpPr>
          <p:cNvPr id="5" name="Zástupný symbol päty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p>
        </p:txBody>
      </p:sp>
      <p:sp>
        <p:nvSpPr>
          <p:cNvPr id="6" name="Zástupný symbol čísla snímky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06A46-7C58-4CA3-B782-4E6E4E71FE24}" type="slidenum">
              <a:rPr lang="sk-SK" smtClean="0"/>
              <a:t>‹#›</a:t>
            </a:fld>
            <a:endParaRPr lang="sk-SK" dirty="0"/>
          </a:p>
        </p:txBody>
      </p:sp>
    </p:spTree>
    <p:extLst>
      <p:ext uri="{BB962C8B-B14F-4D97-AF65-F5344CB8AC3E}">
        <p14:creationId xmlns:p14="http://schemas.microsoft.com/office/powerpoint/2010/main" val="1765756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technet.microsoft.com/sk-sk/sysinternals/bb963902.aspx" TargetMode="External"/><Relationship Id="rId2" Type="http://schemas.openxmlformats.org/officeDocument/2006/relationships/hyperlink" Target="http://itnavody.sk/blogy/software/windows-xp-service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image" Target="../media/image24.jpg"/><Relationship Id="rId4" Type="http://schemas.openxmlformats.org/officeDocument/2006/relationships/image" Target="../media/image23.jpg"/></Relationships>
</file>

<file path=ppt/slides/_rels/slide19.xml.rels><?xml version="1.0" encoding="UTF-8" standalone="yes"?>
<Relationships xmlns="http://schemas.openxmlformats.org/package/2006/relationships"><Relationship Id="rId8" Type="http://schemas.openxmlformats.org/officeDocument/2006/relationships/hyperlink" Target="http://sk.wikipedia.org/wiki/Spam" TargetMode="External"/><Relationship Id="rId3" Type="http://schemas.openxmlformats.org/officeDocument/2006/relationships/hyperlink" Target="http://sk.wikipedia.org/wiki/Po%C4%8D%C3%ADta%C4%8Dov%C3%BD_%C4%8Derv" TargetMode="External"/><Relationship Id="rId7" Type="http://schemas.openxmlformats.org/officeDocument/2006/relationships/hyperlink" Target="http://sk.wikipedia.org/wiki/Hoax" TargetMode="External"/><Relationship Id="rId2" Type="http://schemas.openxmlformats.org/officeDocument/2006/relationships/hyperlink" Target="http://sk.wikipedia.org/wiki/Po%C4%8D%C3%ADta%C4%8Dov%C3%BD_v%C3%ADrus" TargetMode="External"/><Relationship Id="rId1" Type="http://schemas.openxmlformats.org/officeDocument/2006/relationships/slideLayout" Target="../slideLayouts/slideLayout7.xml"/><Relationship Id="rId6" Type="http://schemas.openxmlformats.org/officeDocument/2006/relationships/hyperlink" Target="http://sk.wikipedia.org/wiki/Malware" TargetMode="External"/><Relationship Id="rId5" Type="http://schemas.openxmlformats.org/officeDocument/2006/relationships/hyperlink" Target="http://sk.wikipedia.org/wiki/Spyware" TargetMode="External"/><Relationship Id="rId4" Type="http://schemas.openxmlformats.org/officeDocument/2006/relationships/hyperlink" Target="http://sk.wikipedia.org/wiki/Tr%C3%B3jsky_k%C3%B4%C5%88_(informatika)"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7.xml"/><Relationship Id="rId5" Type="http://schemas.openxmlformats.org/officeDocument/2006/relationships/slide" Target="slide16.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k.wikipedia.org/wiki/Veda_o_po%C4%8D%C3%ADta%C4%8Doch" TargetMode="Externa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k.wikipedia.org/wiki/Netiketa"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preventista.sk/info/nech-vas-sila-hesla-sprevadza/"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www.webopedia.com/quick_ref/portnumbers.asp" TargetMode="External"/><Relationship Id="rId2" Type="http://schemas.openxmlformats.org/officeDocument/2006/relationships/hyperlink" Target="http://www.preventista.sk/"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4" name="Obrázok 3"/>
          <p:cNvPicPr>
            <a:picLocks noChangeAspect="1"/>
          </p:cNvPicPr>
          <p:nvPr/>
        </p:nvPicPr>
        <p:blipFill>
          <a:blip r:embed="rId3"/>
          <a:stretch>
            <a:fillRect/>
          </a:stretch>
        </p:blipFill>
        <p:spPr>
          <a:xfrm>
            <a:off x="131034" y="167144"/>
            <a:ext cx="1247390" cy="922067"/>
          </a:xfrm>
          <a:prstGeom prst="rect">
            <a:avLst/>
          </a:prstGeom>
        </p:spPr>
      </p:pic>
      <p:sp>
        <p:nvSpPr>
          <p:cNvPr id="11" name="Obdĺžnik 10"/>
          <p:cNvSpPr/>
          <p:nvPr/>
        </p:nvSpPr>
        <p:spPr>
          <a:xfrm>
            <a:off x="852407" y="5540219"/>
            <a:ext cx="10228881" cy="388696"/>
          </a:xfrm>
          <a:prstGeom prst="rect">
            <a:avLst/>
          </a:prstGeom>
        </p:spPr>
        <p:txBody>
          <a:bodyPr wrap="square">
            <a:spAutoFit/>
          </a:bodyPr>
          <a:lstStyle/>
          <a:p>
            <a:pPr>
              <a:lnSpc>
                <a:spcPct val="107000"/>
              </a:lnSpc>
              <a:spcAft>
                <a:spcPts val="0"/>
              </a:spcAft>
            </a:pPr>
            <a:r>
              <a:rPr lang="sk-SK" b="1" dirty="0">
                <a:latin typeface="Tahoma" panose="020B0604030504040204" pitchFamily="34" charset="0"/>
                <a:ea typeface="Tahoma" panose="020B0604030504040204" pitchFamily="34" charset="0"/>
                <a:cs typeface="Calibri" panose="020F0502020204030204" pitchFamily="34" charset="0"/>
              </a:rPr>
              <a:t>Spracoval: Ing. Anton </a:t>
            </a:r>
            <a:r>
              <a:rPr lang="sk-SK" b="1" dirty="0" err="1">
                <a:latin typeface="Tahoma" panose="020B0604030504040204" pitchFamily="34" charset="0"/>
                <a:ea typeface="Tahoma" panose="020B0604030504040204" pitchFamily="34" charset="0"/>
                <a:cs typeface="Calibri" panose="020F0502020204030204" pitchFamily="34" charset="0"/>
              </a:rPr>
              <a:t>Pisko</a:t>
            </a:r>
            <a:r>
              <a:rPr lang="sk-SK" b="1" dirty="0">
                <a:latin typeface="Tahoma" panose="020B0604030504040204" pitchFamily="34" charset="0"/>
                <a:ea typeface="Times New Roman" panose="02020603050405020304" pitchFamily="18" charset="0"/>
                <a:cs typeface="Calibri" panose="020F0502020204030204" pitchFamily="34" charset="0"/>
              </a:rPr>
              <a:t>                                                   </a:t>
            </a:r>
            <a:r>
              <a:rPr lang="sk-SK" b="1" dirty="0" smtClean="0">
                <a:latin typeface="Tahoma" panose="020B0604030504040204" pitchFamily="34" charset="0"/>
                <a:ea typeface="Times New Roman" panose="02020603050405020304" pitchFamily="18" charset="0"/>
                <a:cs typeface="Calibri" panose="020F0502020204030204" pitchFamily="34" charset="0"/>
              </a:rPr>
              <a:t>        </a:t>
            </a:r>
            <a:r>
              <a:rPr lang="cs-CZ" b="1" dirty="0" smtClean="0">
                <a:latin typeface="Tahoma" panose="020B0604030504040204" pitchFamily="34" charset="0"/>
                <a:ea typeface="Tahoma" panose="020B0604030504040204" pitchFamily="34" charset="0"/>
                <a:cs typeface="Calibri" panose="020F0502020204030204" pitchFamily="34" charset="0"/>
              </a:rPr>
              <a:t>PIS-INF-III.O</a:t>
            </a:r>
            <a:endParaRPr lang="sk-SK" sz="2400"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 name="Obdĺžnik 1"/>
          <p:cNvSpPr/>
          <p:nvPr/>
        </p:nvSpPr>
        <p:spPr>
          <a:xfrm>
            <a:off x="1378424" y="2380129"/>
            <a:ext cx="8720919" cy="14691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3200" b="1" dirty="0" smtClean="0">
                <a:solidFill>
                  <a:schemeClr val="accent1">
                    <a:lumMod val="75000"/>
                  </a:schemeClr>
                </a:solidFill>
              </a:rPr>
              <a:t>INFORMAČNÁ SPOLOČNOSŤ</a:t>
            </a:r>
          </a:p>
          <a:p>
            <a:pPr algn="ctr"/>
            <a:r>
              <a:rPr lang="sk-SK" sz="3200" b="1" dirty="0" smtClean="0">
                <a:solidFill>
                  <a:schemeClr val="accent1">
                    <a:lumMod val="75000"/>
                  </a:schemeClr>
                </a:solidFill>
              </a:rPr>
              <a:t>- POČÍTAČOVÁ BEZPEČNOSŤ</a:t>
            </a:r>
            <a:endParaRPr lang="sk-SK" sz="3200" b="1" dirty="0">
              <a:solidFill>
                <a:schemeClr val="accent1">
                  <a:lumMod val="75000"/>
                </a:schemeClr>
              </a:solidFill>
            </a:endParaRPr>
          </a:p>
        </p:txBody>
      </p:sp>
      <p:sp>
        <p:nvSpPr>
          <p:cNvPr id="8" name="Zástupný symbol čísla snímky 7"/>
          <p:cNvSpPr>
            <a:spLocks noGrp="1"/>
          </p:cNvSpPr>
          <p:nvPr>
            <p:ph type="sldNum" sz="quarter" idx="12"/>
          </p:nvPr>
        </p:nvSpPr>
        <p:spPr/>
        <p:txBody>
          <a:bodyPr/>
          <a:lstStyle/>
          <a:p>
            <a:fld id="{A5606A46-7C58-4CA3-B782-4E6E4E71FE24}" type="slidenum">
              <a:rPr lang="sk-SK" smtClean="0"/>
              <a:t>1</a:t>
            </a:fld>
            <a:endParaRPr lang="sk-SK" dirty="0"/>
          </a:p>
        </p:txBody>
      </p:sp>
      <p:sp>
        <p:nvSpPr>
          <p:cNvPr id="7" name="Obdĺžnik 8"/>
          <p:cNvSpPr>
            <a:spLocks noChangeArrowheads="1"/>
          </p:cNvSpPr>
          <p:nvPr/>
        </p:nvSpPr>
        <p:spPr bwMode="auto">
          <a:xfrm>
            <a:off x="1479377" y="397196"/>
            <a:ext cx="1754841"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hlink"/>
              </a:buClr>
              <a:buSzPct val="6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lr>
                <a:schemeClr val="tx1"/>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u"/>
              <a:defRPr sz="2000">
                <a:solidFill>
                  <a:schemeClr val="tx1"/>
                </a:solidFill>
                <a:latin typeface="Verdana" panose="020B0604030504040204" pitchFamily="34" charset="0"/>
              </a:defRPr>
            </a:lvl9pPr>
          </a:lstStyle>
          <a:p>
            <a:pPr>
              <a:spcBef>
                <a:spcPct val="0"/>
              </a:spcBef>
              <a:buClrTx/>
              <a:buSzTx/>
              <a:buFontTx/>
              <a:buNone/>
            </a:pPr>
            <a:r>
              <a:rPr lang="sk-SK" altLang="sk-SK" sz="1200" b="1" dirty="0">
                <a:solidFill>
                  <a:srgbClr val="FF0000"/>
                </a:solidFill>
                <a:latin typeface="Times New Roman" panose="02020603050405020304" pitchFamily="18" charset="0"/>
                <a:cs typeface="Times New Roman" panose="02020603050405020304" pitchFamily="18" charset="0"/>
              </a:rPr>
              <a:t>Gymnázium, SNP 1, </a:t>
            </a:r>
            <a:br>
              <a:rPr lang="sk-SK" altLang="sk-SK" sz="1200" b="1" dirty="0">
                <a:solidFill>
                  <a:srgbClr val="FF0000"/>
                </a:solidFill>
                <a:latin typeface="Times New Roman" panose="02020603050405020304" pitchFamily="18" charset="0"/>
                <a:cs typeface="Times New Roman" panose="02020603050405020304" pitchFamily="18" charset="0"/>
              </a:rPr>
            </a:br>
            <a:r>
              <a:rPr lang="sk-SK" altLang="sk-SK" sz="1200" b="1" dirty="0">
                <a:solidFill>
                  <a:srgbClr val="FF0000"/>
                </a:solidFill>
                <a:latin typeface="Times New Roman" panose="02020603050405020304" pitchFamily="18" charset="0"/>
                <a:cs typeface="Times New Roman" panose="02020603050405020304" pitchFamily="18" charset="0"/>
              </a:rPr>
              <a:t>056 01 Gelnica</a:t>
            </a:r>
          </a:p>
        </p:txBody>
      </p:sp>
    </p:spTree>
    <p:extLst>
      <p:ext uri="{BB962C8B-B14F-4D97-AF65-F5344CB8AC3E}">
        <p14:creationId xmlns:p14="http://schemas.microsoft.com/office/powerpoint/2010/main" val="1790929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294468" y="494770"/>
            <a:ext cx="11897532" cy="5078313"/>
          </a:xfrm>
          <a:prstGeom prst="rect">
            <a:avLst/>
          </a:prstGeom>
        </p:spPr>
        <p:txBody>
          <a:bodyPr wrap="square">
            <a:spAutoFit/>
          </a:bodyPr>
          <a:lstStyle/>
          <a:p>
            <a:r>
              <a:rPr lang="sk-SK" b="1" dirty="0" smtClean="0">
                <a:solidFill>
                  <a:srgbClr val="0000FF"/>
                </a:solidFill>
                <a:effectLst/>
              </a:rPr>
              <a:t>Zásada 5.: Aktualizujte operačný systém</a:t>
            </a:r>
            <a:endParaRPr lang="sk-SK" b="1" dirty="0" smtClean="0"/>
          </a:p>
          <a:p>
            <a:r>
              <a:rPr lang="sk-SK" dirty="0" smtClean="0"/>
              <a:t> </a:t>
            </a:r>
          </a:p>
          <a:p>
            <a:endParaRPr lang="sk-SK" dirty="0" smtClean="0"/>
          </a:p>
          <a:p>
            <a:r>
              <a:rPr lang="sk-SK" b="1" dirty="0" smtClean="0">
                <a:solidFill>
                  <a:srgbClr val="3366FF"/>
                </a:solidFill>
                <a:effectLst/>
              </a:rPr>
              <a:t>Hrozba:</a:t>
            </a:r>
            <a:endParaRPr lang="sk-SK" b="1" dirty="0" smtClean="0"/>
          </a:p>
          <a:p>
            <a:r>
              <a:rPr lang="sk-SK" dirty="0" smtClean="0"/>
              <a:t>Škodlivý kód a útočníci môžu zneužiť novo objavené </a:t>
            </a:r>
          </a:p>
          <a:p>
            <a:r>
              <a:rPr lang="sk-SK" dirty="0" smtClean="0"/>
              <a:t>bezpečnostné diery operačných systémov MS Windows </a:t>
            </a:r>
          </a:p>
          <a:p>
            <a:r>
              <a:rPr lang="sk-SK" dirty="0" smtClean="0"/>
              <a:t>a internetového prehliadača MS Internet Explorer.</a:t>
            </a:r>
          </a:p>
          <a:p>
            <a:r>
              <a:rPr lang="sk-SK" b="1" dirty="0" smtClean="0">
                <a:solidFill>
                  <a:srgbClr val="3366FF"/>
                </a:solidFill>
                <a:effectLst/>
              </a:rPr>
              <a:t>Príčina:</a:t>
            </a:r>
            <a:endParaRPr lang="sk-SK" b="1" dirty="0" smtClean="0"/>
          </a:p>
          <a:p>
            <a:r>
              <a:rPr lang="sk-SK" dirty="0" smtClean="0"/>
              <a:t>Windows je extrémne komplexný operačný systém, a ako taký, má samozrejme aj isté chyby a vývojové nedostatky, ktoré sa Microsoft snaží priebežne zaplátať. Na druhej strane pomyselnej barikády stoja používatelia, ktorí sa, plní entuziazmu, snažia neustále odhaľovať tieto medzery, jednak so zlým úmyslom, ale samozrejme, mnohí aj v prospech výrobcu.</a:t>
            </a:r>
          </a:p>
          <a:p>
            <a:r>
              <a:rPr lang="sk-SK" dirty="0" smtClean="0"/>
              <a:t>Vo všeobecnosti je možné povedať, že väčšinu zraniteľností a slabín výrobca zapláta takmer okamžite po ich objavení, ba mnohokrát i oveľa skôr. Jednako však, používatelia, ktorí neaktualizujú svoje operačné systémy, sú vydaní napospas útočníkom, ktorí využívajú nástroje na objavenie nezaplátaných zraniteľností operačných systémov.</a:t>
            </a:r>
          </a:p>
          <a:p>
            <a:r>
              <a:rPr lang="sk-SK" b="1" dirty="0" smtClean="0">
                <a:solidFill>
                  <a:srgbClr val="3366FF"/>
                </a:solidFill>
                <a:effectLst/>
              </a:rPr>
              <a:t>Náprava:</a:t>
            </a:r>
            <a:endParaRPr lang="sk-SK" b="1" dirty="0" smtClean="0"/>
          </a:p>
          <a:p>
            <a:r>
              <a:rPr lang="sk-SK" dirty="0" smtClean="0"/>
              <a:t>Udržujte svoj operačný systém neustále aktualizovaný. Windows obsahuje funkcionalitu automatickej aktualizácie, ktorá pravidelne overuje, či výrobca nepublikoval nejakú novú záplatu a pokiaľ zistí, že áno, tak ju stiahne a nainštaluje.</a:t>
            </a:r>
          </a:p>
          <a:p>
            <a:r>
              <a:rPr lang="sk-SK" dirty="0" smtClean="0"/>
              <a:t>Použite funkciu automatickej aktualizácie operačného systému Windows Update.</a:t>
            </a:r>
            <a:endParaRPr lang="sk-SK" dirty="0"/>
          </a:p>
        </p:txBody>
      </p:sp>
      <p:sp>
        <p:nvSpPr>
          <p:cNvPr id="3" name="Zástupný symbol čísla snímky 2"/>
          <p:cNvSpPr>
            <a:spLocks noGrp="1"/>
          </p:cNvSpPr>
          <p:nvPr>
            <p:ph type="sldNum" sz="quarter" idx="12"/>
          </p:nvPr>
        </p:nvSpPr>
        <p:spPr/>
        <p:txBody>
          <a:bodyPr/>
          <a:lstStyle/>
          <a:p>
            <a:fld id="{A5606A46-7C58-4CA3-B782-4E6E4E71FE24}" type="slidenum">
              <a:rPr lang="sk-SK" smtClean="0"/>
              <a:t>10</a:t>
            </a:fld>
            <a:endParaRPr lang="sk-SK" dirty="0"/>
          </a:p>
        </p:txBody>
      </p:sp>
      <p:pic>
        <p:nvPicPr>
          <p:cNvPr id="4" name="Obrázok 3"/>
          <p:cNvPicPr>
            <a:picLocks noChangeAspect="1"/>
          </p:cNvPicPr>
          <p:nvPr/>
        </p:nvPicPr>
        <p:blipFill>
          <a:blip r:embed="rId2"/>
          <a:stretch>
            <a:fillRect/>
          </a:stretch>
        </p:blipFill>
        <p:spPr>
          <a:xfrm>
            <a:off x="5872899" y="700284"/>
            <a:ext cx="2590800" cy="1762125"/>
          </a:xfrm>
          <a:prstGeom prst="rect">
            <a:avLst/>
          </a:prstGeom>
        </p:spPr>
      </p:pic>
      <p:pic>
        <p:nvPicPr>
          <p:cNvPr id="5" name="Obrázok 4"/>
          <p:cNvPicPr>
            <a:picLocks noChangeAspect="1"/>
          </p:cNvPicPr>
          <p:nvPr/>
        </p:nvPicPr>
        <p:blipFill>
          <a:blip r:embed="rId3"/>
          <a:stretch>
            <a:fillRect/>
          </a:stretch>
        </p:blipFill>
        <p:spPr>
          <a:xfrm>
            <a:off x="8748663" y="700284"/>
            <a:ext cx="2933700" cy="1762125"/>
          </a:xfrm>
          <a:prstGeom prst="rect">
            <a:avLst/>
          </a:prstGeom>
        </p:spPr>
      </p:pic>
    </p:spTree>
    <p:extLst>
      <p:ext uri="{BB962C8B-B14F-4D97-AF65-F5344CB8AC3E}">
        <p14:creationId xmlns:p14="http://schemas.microsoft.com/office/powerpoint/2010/main" val="3347316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247972" y="244108"/>
            <a:ext cx="11732217" cy="6740307"/>
          </a:xfrm>
          <a:prstGeom prst="rect">
            <a:avLst/>
          </a:prstGeom>
        </p:spPr>
        <p:txBody>
          <a:bodyPr wrap="square">
            <a:spAutoFit/>
          </a:bodyPr>
          <a:lstStyle/>
          <a:p>
            <a:r>
              <a:rPr lang="sk-SK" b="1" dirty="0" smtClean="0">
                <a:solidFill>
                  <a:srgbClr val="0000FF"/>
                </a:solidFill>
                <a:effectLst/>
              </a:rPr>
              <a:t>Zásada 6.: Upracte generické účty</a:t>
            </a:r>
            <a:endParaRPr lang="sk-SK" b="1" dirty="0" smtClean="0"/>
          </a:p>
          <a:p>
            <a:r>
              <a:rPr lang="sk-SK" dirty="0" smtClean="0"/>
              <a:t> </a:t>
            </a:r>
          </a:p>
          <a:p>
            <a:r>
              <a:rPr lang="sk-SK" b="1" dirty="0" smtClean="0">
                <a:solidFill>
                  <a:srgbClr val="3366FF"/>
                </a:solidFill>
                <a:effectLst/>
              </a:rPr>
              <a:t>Hrozba:</a:t>
            </a:r>
            <a:endParaRPr lang="sk-SK" b="1" dirty="0" smtClean="0"/>
          </a:p>
          <a:p>
            <a:r>
              <a:rPr lang="sk-SK" dirty="0" smtClean="0"/>
              <a:t>Zlomyseľní používatelia sa môžu pokúsiť použiť na útok voči Vášmu počítaču zabudovaný </a:t>
            </a:r>
          </a:p>
          <a:p>
            <a:r>
              <a:rPr lang="sk-SK" dirty="0" smtClean="0"/>
              <a:t>účet správcu systému s názvom ‘Administrator’, alebo pri vyššej zručnosti zabudovaný </a:t>
            </a:r>
          </a:p>
          <a:p>
            <a:r>
              <a:rPr lang="sk-SK" dirty="0" smtClean="0"/>
              <a:t>účet systému s názvom ‘Guest’.</a:t>
            </a:r>
          </a:p>
          <a:p>
            <a:r>
              <a:rPr lang="sk-SK" b="1" dirty="0" smtClean="0">
                <a:solidFill>
                  <a:srgbClr val="3366FF"/>
                </a:solidFill>
                <a:effectLst/>
              </a:rPr>
              <a:t>Príčina:</a:t>
            </a:r>
            <a:endParaRPr lang="sk-SK" b="1" dirty="0" smtClean="0"/>
          </a:p>
          <a:p>
            <a:r>
              <a:rPr lang="sk-SK" dirty="0" smtClean="0"/>
              <a:t>Isto ste si všimli, že počas inštalácie operačného systému Windows (ktorejkoľvek verzie) si inštalačný proces od vás vyžiadal vytvorenie hesla pre zabudovaný účet s názvom „Administrator“. Tento účet má (alebo dokáže získať) úplné práva na všetky súbory a konfigurácie vášho počítača. Každý, kto čo  i len zbežne pozná OS Windows, vie o existencii tohto účtu. A táto množina nepochybne zahŕňa aj potenciálnych útočníkov.</a:t>
            </a:r>
          </a:p>
          <a:p>
            <a:r>
              <a:rPr lang="sk-SK" dirty="0" smtClean="0"/>
              <a:t>Tento účet nemôže byť uzamknutý, ani vyradený z činnosti a teda logicky býva prvým cieľom každého útočníka. Napriek tomu, že tento účet by mal byť v zmysle vyššie uvedeného odporúčania chránený heslom, stále to nie je dostatočná ochrana pred zneužitím tohto účtu na útok voči vášmu počítaču.</a:t>
            </a:r>
          </a:p>
          <a:p>
            <a:r>
              <a:rPr lang="sk-SK" dirty="0" smtClean="0"/>
              <a:t>Na počítači zároveň jestvuje od prvej inštalácie operačnému systému aj automaticky vytvorený účet s názvom „Guest“ (t.j. návštevník). Tento hosťovský účet je určený pre používateľov, ktorí nemajú vytvorený permanentný účet na Vašom počítači či v doméne a teda nie sú autentifikovaní. Účet je určený na „obmedzený“ prístup ku Vášmu počítaču. Používatelia s týmto prístupom nemajú práva na inštaláciu softvéru, ovládačov zmenu konfigurácie, zmenu hesla, alebo zmenu či vytvorenie nového používateľského účtu. To však platí len do doby, kým tento účet nie je zneužitý zručným útočníkom.</a:t>
            </a:r>
          </a:p>
          <a:p>
            <a:r>
              <a:rPr lang="sk-SK" b="1" dirty="0" smtClean="0">
                <a:solidFill>
                  <a:srgbClr val="3366FF"/>
                </a:solidFill>
                <a:effectLst/>
              </a:rPr>
              <a:t>Náprava:</a:t>
            </a:r>
            <a:endParaRPr lang="sk-SK" b="1" dirty="0" smtClean="0"/>
          </a:p>
          <a:p>
            <a:r>
              <a:rPr lang="sk-SK" dirty="0" smtClean="0"/>
              <a:t>Premenujte administrátorský účet a vymažte hosťovský účet.</a:t>
            </a:r>
          </a:p>
          <a:p>
            <a:r>
              <a:rPr lang="sk-SK" dirty="0" smtClean="0"/>
              <a:t>Najprv sa však uistite, že ste sám prihlásený pod takým účtom, ktorý má práva správcu systému. Zvyčajne je ním prvý používateľ, ktorý bol vytvorený pri inštalácii operačného systému. Ak nie, vytvorte si taký účet, alebo si prostredníctvom pôvodného admin účtu zmeňte práva na správcovské.</a:t>
            </a:r>
            <a:endParaRPr lang="sk-SK" dirty="0"/>
          </a:p>
        </p:txBody>
      </p:sp>
      <p:sp>
        <p:nvSpPr>
          <p:cNvPr id="3" name="Zástupný symbol čísla snímky 2"/>
          <p:cNvSpPr>
            <a:spLocks noGrp="1"/>
          </p:cNvSpPr>
          <p:nvPr>
            <p:ph type="sldNum" sz="quarter" idx="12"/>
          </p:nvPr>
        </p:nvSpPr>
        <p:spPr/>
        <p:txBody>
          <a:bodyPr/>
          <a:lstStyle/>
          <a:p>
            <a:fld id="{A5606A46-7C58-4CA3-B782-4E6E4E71FE24}" type="slidenum">
              <a:rPr lang="sk-SK" smtClean="0"/>
              <a:t>11</a:t>
            </a:fld>
            <a:endParaRPr lang="sk-SK" dirty="0"/>
          </a:p>
        </p:txBody>
      </p:sp>
      <p:pic>
        <p:nvPicPr>
          <p:cNvPr id="4" name="Obrázok 3"/>
          <p:cNvPicPr>
            <a:picLocks noChangeAspect="1"/>
          </p:cNvPicPr>
          <p:nvPr/>
        </p:nvPicPr>
        <p:blipFill>
          <a:blip r:embed="rId2"/>
          <a:stretch>
            <a:fillRect/>
          </a:stretch>
        </p:blipFill>
        <p:spPr>
          <a:xfrm>
            <a:off x="9009061" y="244108"/>
            <a:ext cx="2472786" cy="1852169"/>
          </a:xfrm>
          <a:prstGeom prst="rect">
            <a:avLst/>
          </a:prstGeom>
        </p:spPr>
      </p:pic>
    </p:spTree>
    <p:extLst>
      <p:ext uri="{BB962C8B-B14F-4D97-AF65-F5344CB8AC3E}">
        <p14:creationId xmlns:p14="http://schemas.microsoft.com/office/powerpoint/2010/main" val="2107401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232475" y="368813"/>
            <a:ext cx="11959525" cy="4524315"/>
          </a:xfrm>
          <a:prstGeom prst="rect">
            <a:avLst/>
          </a:prstGeom>
        </p:spPr>
        <p:txBody>
          <a:bodyPr wrap="square">
            <a:spAutoFit/>
          </a:bodyPr>
          <a:lstStyle/>
          <a:p>
            <a:r>
              <a:rPr lang="sk-SK" b="1" dirty="0" smtClean="0">
                <a:solidFill>
                  <a:srgbClr val="0000FF"/>
                </a:solidFill>
                <a:effectLst/>
              </a:rPr>
              <a:t>Zásada 7.: Odstráňte skryté zdieľania</a:t>
            </a:r>
            <a:endParaRPr lang="sk-SK" b="1" dirty="0" smtClean="0"/>
          </a:p>
          <a:p>
            <a:r>
              <a:rPr lang="sk-SK" dirty="0" smtClean="0"/>
              <a:t> </a:t>
            </a:r>
          </a:p>
          <a:p>
            <a:r>
              <a:rPr lang="sk-SK" b="1" dirty="0" smtClean="0">
                <a:solidFill>
                  <a:srgbClr val="3366FF"/>
                </a:solidFill>
                <a:effectLst/>
              </a:rPr>
              <a:t>Hrozba:</a:t>
            </a:r>
            <a:endParaRPr lang="sk-SK" b="1" dirty="0" smtClean="0"/>
          </a:p>
          <a:p>
            <a:r>
              <a:rPr lang="sk-SK" dirty="0" smtClean="0"/>
              <a:t>Zlomyseľní používatelia môžu jednoduchým spôsobom pristúpiť ku ktorémukoľvek adresáru, alebo súboru vo vašom počítači.</a:t>
            </a:r>
          </a:p>
          <a:p>
            <a:r>
              <a:rPr lang="sk-SK" b="1" dirty="0" smtClean="0">
                <a:solidFill>
                  <a:srgbClr val="3366FF"/>
                </a:solidFill>
                <a:effectLst/>
              </a:rPr>
              <a:t>Príčina:</a:t>
            </a:r>
            <a:endParaRPr lang="sk-SK" b="1" dirty="0" smtClean="0"/>
          </a:p>
          <a:p>
            <a:r>
              <a:rPr lang="sk-SK" dirty="0" smtClean="0"/>
              <a:t>Pre vykonávanie niektorých úloh vzdialenej správy systému používa Windows skryté systémové zdieľania. Každá logická partícia na vašom počítači je už od prvopočiatku inštalácie operačného systému zdieľaný s konvenciou názvu: „(písmeno disku)$“.Podobne skryto je zdieľaný aj samotný inštalačný adresár Windows a názvom ADMIN$.</a:t>
            </a:r>
          </a:p>
          <a:p>
            <a:r>
              <a:rPr lang="sk-SK" dirty="0" smtClean="0"/>
              <a:t>Tieto skryté zdieľania sú prístupné len pre používateľa s administrátorskými právami, avšak pokiaľ útočník získa heslo ku administrátorskému účtu, všetky súbory vášho systému sú mu k dispozícii prostredníctvom týchto skrytých zdieľaní.</a:t>
            </a:r>
          </a:p>
          <a:p>
            <a:r>
              <a:rPr lang="sk-SK" b="1" dirty="0" smtClean="0">
                <a:solidFill>
                  <a:srgbClr val="3366FF"/>
                </a:solidFill>
                <a:effectLst/>
              </a:rPr>
              <a:t>Náprava:</a:t>
            </a:r>
            <a:endParaRPr lang="sk-SK" b="1" dirty="0" smtClean="0"/>
          </a:p>
          <a:p>
            <a:r>
              <a:rPr lang="sk-SK" dirty="0" smtClean="0"/>
              <a:t>Odstráňte všetky skryté zdieľania adresárov.</a:t>
            </a:r>
          </a:p>
          <a:p>
            <a:r>
              <a:rPr lang="sk-SK" dirty="0" smtClean="0"/>
              <a:t>Pokiaľ sa jedná o počítače v podnikovom prostredí, nanešťastie je existencia skrytých zdieľaných adresárov je nutná. Na domácich počítačoch však odstránenie každého nadbytočného zdieľania významne zníži hrozbu kompromitácie vašich dát na diaľku.</a:t>
            </a:r>
          </a:p>
          <a:p>
            <a:r>
              <a:rPr lang="sk-SK" dirty="0" smtClean="0"/>
              <a:t> </a:t>
            </a:r>
            <a:endParaRPr lang="sk-SK" dirty="0"/>
          </a:p>
        </p:txBody>
      </p:sp>
      <p:sp>
        <p:nvSpPr>
          <p:cNvPr id="3" name="Zástupný symbol čísla snímky 2"/>
          <p:cNvSpPr>
            <a:spLocks noGrp="1"/>
          </p:cNvSpPr>
          <p:nvPr>
            <p:ph type="sldNum" sz="quarter" idx="12"/>
          </p:nvPr>
        </p:nvSpPr>
        <p:spPr/>
        <p:txBody>
          <a:bodyPr/>
          <a:lstStyle/>
          <a:p>
            <a:fld id="{A5606A46-7C58-4CA3-B782-4E6E4E71FE24}" type="slidenum">
              <a:rPr lang="sk-SK" smtClean="0"/>
              <a:t>12</a:t>
            </a:fld>
            <a:endParaRPr lang="sk-SK" dirty="0"/>
          </a:p>
        </p:txBody>
      </p:sp>
    </p:spTree>
    <p:extLst>
      <p:ext uri="{BB962C8B-B14F-4D97-AF65-F5344CB8AC3E}">
        <p14:creationId xmlns:p14="http://schemas.microsoft.com/office/powerpoint/2010/main" val="960869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216976" y="360477"/>
            <a:ext cx="11716719" cy="6247864"/>
          </a:xfrm>
          <a:prstGeom prst="rect">
            <a:avLst/>
          </a:prstGeom>
        </p:spPr>
        <p:txBody>
          <a:bodyPr wrap="square">
            <a:spAutoFit/>
          </a:bodyPr>
          <a:lstStyle/>
          <a:p>
            <a:r>
              <a:rPr lang="sk-SK" sz="1600" b="1" dirty="0" smtClean="0">
                <a:solidFill>
                  <a:srgbClr val="0000FF"/>
                </a:solidFill>
                <a:effectLst/>
              </a:rPr>
              <a:t>Zásada 8.: Zmeňte nastavenia prehliadača</a:t>
            </a:r>
            <a:endParaRPr lang="sk-SK" sz="1600" b="1" dirty="0" smtClean="0"/>
          </a:p>
          <a:p>
            <a:r>
              <a:rPr lang="sk-SK" sz="1600" dirty="0" smtClean="0"/>
              <a:t> </a:t>
            </a:r>
          </a:p>
          <a:p>
            <a:r>
              <a:rPr lang="sk-SK" sz="1600" b="1" dirty="0" smtClean="0">
                <a:solidFill>
                  <a:srgbClr val="3366FF"/>
                </a:solidFill>
                <a:effectLst/>
              </a:rPr>
              <a:t>Hrozba:</a:t>
            </a:r>
            <a:endParaRPr lang="sk-SK" sz="1600" b="1" dirty="0" smtClean="0"/>
          </a:p>
          <a:p>
            <a:r>
              <a:rPr lang="sk-SK" sz="1600" dirty="0" smtClean="0"/>
              <a:t>Niektoré typy škodlivého kódu sú schopné napadnúť váš systém napríklad prostredníctvom tzv. </a:t>
            </a:r>
          </a:p>
          <a:p>
            <a:r>
              <a:rPr lang="sk-SK" sz="1600" dirty="0" err="1" smtClean="0"/>
              <a:t>ActiveX</a:t>
            </a:r>
            <a:r>
              <a:rPr lang="sk-SK" sz="1600" dirty="0" smtClean="0"/>
              <a:t> prvkov, ktoré sú používané na niektorých typoch web stránok.</a:t>
            </a:r>
          </a:p>
          <a:p>
            <a:r>
              <a:rPr lang="sk-SK" sz="1600" b="1" dirty="0" smtClean="0">
                <a:solidFill>
                  <a:srgbClr val="3366FF"/>
                </a:solidFill>
                <a:effectLst/>
              </a:rPr>
              <a:t>Príčina:</a:t>
            </a:r>
            <a:endParaRPr lang="sk-SK" sz="1600" b="1" dirty="0" smtClean="0"/>
          </a:p>
          <a:p>
            <a:r>
              <a:rPr lang="sk-SK" sz="1600" dirty="0" smtClean="0"/>
              <a:t>ActiveX je softvérová štruktúra vyvinutá Microsoftom, určená pre tvorbu dynamických web stránok a zdieľanie webového obsahu medzi rôznymi aplikáciami. ActiveX umožňuje vzájomnú interakciu softvérových súčastí v sieťovom prostredí bez ohľadu na jazyk, v ktorom boli tieto súčasti vytvorené. Existencia ActiveX je založená na myšlienke, že mnohé aplikácie obsahujú rovnaké funkcie, ktoré namiesto toho, aby boli programované vždy od začiatku môžu byť zdieľané medzi aplikáciami. Pomocou tejto technológie sú teda vytvárané stavebné bloky, z ktorých sú potom zostavené aj obsiahlejšie webové aplikácie.</a:t>
            </a:r>
          </a:p>
          <a:p>
            <a:r>
              <a:rPr lang="sk-SK" sz="1600" dirty="0" smtClean="0"/>
              <a:t>ActiveX funguje len v prostredí MS Windows a pracuje len s aplikáciami z dielne MS (Word, Excel, Internet Explorer, PowerPoint).</a:t>
            </a:r>
          </a:p>
          <a:p>
            <a:r>
              <a:rPr lang="sk-SK" sz="1600" dirty="0" smtClean="0"/>
              <a:t>Táto technológia však zároveň predstavuje i nemalú zraniteľnosť. Napríklad náhodným kliknutím na vyskakovacie (tzv. pop-up) okno, alebo aj prístupom na nedôveryhodnú stránku môžete prehliadaču nechtiac povoliť inštaláciu škodlivého kódu (napr. trójskeho koňa) do vášho počítača, zmenu niektorého ovládača hardvéru, alebo zmenu konfigurácie.</a:t>
            </a:r>
          </a:p>
          <a:p>
            <a:r>
              <a:rPr lang="sk-SK" sz="1600" b="1" dirty="0" smtClean="0">
                <a:solidFill>
                  <a:srgbClr val="3366FF"/>
                </a:solidFill>
                <a:effectLst/>
              </a:rPr>
              <a:t>Náprava:</a:t>
            </a:r>
            <a:endParaRPr lang="sk-SK" sz="1600" b="1" dirty="0" smtClean="0"/>
          </a:p>
          <a:p>
            <a:r>
              <a:rPr lang="sk-SK" sz="1600" dirty="0" smtClean="0"/>
              <a:t>Zvýšte základnú úroveň bezpečnosti prehliadača MS Internet Explorer.</a:t>
            </a:r>
          </a:p>
          <a:p>
            <a:r>
              <a:rPr lang="sk-SK" sz="1600" dirty="0" smtClean="0"/>
              <a:t>Našťastie, Internet Explorer sa dá nastaviť na viac reštriktívnu politiku. S takým nastavením vlastností MS Internet Explorer nebude (prinajmenšom nie bez opýtania) spúšťať určitý typ obsahu z webových stránok, a to vrátane potenciálne škodlivého ActiveX kódu. Samozrejme, toto nastavenie obmedzí  obsah spúšťaný aj z bezpečných webových stránok. To sa však dá vyriešiť tým, že známe a bezpečné stránky, na ktoré často pristupujete, pridáte do zoznamu dôveryhodných stránok v nastaveniach MS Internet Explorer-a.</a:t>
            </a:r>
          </a:p>
          <a:p>
            <a:r>
              <a:rPr lang="sk-SK" sz="1600" dirty="0" smtClean="0"/>
              <a:t>Vo všeobecnosti však práve preto, že MS Internet Explorer je najrozšírenejším internetovým prehliadačom, väčšina škodlivého kódu je zamierená práve voči zraniteľnostiam prehliadača MS Internet Explorer. Tu zostáva len jedno účinné odporúčanie – naučte sa používať alternatívny, bezpečnejší prehliadač. Existuje ich nepreberné množstvo a paradoxne fakt, že MS Internet Explorer je najrozšírenejší, vôbec neznamená, že je najlepší.</a:t>
            </a:r>
            <a:endParaRPr lang="sk-SK" sz="1600" dirty="0"/>
          </a:p>
        </p:txBody>
      </p:sp>
      <p:sp>
        <p:nvSpPr>
          <p:cNvPr id="3" name="Zástupný symbol čísla snímky 2"/>
          <p:cNvSpPr>
            <a:spLocks noGrp="1"/>
          </p:cNvSpPr>
          <p:nvPr>
            <p:ph type="sldNum" sz="quarter" idx="12"/>
          </p:nvPr>
        </p:nvSpPr>
        <p:spPr/>
        <p:txBody>
          <a:bodyPr/>
          <a:lstStyle/>
          <a:p>
            <a:fld id="{A5606A46-7C58-4CA3-B782-4E6E4E71FE24}" type="slidenum">
              <a:rPr lang="sk-SK" smtClean="0"/>
              <a:t>13</a:t>
            </a:fld>
            <a:endParaRPr lang="sk-SK" dirty="0"/>
          </a:p>
        </p:txBody>
      </p:sp>
      <p:pic>
        <p:nvPicPr>
          <p:cNvPr id="4" name="Obrázok 3"/>
          <p:cNvPicPr>
            <a:picLocks noChangeAspect="1"/>
          </p:cNvPicPr>
          <p:nvPr/>
        </p:nvPicPr>
        <p:blipFill>
          <a:blip r:embed="rId2"/>
          <a:stretch>
            <a:fillRect/>
          </a:stretch>
        </p:blipFill>
        <p:spPr>
          <a:xfrm>
            <a:off x="8457843" y="94268"/>
            <a:ext cx="2584872" cy="1867539"/>
          </a:xfrm>
          <a:prstGeom prst="rect">
            <a:avLst/>
          </a:prstGeom>
        </p:spPr>
      </p:pic>
    </p:spTree>
    <p:extLst>
      <p:ext uri="{BB962C8B-B14F-4D97-AF65-F5344CB8AC3E}">
        <p14:creationId xmlns:p14="http://schemas.microsoft.com/office/powerpoint/2010/main" val="1451647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278969" y="423190"/>
            <a:ext cx="11913031" cy="5632311"/>
          </a:xfrm>
          <a:prstGeom prst="rect">
            <a:avLst/>
          </a:prstGeom>
        </p:spPr>
        <p:txBody>
          <a:bodyPr wrap="square">
            <a:spAutoFit/>
          </a:bodyPr>
          <a:lstStyle/>
          <a:p>
            <a:r>
              <a:rPr lang="sk-SK" b="1" dirty="0" smtClean="0">
                <a:solidFill>
                  <a:srgbClr val="0000FF"/>
                </a:solidFill>
                <a:effectLst/>
              </a:rPr>
              <a:t>Zásada 9: Zabezpečte zdieľané súbory</a:t>
            </a:r>
            <a:endParaRPr lang="sk-SK" b="1" dirty="0" smtClean="0"/>
          </a:p>
          <a:p>
            <a:r>
              <a:rPr lang="sk-SK" dirty="0" smtClean="0"/>
              <a:t> </a:t>
            </a:r>
          </a:p>
          <a:p>
            <a:r>
              <a:rPr lang="sk-SK" b="1" dirty="0" smtClean="0">
                <a:solidFill>
                  <a:srgbClr val="3366FF"/>
                </a:solidFill>
                <a:effectLst/>
              </a:rPr>
              <a:t>Hrozba:</a:t>
            </a:r>
            <a:endParaRPr lang="sk-SK" b="1" dirty="0" smtClean="0"/>
          </a:p>
          <a:p>
            <a:r>
              <a:rPr lang="sk-SK" dirty="0" smtClean="0"/>
              <a:t>Útočníci sa môžu dostať ku vašim zdieľaným súborom.</a:t>
            </a:r>
          </a:p>
          <a:p>
            <a:r>
              <a:rPr lang="sk-SK" b="1" dirty="0" smtClean="0">
                <a:solidFill>
                  <a:srgbClr val="3366FF"/>
                </a:solidFill>
                <a:effectLst/>
              </a:rPr>
              <a:t>Príčina:</a:t>
            </a:r>
            <a:endParaRPr lang="sk-SK" b="1" dirty="0" smtClean="0"/>
          </a:p>
          <a:p>
            <a:r>
              <a:rPr lang="sk-SK" dirty="0" smtClean="0"/>
              <a:t>Na počítačoch so systémom Windows je v predvolenom nastavení zapnuté tzv. jednoduché zdieľanie súborov. Všetci používatelia autentifikovaní na vašom počítači majú v rovnakej pracovnej skupine, alebo doméne počítačovej siete týmto spôsobom plný prístup do vašich zdieľaných priečinkov. Pri zapnutej funkcii „jednoduché zdieľanie súborov“ sa namiesto záložiek Zabezpečenie a Zdieľanie zobrazí používateľské rozhranie jednoduchého zdieľania súborov.</a:t>
            </a:r>
          </a:p>
          <a:p>
            <a:r>
              <a:rPr lang="sk-SK" dirty="0" smtClean="0"/>
              <a:t>Ako už bolo spomenuté, v operačnom systéme Windows existuje hosťovský účet „Guest“, ktorý umožňuje vzdialeným používateľom pristupovať aj ku zdieľaným súborom. Tento účet bez hesla umožňuje neobmedzený a nekontrolovaný virtuálny prístup ku všetkým zdieľaným dátam komukoľvek, kto pozná vašu IP adresu.</a:t>
            </a:r>
          </a:p>
          <a:p>
            <a:r>
              <a:rPr lang="sk-SK" b="1" dirty="0" smtClean="0">
                <a:solidFill>
                  <a:srgbClr val="3366FF"/>
                </a:solidFill>
                <a:effectLst/>
              </a:rPr>
              <a:t>Náprava:</a:t>
            </a:r>
            <a:endParaRPr lang="sk-SK" b="1" dirty="0" smtClean="0"/>
          </a:p>
          <a:p>
            <a:r>
              <a:rPr lang="sk-SK" dirty="0" smtClean="0"/>
              <a:t>I keď správne nakonfigurovaný firewall by mal blokovať väčšinu prichádzajúcich spojení oplatí sa limitovať známe zraniteľnosti aj vypnutím funkcie „jednoduché zdieľanie“ a zrušením hosťovského účtu.</a:t>
            </a:r>
          </a:p>
          <a:p>
            <a:r>
              <a:rPr lang="sk-SK" dirty="0" smtClean="0"/>
              <a:t>To potenciálneho útočníka donúti použiť niektorý z používateľských účtov, ktoré vytvoril správca systému, avšak pri dodržaní vyššie uvedených odporúčaní bude už riziko výrazne nižšie.</a:t>
            </a:r>
          </a:p>
          <a:p>
            <a:r>
              <a:rPr lang="sk-SK" dirty="0" smtClean="0"/>
              <a:t>Dáta vždy zdieľajte len na základe vedomého rozhodnutia a vždy premysleným spôsobom, konkrétnemu autentifikovanému používateľovi.</a:t>
            </a:r>
          </a:p>
          <a:p>
            <a:r>
              <a:rPr lang="sk-SK" dirty="0" smtClean="0"/>
              <a:t> </a:t>
            </a:r>
            <a:endParaRPr lang="sk-SK" dirty="0"/>
          </a:p>
        </p:txBody>
      </p:sp>
      <p:sp>
        <p:nvSpPr>
          <p:cNvPr id="3" name="Zástupný symbol čísla snímky 2"/>
          <p:cNvSpPr>
            <a:spLocks noGrp="1"/>
          </p:cNvSpPr>
          <p:nvPr>
            <p:ph type="sldNum" sz="quarter" idx="12"/>
          </p:nvPr>
        </p:nvSpPr>
        <p:spPr/>
        <p:txBody>
          <a:bodyPr/>
          <a:lstStyle/>
          <a:p>
            <a:fld id="{A5606A46-7C58-4CA3-B782-4E6E4E71FE24}" type="slidenum">
              <a:rPr lang="sk-SK" smtClean="0"/>
              <a:t>14</a:t>
            </a:fld>
            <a:endParaRPr lang="sk-SK" dirty="0"/>
          </a:p>
        </p:txBody>
      </p:sp>
    </p:spTree>
    <p:extLst>
      <p:ext uri="{BB962C8B-B14F-4D97-AF65-F5344CB8AC3E}">
        <p14:creationId xmlns:p14="http://schemas.microsoft.com/office/powerpoint/2010/main" val="1083345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320298" y="546192"/>
            <a:ext cx="11778712" cy="5355312"/>
          </a:xfrm>
          <a:prstGeom prst="rect">
            <a:avLst/>
          </a:prstGeom>
        </p:spPr>
        <p:txBody>
          <a:bodyPr wrap="square">
            <a:spAutoFit/>
          </a:bodyPr>
          <a:lstStyle/>
          <a:p>
            <a:r>
              <a:rPr lang="sk-SK" b="1" dirty="0" smtClean="0">
                <a:solidFill>
                  <a:srgbClr val="0000FF"/>
                </a:solidFill>
                <a:effectLst/>
              </a:rPr>
              <a:t>Zásada 10: Vypnite všetky nepoužívané služby systému</a:t>
            </a:r>
            <a:endParaRPr lang="sk-SK" b="1" dirty="0" smtClean="0"/>
          </a:p>
          <a:p>
            <a:r>
              <a:rPr lang="sk-SK" dirty="0" smtClean="0"/>
              <a:t> </a:t>
            </a:r>
          </a:p>
          <a:p>
            <a:r>
              <a:rPr lang="sk-SK" b="1" dirty="0" smtClean="0">
                <a:solidFill>
                  <a:srgbClr val="3366FF"/>
                </a:solidFill>
                <a:effectLst/>
              </a:rPr>
              <a:t>Hrozba:</a:t>
            </a:r>
            <a:endParaRPr lang="sk-SK" b="1" dirty="0" smtClean="0"/>
          </a:p>
          <a:p>
            <a:r>
              <a:rPr lang="sk-SK" dirty="0" smtClean="0"/>
              <a:t>Každá systémová služba predstavuje potenciálnu zraniteľnosť. O to viac sú zraniteľnejšie také služby, ktoré sú dlhodobo spustené bez reálneho využitia zo strany oprávneného používateľa počítača.</a:t>
            </a:r>
          </a:p>
          <a:p>
            <a:r>
              <a:rPr lang="sk-SK" dirty="0" smtClean="0"/>
              <a:t>Nepotrebné alebo nepoužívané systémové služby zvyšujú riziko útoku na počítač a zároveň zaťažujú systémové prostriedky počítača, čím prispievajú k jeho spomaleniu.</a:t>
            </a:r>
          </a:p>
          <a:p>
            <a:r>
              <a:rPr lang="sk-SK" b="1" dirty="0" smtClean="0">
                <a:solidFill>
                  <a:srgbClr val="3366FF"/>
                </a:solidFill>
                <a:effectLst/>
              </a:rPr>
              <a:t>Príčina:</a:t>
            </a:r>
            <a:endParaRPr lang="sk-SK" b="1" dirty="0" smtClean="0"/>
          </a:p>
          <a:p>
            <a:r>
              <a:rPr lang="sk-SK" dirty="0" smtClean="0"/>
              <a:t>Aj keď je operačný systém Windows nepochybne najrozšírenejší a z používateľského hľadiska „priateľský“ („user friendly“),  má zároveň tú nepríjemnú vlastnosť, že sa snaží byť natoľko odolný voči neznalosti používateľa (slangovo povedané: „blbuvzdorný“), že týmto prístupom dáva skoro až komfortné možnosti zlomyseľným používateľom, ktorí sa snažia o neoprávnený prístup ku vašim dátam. Niet napríklad ani najmenšieho dôvodu, aby pre domáci počítač bola povolená a spustená služba vzdialenej podpory, alebo vzdialeného prevzatia pracovnej plochy, atď.</a:t>
            </a:r>
          </a:p>
          <a:p>
            <a:r>
              <a:rPr lang="sk-SK" b="1" dirty="0" smtClean="0">
                <a:solidFill>
                  <a:srgbClr val="3366FF"/>
                </a:solidFill>
                <a:effectLst/>
              </a:rPr>
              <a:t>Náprava:</a:t>
            </a:r>
            <a:endParaRPr lang="sk-SK" b="1" dirty="0" smtClean="0"/>
          </a:p>
          <a:p>
            <a:r>
              <a:rPr lang="sk-SK" dirty="0" smtClean="0"/>
              <a:t>Cez ovládací panel vypnite všetky nepoužívané systémové služby a odinštalujte všetky dlhodobo nepoužívané aplikácie. Zoznamy systémových služieb a odporúčania na vypnutie nájdete na mnohých web stránkach, napríklad tu: </a:t>
            </a:r>
            <a:r>
              <a:rPr lang="sk-SK" b="1" dirty="0" smtClean="0">
                <a:hlinkClick r:id="rId2"/>
              </a:rPr>
              <a:t>URL</a:t>
            </a:r>
            <a:r>
              <a:rPr lang="sk-SK" dirty="0" smtClean="0"/>
              <a:t>.</a:t>
            </a:r>
          </a:p>
          <a:p>
            <a:r>
              <a:rPr lang="sk-SK" dirty="0" smtClean="0"/>
              <a:t>Obmedzte všetky služby, knižnice a mikroaplikácie, ktoré sa štartujú automaticky po spustení počítača. Jeden z dobrých nástrojov, ktorý vám poskytne kontrolu nad spúšťanými službami je Autoruns od firmy Sysinternals. Tento je dostupný dokonca aj na stránkach Microsoftu: </a:t>
            </a:r>
            <a:r>
              <a:rPr lang="sk-SK" b="1" dirty="0" smtClean="0">
                <a:hlinkClick r:id="rId3"/>
              </a:rPr>
              <a:t>URL</a:t>
            </a:r>
            <a:r>
              <a:rPr lang="sk-SK" dirty="0" smtClean="0"/>
              <a:t>.</a:t>
            </a:r>
            <a:endParaRPr lang="sk-SK" dirty="0"/>
          </a:p>
        </p:txBody>
      </p:sp>
      <p:sp>
        <p:nvSpPr>
          <p:cNvPr id="3" name="Zástupný symbol čísla snímky 2"/>
          <p:cNvSpPr>
            <a:spLocks noGrp="1"/>
          </p:cNvSpPr>
          <p:nvPr>
            <p:ph type="sldNum" sz="quarter" idx="12"/>
          </p:nvPr>
        </p:nvSpPr>
        <p:spPr/>
        <p:txBody>
          <a:bodyPr/>
          <a:lstStyle/>
          <a:p>
            <a:fld id="{A5606A46-7C58-4CA3-B782-4E6E4E71FE24}" type="slidenum">
              <a:rPr lang="sk-SK" smtClean="0"/>
              <a:t>15</a:t>
            </a:fld>
            <a:endParaRPr lang="sk-SK" dirty="0"/>
          </a:p>
        </p:txBody>
      </p:sp>
    </p:spTree>
    <p:extLst>
      <p:ext uri="{BB962C8B-B14F-4D97-AF65-F5344CB8AC3E}">
        <p14:creationId xmlns:p14="http://schemas.microsoft.com/office/powerpoint/2010/main" val="166477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170481" y="1470469"/>
            <a:ext cx="11809709" cy="1572225"/>
          </a:xfrm>
          <a:prstGeom prst="rect">
            <a:avLst/>
          </a:prstGeom>
        </p:spPr>
        <p:txBody>
          <a:bodyPr wrap="square">
            <a:spAutoFit/>
          </a:bodyPr>
          <a:lstStyle/>
          <a:p>
            <a:pPr marL="342900" marR="1040765" lvl="0" indent="-342900" fontAlgn="base">
              <a:lnSpc>
                <a:spcPct val="105000"/>
              </a:lnSpc>
              <a:spcAft>
                <a:spcPts val="85"/>
              </a:spcAft>
              <a:buClr>
                <a:srgbClr val="000000"/>
              </a:buClr>
              <a:buSzPts val="2400"/>
              <a:buFont typeface="+mj-lt"/>
              <a:buAutoNum type="arabicPeriod"/>
            </a:pPr>
            <a:r>
              <a:rPr lang="sk-SK" b="1"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ť </a:t>
            </a:r>
            <a:r>
              <a:rPr lang="sk-SK" b="1"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dobre nastavený Firewall </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(program riadiaci sie</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ť</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ovú komunikáciu po</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č</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íta</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č</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 smerom dnu i von) .</a:t>
            </a:r>
          </a:p>
          <a:p>
            <a:pPr marL="342900" marR="1040765" lvl="0" indent="-342900" fontAlgn="base">
              <a:lnSpc>
                <a:spcPct val="105000"/>
              </a:lnSpc>
              <a:spcAft>
                <a:spcPts val="85"/>
              </a:spcAft>
              <a:buClr>
                <a:srgbClr val="000000"/>
              </a:buClr>
              <a:buSzPts val="2400"/>
              <a:buFont typeface="+mj-lt"/>
              <a:buAutoNum type="arabicPeriod"/>
            </a:pPr>
            <a:r>
              <a:rPr lang="sk-SK" b="1"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Pravidelne aktualizova</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ť </a:t>
            </a:r>
            <a:r>
              <a:rPr lang="sk-SK" b="1"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opera</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č</a:t>
            </a:r>
            <a:r>
              <a:rPr lang="sk-SK" b="1"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ný systém: </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Microsoft vydáva ve</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ľ</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mi </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č</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asto opravy bezpe</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č</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nostných, ale aj iných chýb svojich opera</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č</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ných systémov a ostatných produktov. </a:t>
            </a:r>
          </a:p>
          <a:p>
            <a:pPr marL="342900" marR="1040765" lvl="0" indent="-342900" fontAlgn="base">
              <a:lnSpc>
                <a:spcPct val="105000"/>
              </a:lnSpc>
              <a:spcAft>
                <a:spcPts val="85"/>
              </a:spcAft>
              <a:buClr>
                <a:srgbClr val="000000"/>
              </a:buClr>
              <a:buSzPts val="2400"/>
              <a:buFont typeface="+mj-lt"/>
              <a:buAutoNum type="arabicPeriod"/>
            </a:pPr>
            <a:r>
              <a:rPr lang="sk-SK" b="1"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ť </a:t>
            </a:r>
            <a:r>
              <a:rPr lang="sk-SK" b="1"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kvalitný antivírusový program - </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chráni Váš po</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č</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íta</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č </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pred hrozbami a útokmi (ak má pravidelne aktualizovanú databázu vírusov), napr.: NOD32, alebo AVG... at</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ď</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p>
        </p:txBody>
      </p:sp>
      <p:sp>
        <p:nvSpPr>
          <p:cNvPr id="3" name="Obdĺžnik 2"/>
          <p:cNvSpPr/>
          <p:nvPr/>
        </p:nvSpPr>
        <p:spPr>
          <a:xfrm>
            <a:off x="340963" y="309965"/>
            <a:ext cx="4633992" cy="804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dirty="0" smtClean="0"/>
              <a:t>3 kroky na zabezpečenie počítača</a:t>
            </a:r>
            <a:endParaRPr lang="sk-SK" b="1" dirty="0"/>
          </a:p>
        </p:txBody>
      </p:sp>
      <p:pic>
        <p:nvPicPr>
          <p:cNvPr id="4" name="Picture 118"/>
          <p:cNvPicPr/>
          <p:nvPr/>
        </p:nvPicPr>
        <p:blipFill>
          <a:blip r:embed="rId2"/>
          <a:stretch>
            <a:fillRect/>
          </a:stretch>
        </p:blipFill>
        <p:spPr>
          <a:xfrm>
            <a:off x="523632" y="3265143"/>
            <a:ext cx="3457575" cy="3334385"/>
          </a:xfrm>
          <a:prstGeom prst="rect">
            <a:avLst/>
          </a:prstGeom>
        </p:spPr>
      </p:pic>
      <p:sp>
        <p:nvSpPr>
          <p:cNvPr id="5" name="Obdĺžnik 4"/>
          <p:cNvSpPr/>
          <p:nvPr/>
        </p:nvSpPr>
        <p:spPr>
          <a:xfrm>
            <a:off x="4231036" y="3265143"/>
            <a:ext cx="7749153" cy="1585049"/>
          </a:xfrm>
          <a:prstGeom prst="rect">
            <a:avLst/>
          </a:prstGeom>
        </p:spPr>
        <p:txBody>
          <a:bodyPr wrap="square">
            <a:spAutoFit/>
          </a:bodyPr>
          <a:lstStyle/>
          <a:p>
            <a:pPr marL="525780" marR="233680" indent="-6350">
              <a:lnSpc>
                <a:spcPct val="105000"/>
              </a:lnSpc>
              <a:spcAft>
                <a:spcPts val="265"/>
              </a:spcAft>
            </a:pPr>
            <a:r>
              <a:rPr lang="sk-SK" dirty="0" smtClean="0">
                <a:solidFill>
                  <a:srgbClr val="000000"/>
                </a:solidFill>
                <a:effectLst/>
                <a:latin typeface="Times New Roman" panose="02020603050405020304" pitchFamily="18" charset="0"/>
                <a:ea typeface="Times New Roman" panose="02020603050405020304" pitchFamily="18" charset="0"/>
              </a:rPr>
              <a:t>Brána firewall pomáha bráni</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hackerom alebo škodlivému softvéru (napríklad </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ervom) získa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prístup k po</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íta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u prostredníctvom siete alebo Internetu. </a:t>
            </a:r>
          </a:p>
          <a:p>
            <a:pPr marL="525780" marR="233680" indent="-6350">
              <a:lnSpc>
                <a:spcPct val="105000"/>
              </a:lnSpc>
              <a:spcAft>
                <a:spcPts val="85"/>
              </a:spcAft>
            </a:pPr>
            <a:r>
              <a:rPr lang="sk-SK" dirty="0" smtClean="0">
                <a:solidFill>
                  <a:srgbClr val="000000"/>
                </a:solidFill>
                <a:effectLst/>
                <a:latin typeface="Times New Roman" panose="02020603050405020304" pitchFamily="18" charset="0"/>
                <a:ea typeface="Times New Roman" panose="02020603050405020304" pitchFamily="18" charset="0"/>
              </a:rPr>
              <a:t>Umož</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ň</a:t>
            </a:r>
            <a:r>
              <a:rPr lang="sk-SK" dirty="0" smtClean="0">
                <a:solidFill>
                  <a:srgbClr val="000000"/>
                </a:solidFill>
                <a:effectLst/>
                <a:latin typeface="Times New Roman" panose="02020603050405020304" pitchFamily="18" charset="0"/>
                <a:ea typeface="Times New Roman" panose="02020603050405020304" pitchFamily="18" charset="0"/>
              </a:rPr>
              <a:t>uje tiež zastavi</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odosielanie škodlivého softvéru z po</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íta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a do </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ď</a:t>
            </a:r>
            <a:r>
              <a:rPr lang="sk-SK" dirty="0" smtClean="0">
                <a:solidFill>
                  <a:srgbClr val="000000"/>
                </a:solidFill>
                <a:effectLst/>
                <a:latin typeface="Times New Roman" panose="02020603050405020304" pitchFamily="18" charset="0"/>
                <a:ea typeface="Times New Roman" panose="02020603050405020304" pitchFamily="18" charset="0"/>
              </a:rPr>
              <a:t>alších po</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íta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ov.</a:t>
            </a:r>
            <a:endParaRPr lang="sk-SK" dirty="0">
              <a:solidFill>
                <a:srgbClr val="000000"/>
              </a:solidFill>
              <a:effectLst/>
              <a:latin typeface="Times New Roman" panose="02020603050405020304" pitchFamily="18" charset="0"/>
              <a:ea typeface="Times New Roman" panose="02020603050405020304" pitchFamily="18" charset="0"/>
            </a:endParaRPr>
          </a:p>
        </p:txBody>
      </p:sp>
      <p:sp>
        <p:nvSpPr>
          <p:cNvPr id="6" name="Zástupný symbol čísla snímky 5"/>
          <p:cNvSpPr>
            <a:spLocks noGrp="1"/>
          </p:cNvSpPr>
          <p:nvPr>
            <p:ph type="sldNum" sz="quarter" idx="12"/>
          </p:nvPr>
        </p:nvSpPr>
        <p:spPr/>
        <p:txBody>
          <a:bodyPr/>
          <a:lstStyle/>
          <a:p>
            <a:fld id="{A5606A46-7C58-4CA3-B782-4E6E4E71FE24}" type="slidenum">
              <a:rPr lang="sk-SK" smtClean="0"/>
              <a:t>16</a:t>
            </a:fld>
            <a:endParaRPr lang="sk-SK" dirty="0"/>
          </a:p>
        </p:txBody>
      </p:sp>
    </p:spTree>
    <p:extLst>
      <p:ext uri="{BB962C8B-B14F-4D97-AF65-F5344CB8AC3E}">
        <p14:creationId xmlns:p14="http://schemas.microsoft.com/office/powerpoint/2010/main" val="1540088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247973" y="109943"/>
            <a:ext cx="11944027" cy="4502643"/>
          </a:xfrm>
          <a:prstGeom prst="rect">
            <a:avLst/>
          </a:prstGeom>
        </p:spPr>
        <p:txBody>
          <a:bodyPr wrap="square">
            <a:spAutoFit/>
          </a:bodyPr>
          <a:lstStyle/>
          <a:p>
            <a:pPr marL="238125" marR="610870" indent="-6350" algn="ctr">
              <a:lnSpc>
                <a:spcPct val="107000"/>
              </a:lnSpc>
              <a:spcAft>
                <a:spcPts val="3375"/>
              </a:spcAft>
            </a:pPr>
            <a:endParaRPr lang="sk-SK" b="1" dirty="0" smtClean="0">
              <a:solidFill>
                <a:srgbClr val="000000"/>
              </a:solidFill>
              <a:effectLst/>
              <a:latin typeface="Times New Roman" panose="02020603050405020304" pitchFamily="18" charset="0"/>
              <a:ea typeface="Times New Roman" panose="02020603050405020304" pitchFamily="18" charset="0"/>
            </a:endParaRPr>
          </a:p>
          <a:p>
            <a:pPr marL="6350" marR="431800" indent="-6350">
              <a:lnSpc>
                <a:spcPct val="105000"/>
              </a:lnSpc>
              <a:spcAft>
                <a:spcPts val="3040"/>
              </a:spcAft>
            </a:pPr>
            <a:r>
              <a:rPr lang="sk-SK" dirty="0" smtClean="0">
                <a:solidFill>
                  <a:srgbClr val="000000"/>
                </a:solidFill>
                <a:effectLst/>
                <a:latin typeface="Times New Roman" panose="02020603050405020304" pitchFamily="18" charset="0"/>
                <a:ea typeface="Times New Roman" panose="02020603050405020304" pitchFamily="18" charset="0"/>
              </a:rPr>
              <a:t>Bezpe</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nos</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 </a:t>
            </a:r>
            <a:r>
              <a:rPr lang="sk-SK" dirty="0" smtClean="0">
                <a:solidFill>
                  <a:srgbClr val="000000"/>
                </a:solidFill>
                <a:effectLst/>
                <a:latin typeface="Times New Roman" panose="02020603050405020304" pitchFamily="18" charset="0"/>
                <a:ea typeface="Times New Roman" panose="02020603050405020304" pitchFamily="18" charset="0"/>
              </a:rPr>
              <a:t>pc je ohrozovaná vírusmi, spyware, spam, malware </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i phisingom. Ak chcete by</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kompletne chránení, treba si vybra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antivírusový program, ktorý ponúka ochranu proti všetkým nástrahám, avšak treba ráta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aj s tým, že to po</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íta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 </a:t>
            </a:r>
            <a:r>
              <a:rPr lang="sk-SK" dirty="0" smtClean="0">
                <a:solidFill>
                  <a:srgbClr val="000000"/>
                </a:solidFill>
                <a:effectLst/>
                <a:latin typeface="Times New Roman" panose="02020603050405020304" pitchFamily="18" charset="0"/>
                <a:ea typeface="Times New Roman" panose="02020603050405020304" pitchFamily="18" charset="0"/>
              </a:rPr>
              <a:t>spomalí. Najlepší </a:t>
            </a:r>
            <a:r>
              <a:rPr lang="sk-SK" dirty="0" smtClean="0">
                <a:solidFill>
                  <a:srgbClr val="000000"/>
                </a:solidFill>
                <a:effectLst/>
                <a:latin typeface="Times New Roman" panose="02020603050405020304" pitchFamily="18" charset="0"/>
                <a:ea typeface="Times New Roman" panose="02020603050405020304" pitchFamily="18" charset="0"/>
              </a:rPr>
              <a:t>antivírus je ten, ktorý skenuje dáta rýchlo a má </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o najmenej falošných </a:t>
            </a:r>
            <a:r>
              <a:rPr lang="sk-SK" dirty="0" smtClean="0">
                <a:solidFill>
                  <a:srgbClr val="000000"/>
                </a:solidFill>
                <a:effectLst/>
                <a:latin typeface="Times New Roman" panose="02020603050405020304" pitchFamily="18" charset="0"/>
                <a:ea typeface="Times New Roman" panose="02020603050405020304" pitchFamily="18" charset="0"/>
              </a:rPr>
              <a:t>detekcií.. Kvalitný </a:t>
            </a:r>
            <a:r>
              <a:rPr lang="sk-SK" dirty="0" smtClean="0">
                <a:solidFill>
                  <a:srgbClr val="000000"/>
                </a:solidFill>
                <a:effectLst/>
                <a:latin typeface="Times New Roman" panose="02020603050405020304" pitchFamily="18" charset="0"/>
                <a:ea typeface="Times New Roman" panose="02020603050405020304" pitchFamily="18" charset="0"/>
              </a:rPr>
              <a:t>antivírusový program by mal zah</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ŕň</a:t>
            </a:r>
            <a:r>
              <a:rPr lang="sk-SK" dirty="0" smtClean="0">
                <a:solidFill>
                  <a:srgbClr val="000000"/>
                </a:solidFill>
                <a:effectLst/>
                <a:latin typeface="Times New Roman" panose="02020603050405020304" pitchFamily="18" charset="0"/>
                <a:ea typeface="Times New Roman" panose="02020603050405020304" pitchFamily="18" charset="0"/>
              </a:rPr>
              <a:t>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ochranu proti spyware a </a:t>
            </a:r>
            <a:r>
              <a:rPr lang="sk-SK" dirty="0" smtClean="0">
                <a:solidFill>
                  <a:srgbClr val="000000"/>
                </a:solidFill>
                <a:effectLst/>
                <a:latin typeface="Times New Roman" panose="02020603050405020304" pitchFamily="18" charset="0"/>
                <a:ea typeface="Times New Roman" panose="02020603050405020304" pitchFamily="18" charset="0"/>
              </a:rPr>
              <a:t>malware.</a:t>
            </a:r>
          </a:p>
          <a:p>
            <a:pPr marL="6350" marR="431800" indent="-6350">
              <a:lnSpc>
                <a:spcPct val="105000"/>
              </a:lnSpc>
              <a:spcAft>
                <a:spcPts val="3040"/>
              </a:spcAft>
            </a:pPr>
            <a:r>
              <a:rPr lang="sk-SK" b="1" dirty="0" err="1" smtClean="0">
                <a:solidFill>
                  <a:srgbClr val="000000"/>
                </a:solidFill>
                <a:effectLst/>
                <a:latin typeface="Times New Roman" panose="02020603050405020304" pitchFamily="18" charset="0"/>
                <a:ea typeface="Times New Roman" panose="02020603050405020304" pitchFamily="18" charset="0"/>
              </a:rPr>
              <a:t>Antimalware</a:t>
            </a:r>
            <a:r>
              <a:rPr lang="sk-SK" b="1" dirty="0" smtClean="0">
                <a:solidFill>
                  <a:srgbClr val="000000"/>
                </a:solidFill>
                <a:effectLst/>
                <a:latin typeface="Times New Roman" panose="02020603050405020304" pitchFamily="18" charset="0"/>
                <a:ea typeface="Times New Roman" panose="02020603050405020304" pitchFamily="18" charset="0"/>
              </a:rPr>
              <a:t> </a:t>
            </a:r>
            <a:r>
              <a:rPr lang="sk-SK" dirty="0" smtClean="0">
                <a:solidFill>
                  <a:srgbClr val="000000"/>
                </a:solidFill>
                <a:effectLst/>
                <a:latin typeface="Times New Roman" panose="02020603050405020304" pitchFamily="18" charset="0"/>
                <a:ea typeface="Times New Roman" panose="02020603050405020304" pitchFamily="18" charset="0"/>
              </a:rPr>
              <a:t>- program na odstra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ň</a:t>
            </a:r>
            <a:r>
              <a:rPr lang="sk-SK" dirty="0" smtClean="0">
                <a:solidFill>
                  <a:srgbClr val="000000"/>
                </a:solidFill>
                <a:effectLst/>
                <a:latin typeface="Times New Roman" panose="02020603050405020304" pitchFamily="18" charset="0"/>
                <a:ea typeface="Times New Roman" panose="02020603050405020304" pitchFamily="18" charset="0"/>
              </a:rPr>
              <a:t>ovanie nebezpe</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ného kódu (malware - škodlivý kód, ktorý na pozadí vykonáva nekalé aktivity, napr. monitoruje prácu a odosiela informácie o nej, využíva výpo</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tový výkon po</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íta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a a jeho pripojenie do siete na prenos nelegálnych dát a posielanie spamov, at</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ď</a:t>
            </a:r>
            <a:r>
              <a:rPr lang="sk-SK" dirty="0" smtClean="0">
                <a:solidFill>
                  <a:srgbClr val="000000"/>
                </a:solidFill>
                <a:effectLst/>
                <a:latin typeface="Times New Roman" panose="02020603050405020304" pitchFamily="18" charset="0"/>
                <a:ea typeface="Times New Roman" panose="02020603050405020304" pitchFamily="18" charset="0"/>
              </a:rPr>
              <a:t>.), napr. </a:t>
            </a:r>
            <a:r>
              <a:rPr lang="sk-SK" dirty="0" smtClean="0">
                <a:solidFill>
                  <a:srgbClr val="000000"/>
                </a:solidFill>
                <a:effectLst/>
                <a:latin typeface="Times New Roman" panose="02020603050405020304" pitchFamily="18" charset="0"/>
                <a:ea typeface="Times New Roman" panose="02020603050405020304" pitchFamily="18" charset="0"/>
              </a:rPr>
              <a:t>Ad-</a:t>
            </a:r>
            <a:r>
              <a:rPr lang="sk-SK" dirty="0" err="1" smtClean="0">
                <a:solidFill>
                  <a:srgbClr val="000000"/>
                </a:solidFill>
                <a:effectLst/>
                <a:latin typeface="Times New Roman" panose="02020603050405020304" pitchFamily="18" charset="0"/>
                <a:ea typeface="Times New Roman" panose="02020603050405020304" pitchFamily="18" charset="0"/>
              </a:rPr>
              <a:t>Aware</a:t>
            </a:r>
            <a:r>
              <a:rPr lang="sk-SK" dirty="0" smtClean="0">
                <a:solidFill>
                  <a:srgbClr val="000000"/>
                </a:solidFill>
                <a:effectLst/>
                <a:latin typeface="Times New Roman" panose="02020603050405020304" pitchFamily="18" charset="0"/>
                <a:ea typeface="Times New Roman" panose="02020603050405020304" pitchFamily="18" charset="0"/>
              </a:rPr>
              <a:t>.</a:t>
            </a:r>
          </a:p>
          <a:p>
            <a:pPr marL="6350" marR="431800" indent="-6350">
              <a:lnSpc>
                <a:spcPct val="105000"/>
              </a:lnSpc>
              <a:spcAft>
                <a:spcPts val="3040"/>
              </a:spcAft>
            </a:pPr>
            <a:r>
              <a:rPr lang="sk-SK" b="1" dirty="0" smtClean="0">
                <a:solidFill>
                  <a:srgbClr val="000000"/>
                </a:solidFill>
                <a:effectLst/>
                <a:latin typeface="Times New Roman" panose="02020603050405020304" pitchFamily="18" charset="0"/>
                <a:ea typeface="Times New Roman" panose="02020603050405020304" pitchFamily="18" charset="0"/>
              </a:rPr>
              <a:t>Spyware </a:t>
            </a:r>
            <a:r>
              <a:rPr lang="sk-SK" dirty="0" smtClean="0">
                <a:solidFill>
                  <a:srgbClr val="000000"/>
                </a:solidFill>
                <a:effectLst/>
                <a:latin typeface="Times New Roman" panose="02020603050405020304" pitchFamily="18" charset="0"/>
                <a:ea typeface="Times New Roman" panose="02020603050405020304" pitchFamily="18" charset="0"/>
              </a:rPr>
              <a:t>je po</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íta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ový program, ktorý sa bez vedomia užívate</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ľ</a:t>
            </a:r>
            <a:r>
              <a:rPr lang="sk-SK" dirty="0" smtClean="0">
                <a:solidFill>
                  <a:srgbClr val="000000"/>
                </a:solidFill>
                <a:effectLst/>
                <a:latin typeface="Times New Roman" panose="02020603050405020304" pitchFamily="18" charset="0"/>
                <a:ea typeface="Times New Roman" panose="02020603050405020304" pitchFamily="18" charset="0"/>
              </a:rPr>
              <a:t>a pokúša „vyšpehova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a:t>
            </a:r>
            <a:r>
              <a:rPr lang="sk-SK" dirty="0" smtClean="0">
                <a:solidFill>
                  <a:srgbClr val="000000"/>
                </a:solidFill>
                <a:effectLst/>
                <a:latin typeface="Times New Roman" panose="02020603050405020304" pitchFamily="18" charset="0"/>
                <a:ea typeface="Times New Roman" panose="02020603050405020304" pitchFamily="18" charset="0"/>
              </a:rPr>
              <a:t>“ citlivé dáta z po</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íta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a (napr. heslá). Tieto dáta sa potom pokúša posla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tretej strane. Následné posielanie informácie tretej strane zna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ne spoma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ľ</a:t>
            </a:r>
            <a:r>
              <a:rPr lang="sk-SK" dirty="0" smtClean="0">
                <a:solidFill>
                  <a:srgbClr val="000000"/>
                </a:solidFill>
                <a:effectLst/>
                <a:latin typeface="Times New Roman" panose="02020603050405020304" pitchFamily="18" charset="0"/>
                <a:ea typeface="Times New Roman" panose="02020603050405020304" pitchFamily="18" charset="0"/>
              </a:rPr>
              <a:t>uje chod PC na internete a môže aj prepisova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URL zadané v internetovom prehliada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i.</a:t>
            </a:r>
            <a:endParaRPr lang="sk-SK" dirty="0">
              <a:solidFill>
                <a:srgbClr val="000000"/>
              </a:solidFill>
              <a:effectLst/>
              <a:latin typeface="Times New Roman" panose="02020603050405020304" pitchFamily="18" charset="0"/>
              <a:ea typeface="Times New Roman" panose="02020603050405020304" pitchFamily="18" charset="0"/>
            </a:endParaRPr>
          </a:p>
        </p:txBody>
      </p:sp>
      <p:sp>
        <p:nvSpPr>
          <p:cNvPr id="3" name="Obdĺžnik 2"/>
          <p:cNvSpPr/>
          <p:nvPr/>
        </p:nvSpPr>
        <p:spPr>
          <a:xfrm>
            <a:off x="247973" y="63448"/>
            <a:ext cx="3409627" cy="819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dirty="0" smtClean="0">
                <a:solidFill>
                  <a:schemeClr val="bg1"/>
                </a:solidFill>
                <a:effectLst/>
                <a:latin typeface="Times New Roman" panose="02020603050405020304" pitchFamily="18" charset="0"/>
                <a:ea typeface="Times New Roman" panose="02020603050405020304" pitchFamily="18" charset="0"/>
              </a:rPr>
              <a:t>Antivírusové programy</a:t>
            </a:r>
            <a:endParaRPr lang="sk-SK" dirty="0">
              <a:solidFill>
                <a:schemeClr val="bg1"/>
              </a:solidFill>
            </a:endParaRPr>
          </a:p>
        </p:txBody>
      </p:sp>
      <p:sp>
        <p:nvSpPr>
          <p:cNvPr id="4" name="Zástupný symbol čísla snímky 3"/>
          <p:cNvSpPr>
            <a:spLocks noGrp="1"/>
          </p:cNvSpPr>
          <p:nvPr>
            <p:ph type="sldNum" sz="quarter" idx="12"/>
          </p:nvPr>
        </p:nvSpPr>
        <p:spPr/>
        <p:txBody>
          <a:bodyPr/>
          <a:lstStyle/>
          <a:p>
            <a:fld id="{A5606A46-7C58-4CA3-B782-4E6E4E71FE24}" type="slidenum">
              <a:rPr lang="sk-SK" smtClean="0"/>
              <a:t>17</a:t>
            </a:fld>
            <a:endParaRPr lang="sk-SK" dirty="0"/>
          </a:p>
        </p:txBody>
      </p:sp>
    </p:spTree>
    <p:extLst>
      <p:ext uri="{BB962C8B-B14F-4D97-AF65-F5344CB8AC3E}">
        <p14:creationId xmlns:p14="http://schemas.microsoft.com/office/powerpoint/2010/main" val="2124455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2" name="Picture 401"/>
          <p:cNvPicPr/>
          <p:nvPr/>
        </p:nvPicPr>
        <p:blipFill>
          <a:blip r:embed="rId2"/>
          <a:stretch>
            <a:fillRect/>
          </a:stretch>
        </p:blipFill>
        <p:spPr>
          <a:xfrm>
            <a:off x="216976" y="588936"/>
            <a:ext cx="3192651" cy="2929179"/>
          </a:xfrm>
          <a:prstGeom prst="rect">
            <a:avLst/>
          </a:prstGeom>
        </p:spPr>
      </p:pic>
      <p:pic>
        <p:nvPicPr>
          <p:cNvPr id="3" name="Picture 402"/>
          <p:cNvPicPr/>
          <p:nvPr/>
        </p:nvPicPr>
        <p:blipFill>
          <a:blip r:embed="rId3"/>
          <a:stretch>
            <a:fillRect/>
          </a:stretch>
        </p:blipFill>
        <p:spPr>
          <a:xfrm>
            <a:off x="3905572" y="697423"/>
            <a:ext cx="3553116" cy="2820691"/>
          </a:xfrm>
          <a:prstGeom prst="rect">
            <a:avLst/>
          </a:prstGeom>
        </p:spPr>
      </p:pic>
      <p:pic>
        <p:nvPicPr>
          <p:cNvPr id="4" name="Picture 420"/>
          <p:cNvPicPr/>
          <p:nvPr/>
        </p:nvPicPr>
        <p:blipFill>
          <a:blip r:embed="rId4"/>
          <a:stretch>
            <a:fillRect/>
          </a:stretch>
        </p:blipFill>
        <p:spPr>
          <a:xfrm>
            <a:off x="7458688" y="697423"/>
            <a:ext cx="3529610" cy="2820691"/>
          </a:xfrm>
          <a:prstGeom prst="rect">
            <a:avLst/>
          </a:prstGeom>
        </p:spPr>
      </p:pic>
      <p:pic>
        <p:nvPicPr>
          <p:cNvPr id="5" name="Picture 422"/>
          <p:cNvPicPr/>
          <p:nvPr/>
        </p:nvPicPr>
        <p:blipFill>
          <a:blip r:embed="rId5"/>
          <a:stretch>
            <a:fillRect/>
          </a:stretch>
        </p:blipFill>
        <p:spPr>
          <a:xfrm>
            <a:off x="0" y="3781586"/>
            <a:ext cx="3409627" cy="2867187"/>
          </a:xfrm>
          <a:prstGeom prst="rect">
            <a:avLst/>
          </a:prstGeom>
        </p:spPr>
      </p:pic>
      <p:sp>
        <p:nvSpPr>
          <p:cNvPr id="6" name="Obdĺžnik 5"/>
          <p:cNvSpPr/>
          <p:nvPr/>
        </p:nvSpPr>
        <p:spPr>
          <a:xfrm>
            <a:off x="4928462" y="4494508"/>
            <a:ext cx="5827362" cy="1627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Najpoužívanejšie antivírusové programy</a:t>
            </a:r>
            <a:endParaRPr lang="sk-SK" dirty="0"/>
          </a:p>
        </p:txBody>
      </p:sp>
      <p:cxnSp>
        <p:nvCxnSpPr>
          <p:cNvPr id="8" name="Rovná spojovacia šípka 7"/>
          <p:cNvCxnSpPr/>
          <p:nvPr/>
        </p:nvCxnSpPr>
        <p:spPr>
          <a:xfrm flipH="1" flipV="1">
            <a:off x="3905572" y="3983064"/>
            <a:ext cx="1022890" cy="511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Zástupný symbol čísla snímky 6"/>
          <p:cNvSpPr>
            <a:spLocks noGrp="1"/>
          </p:cNvSpPr>
          <p:nvPr>
            <p:ph type="sldNum" sz="quarter" idx="12"/>
          </p:nvPr>
        </p:nvSpPr>
        <p:spPr/>
        <p:txBody>
          <a:bodyPr/>
          <a:lstStyle/>
          <a:p>
            <a:fld id="{A5606A46-7C58-4CA3-B782-4E6E4E71FE24}" type="slidenum">
              <a:rPr lang="sk-SK" smtClean="0"/>
              <a:t>18</a:t>
            </a:fld>
            <a:endParaRPr lang="sk-SK" dirty="0"/>
          </a:p>
        </p:txBody>
      </p:sp>
    </p:spTree>
    <p:extLst>
      <p:ext uri="{BB962C8B-B14F-4D97-AF65-F5344CB8AC3E}">
        <p14:creationId xmlns:p14="http://schemas.microsoft.com/office/powerpoint/2010/main" val="29181911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433953" y="1177871"/>
            <a:ext cx="8612032" cy="369332"/>
          </a:xfrm>
          <a:prstGeom prst="rect">
            <a:avLst/>
          </a:prstGeom>
        </p:spPr>
        <p:txBody>
          <a:bodyPr wrap="square">
            <a:spAutoFit/>
          </a:bodyPr>
          <a:lstStyle/>
          <a:p>
            <a:r>
              <a:rPr lang="sk-SK" dirty="0" smtClean="0"/>
              <a:t>http://preventista.sk/info/desatoro-bezpecneho-pocitaca/</a:t>
            </a:r>
            <a:endParaRPr lang="sk-SK" dirty="0"/>
          </a:p>
        </p:txBody>
      </p:sp>
      <p:sp>
        <p:nvSpPr>
          <p:cNvPr id="3" name="Obdĺžnik 2"/>
          <p:cNvSpPr/>
          <p:nvPr/>
        </p:nvSpPr>
        <p:spPr>
          <a:xfrm>
            <a:off x="557939" y="418453"/>
            <a:ext cx="1565329" cy="635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Zdroje:</a:t>
            </a:r>
            <a:endParaRPr lang="sk-SK" dirty="0"/>
          </a:p>
        </p:txBody>
      </p:sp>
      <p:sp>
        <p:nvSpPr>
          <p:cNvPr id="4" name="Obdĺžnik 3"/>
          <p:cNvSpPr/>
          <p:nvPr/>
        </p:nvSpPr>
        <p:spPr>
          <a:xfrm>
            <a:off x="433953" y="1782305"/>
            <a:ext cx="7830900" cy="369332"/>
          </a:xfrm>
          <a:prstGeom prst="rect">
            <a:avLst/>
          </a:prstGeom>
        </p:spPr>
        <p:txBody>
          <a:bodyPr wrap="square">
            <a:spAutoFit/>
          </a:bodyPr>
          <a:lstStyle/>
          <a:p>
            <a:r>
              <a:rPr lang="sk-SK" dirty="0" smtClean="0"/>
              <a:t>http://sk.wingwit.com/Siete/network-security/</a:t>
            </a:r>
            <a:endParaRPr lang="sk-SK" dirty="0"/>
          </a:p>
        </p:txBody>
      </p:sp>
      <p:sp>
        <p:nvSpPr>
          <p:cNvPr id="5" name="Obdĺžnik 4"/>
          <p:cNvSpPr/>
          <p:nvPr/>
        </p:nvSpPr>
        <p:spPr>
          <a:xfrm>
            <a:off x="495946" y="2386739"/>
            <a:ext cx="8648054" cy="369332"/>
          </a:xfrm>
          <a:prstGeom prst="rect">
            <a:avLst/>
          </a:prstGeom>
        </p:spPr>
        <p:txBody>
          <a:bodyPr wrap="square">
            <a:spAutoFit/>
          </a:bodyPr>
          <a:lstStyle/>
          <a:p>
            <a:r>
              <a:rPr lang="sk-SK" dirty="0" smtClean="0"/>
              <a:t>http://sk.wikipedia.org/wiki/Antiv%C3%ADrusov%C3%BD_softv%C3%A9r</a:t>
            </a:r>
            <a:endParaRPr lang="sk-SK" dirty="0"/>
          </a:p>
        </p:txBody>
      </p:sp>
      <p:sp>
        <p:nvSpPr>
          <p:cNvPr id="6" name="Obdĺžnik 5"/>
          <p:cNvSpPr/>
          <p:nvPr/>
        </p:nvSpPr>
        <p:spPr>
          <a:xfrm>
            <a:off x="433953" y="2991174"/>
            <a:ext cx="514543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Pokračovanie: Prepojenie na pracovný zošit</a:t>
            </a:r>
            <a:endParaRPr lang="sk-SK" dirty="0"/>
          </a:p>
        </p:txBody>
      </p:sp>
      <p:sp>
        <p:nvSpPr>
          <p:cNvPr id="7" name="Obdĺžnik 6"/>
          <p:cNvSpPr/>
          <p:nvPr/>
        </p:nvSpPr>
        <p:spPr>
          <a:xfrm>
            <a:off x="6276814" y="3766088"/>
            <a:ext cx="5424406" cy="2031325"/>
          </a:xfrm>
          <a:prstGeom prst="rect">
            <a:avLst/>
          </a:prstGeom>
        </p:spPr>
        <p:txBody>
          <a:bodyPr wrap="square">
            <a:spAutoFit/>
          </a:bodyPr>
          <a:lstStyle/>
          <a:p>
            <a:pPr>
              <a:buFont typeface="Arial" panose="020B0604020202020204" pitchFamily="34" charset="0"/>
              <a:buChar char="•"/>
            </a:pPr>
            <a:r>
              <a:rPr lang="sk-SK" dirty="0" smtClean="0">
                <a:hlinkClick r:id="rId2" tooltip="Počítačový vírus"/>
              </a:rPr>
              <a:t>Počítačový vírus</a:t>
            </a:r>
            <a:endParaRPr lang="sk-SK" dirty="0" smtClean="0"/>
          </a:p>
          <a:p>
            <a:pPr>
              <a:buFont typeface="Arial" panose="020B0604020202020204" pitchFamily="34" charset="0"/>
              <a:buChar char="•"/>
            </a:pPr>
            <a:r>
              <a:rPr lang="sk-SK" dirty="0" smtClean="0">
                <a:hlinkClick r:id="rId3" tooltip="Počítačový červ"/>
              </a:rPr>
              <a:t>Počítačový červ</a:t>
            </a:r>
            <a:endParaRPr lang="sk-SK" dirty="0" smtClean="0"/>
          </a:p>
          <a:p>
            <a:pPr>
              <a:buFont typeface="Arial" panose="020B0604020202020204" pitchFamily="34" charset="0"/>
              <a:buChar char="•"/>
            </a:pPr>
            <a:r>
              <a:rPr lang="sk-SK" dirty="0" smtClean="0">
                <a:hlinkClick r:id="rId4" tooltip="Trójsky kôň (informatika)"/>
              </a:rPr>
              <a:t>Trójsky kôň</a:t>
            </a:r>
            <a:endParaRPr lang="sk-SK" dirty="0" smtClean="0"/>
          </a:p>
          <a:p>
            <a:pPr>
              <a:buFont typeface="Arial" panose="020B0604020202020204" pitchFamily="34" charset="0"/>
              <a:buChar char="•"/>
            </a:pPr>
            <a:r>
              <a:rPr lang="sk-SK" dirty="0" smtClean="0">
                <a:hlinkClick r:id="rId5" tooltip="Spyware"/>
              </a:rPr>
              <a:t>Spyware</a:t>
            </a:r>
            <a:endParaRPr lang="sk-SK" dirty="0" smtClean="0"/>
          </a:p>
          <a:p>
            <a:pPr>
              <a:buFont typeface="Arial" panose="020B0604020202020204" pitchFamily="34" charset="0"/>
              <a:buChar char="•"/>
            </a:pPr>
            <a:r>
              <a:rPr lang="sk-SK" dirty="0" smtClean="0">
                <a:hlinkClick r:id="rId6" tooltip="Malware"/>
              </a:rPr>
              <a:t>Malware</a:t>
            </a:r>
            <a:endParaRPr lang="sk-SK" dirty="0" smtClean="0"/>
          </a:p>
          <a:p>
            <a:pPr>
              <a:buFont typeface="Arial" panose="020B0604020202020204" pitchFamily="34" charset="0"/>
              <a:buChar char="•"/>
            </a:pPr>
            <a:r>
              <a:rPr lang="sk-SK" dirty="0" smtClean="0">
                <a:hlinkClick r:id="rId7" tooltip="Hoax"/>
              </a:rPr>
              <a:t>Hoax</a:t>
            </a:r>
            <a:endParaRPr lang="sk-SK" dirty="0" smtClean="0"/>
          </a:p>
          <a:p>
            <a:pPr>
              <a:buFont typeface="Arial" panose="020B0604020202020204" pitchFamily="34" charset="0"/>
              <a:buChar char="•"/>
            </a:pPr>
            <a:r>
              <a:rPr lang="sk-SK" dirty="0" smtClean="0">
                <a:hlinkClick r:id="rId8" tooltip="Spam"/>
              </a:rPr>
              <a:t>Spam</a:t>
            </a:r>
            <a:endParaRPr lang="sk-SK" dirty="0"/>
          </a:p>
        </p:txBody>
      </p:sp>
      <p:sp>
        <p:nvSpPr>
          <p:cNvPr id="8" name="Šípka doprava 7"/>
          <p:cNvSpPr/>
          <p:nvPr/>
        </p:nvSpPr>
        <p:spPr>
          <a:xfrm>
            <a:off x="5027186" y="2991173"/>
            <a:ext cx="978408" cy="9144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9" name="Obdĺžnik 8"/>
          <p:cNvSpPr/>
          <p:nvPr/>
        </p:nvSpPr>
        <p:spPr>
          <a:xfrm>
            <a:off x="6431797" y="3000236"/>
            <a:ext cx="3425126" cy="595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Kliknutím otvor hypertextové prepojenie</a:t>
            </a:r>
            <a:endParaRPr lang="sk-SK" dirty="0"/>
          </a:p>
        </p:txBody>
      </p:sp>
      <p:sp>
        <p:nvSpPr>
          <p:cNvPr id="10" name="Zástupný symbol čísla snímky 9"/>
          <p:cNvSpPr>
            <a:spLocks noGrp="1"/>
          </p:cNvSpPr>
          <p:nvPr>
            <p:ph type="sldNum" sz="quarter" idx="12"/>
          </p:nvPr>
        </p:nvSpPr>
        <p:spPr/>
        <p:txBody>
          <a:bodyPr/>
          <a:lstStyle/>
          <a:p>
            <a:fld id="{A5606A46-7C58-4CA3-B782-4E6E4E71FE24}" type="slidenum">
              <a:rPr lang="sk-SK" smtClean="0"/>
              <a:t>19</a:t>
            </a:fld>
            <a:endParaRPr lang="sk-SK" dirty="0"/>
          </a:p>
        </p:txBody>
      </p:sp>
    </p:spTree>
    <p:extLst>
      <p:ext uri="{BB962C8B-B14F-4D97-AF65-F5344CB8AC3E}">
        <p14:creationId xmlns:p14="http://schemas.microsoft.com/office/powerpoint/2010/main" val="4130801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590954" y="1286184"/>
            <a:ext cx="4935787" cy="369332"/>
          </a:xfrm>
          <a:prstGeom prst="rect">
            <a:avLst/>
          </a:prstGeom>
        </p:spPr>
        <p:txBody>
          <a:bodyPr wrap="square">
            <a:spAutoFit/>
          </a:bodyPr>
          <a:lstStyle/>
          <a:p>
            <a:r>
              <a:rPr lang="sk-SK" b="1" dirty="0" smtClean="0"/>
              <a:t>   1. Počítačová bezpečnosť</a:t>
            </a:r>
            <a:endParaRPr lang="sk-SK" dirty="0"/>
          </a:p>
        </p:txBody>
      </p:sp>
      <p:sp>
        <p:nvSpPr>
          <p:cNvPr id="3" name="Obdĺžnik 2"/>
          <p:cNvSpPr/>
          <p:nvPr/>
        </p:nvSpPr>
        <p:spPr>
          <a:xfrm>
            <a:off x="645459" y="2130091"/>
            <a:ext cx="8524032" cy="646331"/>
          </a:xfrm>
          <a:prstGeom prst="rect">
            <a:avLst/>
          </a:prstGeom>
        </p:spPr>
        <p:txBody>
          <a:bodyPr wrap="square">
            <a:spAutoFit/>
          </a:bodyPr>
          <a:lstStyle/>
          <a:p>
            <a:r>
              <a:rPr lang="sk-SK" b="1" dirty="0" smtClean="0"/>
              <a:t>  2. Bezpečnostný projekt</a:t>
            </a:r>
          </a:p>
          <a:p>
            <a:endParaRPr lang="sk-SK" dirty="0" smtClean="0"/>
          </a:p>
        </p:txBody>
      </p:sp>
      <p:sp>
        <p:nvSpPr>
          <p:cNvPr id="4" name="Obdĺžnik 3"/>
          <p:cNvSpPr/>
          <p:nvPr/>
        </p:nvSpPr>
        <p:spPr>
          <a:xfrm>
            <a:off x="645459" y="3064291"/>
            <a:ext cx="5637886" cy="369332"/>
          </a:xfrm>
          <a:prstGeom prst="rect">
            <a:avLst/>
          </a:prstGeom>
        </p:spPr>
        <p:txBody>
          <a:bodyPr wrap="square">
            <a:spAutoFit/>
          </a:bodyPr>
          <a:lstStyle/>
          <a:p>
            <a:r>
              <a:rPr lang="sk-SK" b="1" dirty="0" smtClean="0"/>
              <a:t>3. Všeobecné </a:t>
            </a:r>
            <a:r>
              <a:rPr lang="sk-SK" b="1" dirty="0"/>
              <a:t>zásady počítačovej </a:t>
            </a:r>
            <a:r>
              <a:rPr lang="sk-SK" b="1" dirty="0" smtClean="0"/>
              <a:t>bezpečnosti </a:t>
            </a:r>
            <a:endParaRPr lang="sk-SK" b="1" dirty="0"/>
          </a:p>
        </p:txBody>
      </p:sp>
      <p:sp>
        <p:nvSpPr>
          <p:cNvPr id="5" name="Zástupný symbol čísla snímky 4"/>
          <p:cNvSpPr>
            <a:spLocks noGrp="1"/>
          </p:cNvSpPr>
          <p:nvPr>
            <p:ph type="sldNum" sz="quarter" idx="12"/>
          </p:nvPr>
        </p:nvSpPr>
        <p:spPr/>
        <p:txBody>
          <a:bodyPr/>
          <a:lstStyle/>
          <a:p>
            <a:fld id="{A5606A46-7C58-4CA3-B782-4E6E4E71FE24}" type="slidenum">
              <a:rPr lang="sk-SK" smtClean="0"/>
              <a:t>2</a:t>
            </a:fld>
            <a:endParaRPr lang="sk-SK" dirty="0"/>
          </a:p>
        </p:txBody>
      </p:sp>
      <p:sp>
        <p:nvSpPr>
          <p:cNvPr id="6" name="Obdĺžnik 5"/>
          <p:cNvSpPr/>
          <p:nvPr/>
        </p:nvSpPr>
        <p:spPr>
          <a:xfrm>
            <a:off x="645459" y="4094905"/>
            <a:ext cx="3700065" cy="369786"/>
          </a:xfrm>
          <a:prstGeom prst="rect">
            <a:avLst/>
          </a:prstGeom>
        </p:spPr>
        <p:txBody>
          <a:bodyPr wrap="square" anchor="t" anchorCtr="1">
            <a:spAutoFit/>
          </a:bodyPr>
          <a:lstStyle/>
          <a:p>
            <a:pPr algn="ctr"/>
            <a:r>
              <a:rPr lang="sk-SK" b="1" dirty="0" smtClean="0"/>
              <a:t>4. 3 </a:t>
            </a:r>
            <a:r>
              <a:rPr lang="sk-SK" b="1" dirty="0"/>
              <a:t>kroky na zabezpečenie počítača</a:t>
            </a:r>
          </a:p>
        </p:txBody>
      </p:sp>
      <p:sp>
        <p:nvSpPr>
          <p:cNvPr id="7" name="Obdĺžnik 6"/>
          <p:cNvSpPr/>
          <p:nvPr/>
        </p:nvSpPr>
        <p:spPr>
          <a:xfrm>
            <a:off x="536424" y="4094905"/>
            <a:ext cx="3092825" cy="1477328"/>
          </a:xfrm>
          <a:prstGeom prst="rect">
            <a:avLst/>
          </a:prstGeom>
        </p:spPr>
        <p:txBody>
          <a:bodyPr wrap="square">
            <a:spAutoFit/>
          </a:bodyPr>
          <a:lstStyle/>
          <a:p>
            <a:pPr algn="ctr"/>
            <a:endParaRPr lang="sk-SK" b="1" dirty="0" smtClean="0">
              <a:latin typeface="Times New Roman" panose="02020603050405020304" pitchFamily="18" charset="0"/>
              <a:ea typeface="Times New Roman" panose="02020603050405020304" pitchFamily="18" charset="0"/>
            </a:endParaRPr>
          </a:p>
          <a:p>
            <a:pPr algn="ctr"/>
            <a:endParaRPr lang="sk-SK" b="1" dirty="0">
              <a:latin typeface="Times New Roman" panose="02020603050405020304" pitchFamily="18" charset="0"/>
              <a:ea typeface="Times New Roman" panose="02020603050405020304" pitchFamily="18" charset="0"/>
            </a:endParaRPr>
          </a:p>
          <a:p>
            <a:pPr algn="ctr"/>
            <a:endParaRPr lang="sk-SK" b="1" dirty="0" smtClean="0">
              <a:latin typeface="Times New Roman" panose="02020603050405020304" pitchFamily="18" charset="0"/>
              <a:ea typeface="Times New Roman" panose="02020603050405020304" pitchFamily="18" charset="0"/>
            </a:endParaRPr>
          </a:p>
          <a:p>
            <a:pPr algn="ctr"/>
            <a:endParaRPr lang="sk-SK" b="1" dirty="0">
              <a:latin typeface="Times New Roman" panose="02020603050405020304" pitchFamily="18" charset="0"/>
              <a:ea typeface="Times New Roman" panose="02020603050405020304" pitchFamily="18" charset="0"/>
            </a:endParaRPr>
          </a:p>
          <a:p>
            <a:pPr algn="ctr"/>
            <a:r>
              <a:rPr lang="sk-SK" b="1" dirty="0" smtClean="0">
                <a:latin typeface="Times New Roman" panose="02020603050405020304" pitchFamily="18" charset="0"/>
                <a:ea typeface="Times New Roman" panose="02020603050405020304" pitchFamily="18" charset="0"/>
              </a:rPr>
              <a:t>5. Antivírusové </a:t>
            </a:r>
            <a:r>
              <a:rPr lang="sk-SK" b="1" dirty="0">
                <a:latin typeface="Times New Roman" panose="02020603050405020304" pitchFamily="18" charset="0"/>
                <a:ea typeface="Times New Roman" panose="02020603050405020304" pitchFamily="18" charset="0"/>
              </a:rPr>
              <a:t>programy</a:t>
            </a:r>
            <a:endParaRPr lang="sk-SK" dirty="0"/>
          </a:p>
        </p:txBody>
      </p:sp>
      <p:sp>
        <p:nvSpPr>
          <p:cNvPr id="8" name="Obdĺžnik 7">
            <a:hlinkClick r:id="rId2" action="ppaction://hlinksldjump"/>
          </p:cNvPr>
          <p:cNvSpPr/>
          <p:nvPr/>
        </p:nvSpPr>
        <p:spPr>
          <a:xfrm>
            <a:off x="680465" y="1226891"/>
            <a:ext cx="5065529" cy="532808"/>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9" name="Obdĺžnik 8">
            <a:hlinkClick r:id="rId3" action="ppaction://hlinksldjump"/>
          </p:cNvPr>
          <p:cNvSpPr/>
          <p:nvPr/>
        </p:nvSpPr>
        <p:spPr>
          <a:xfrm>
            <a:off x="691887" y="2154577"/>
            <a:ext cx="5042687" cy="560986"/>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 name="Obdĺžnik 9">
            <a:hlinkClick r:id="rId4" action="ppaction://hlinksldjump"/>
          </p:cNvPr>
          <p:cNvSpPr/>
          <p:nvPr/>
        </p:nvSpPr>
        <p:spPr>
          <a:xfrm>
            <a:off x="691887" y="3106052"/>
            <a:ext cx="5041267" cy="530460"/>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 name="Obdĺžnik 10">
            <a:hlinkClick r:id="rId5" action="ppaction://hlinksldjump"/>
          </p:cNvPr>
          <p:cNvSpPr/>
          <p:nvPr/>
        </p:nvSpPr>
        <p:spPr>
          <a:xfrm>
            <a:off x="711747" y="4028483"/>
            <a:ext cx="5065531" cy="528068"/>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 name="Obdĺžnik 11">
            <a:hlinkClick r:id="rId6" action="ppaction://hlinksldjump"/>
          </p:cNvPr>
          <p:cNvSpPr/>
          <p:nvPr/>
        </p:nvSpPr>
        <p:spPr>
          <a:xfrm>
            <a:off x="711747" y="5107404"/>
            <a:ext cx="5109409" cy="483649"/>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1968363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Šípka dolu 1"/>
          <p:cNvSpPr/>
          <p:nvPr/>
        </p:nvSpPr>
        <p:spPr>
          <a:xfrm>
            <a:off x="468923" y="1019908"/>
            <a:ext cx="11207262" cy="45133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4000" dirty="0" smtClean="0"/>
              <a:t>18  -  POKRAČOVANIE</a:t>
            </a:r>
          </a:p>
          <a:p>
            <a:pPr algn="ctr"/>
            <a:endParaRPr lang="sk-SK" sz="4000" dirty="0" smtClean="0"/>
          </a:p>
          <a:p>
            <a:pPr algn="ctr"/>
            <a:r>
              <a:rPr lang="sk-SK" sz="4000" dirty="0" smtClean="0"/>
              <a:t>POČÍTAČOVÁ SIEŤ  -  19</a:t>
            </a:r>
            <a:endParaRPr lang="sk-SK" sz="4000" dirty="0"/>
          </a:p>
        </p:txBody>
      </p:sp>
      <p:sp>
        <p:nvSpPr>
          <p:cNvPr id="3" name="Zástupný symbol čísla snímky 2"/>
          <p:cNvSpPr>
            <a:spLocks noGrp="1"/>
          </p:cNvSpPr>
          <p:nvPr>
            <p:ph type="sldNum" sz="quarter" idx="12"/>
          </p:nvPr>
        </p:nvSpPr>
        <p:spPr/>
        <p:txBody>
          <a:bodyPr/>
          <a:lstStyle/>
          <a:p>
            <a:endParaRPr lang="sk-SK" dirty="0"/>
          </a:p>
        </p:txBody>
      </p:sp>
    </p:spTree>
    <p:extLst>
      <p:ext uri="{BB962C8B-B14F-4D97-AF65-F5344CB8AC3E}">
        <p14:creationId xmlns:p14="http://schemas.microsoft.com/office/powerpoint/2010/main" val="1613843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832513" y="682388"/>
            <a:ext cx="8311487" cy="4524315"/>
          </a:xfrm>
          <a:prstGeom prst="rect">
            <a:avLst/>
          </a:prstGeom>
        </p:spPr>
        <p:txBody>
          <a:bodyPr wrap="square">
            <a:spAutoFit/>
          </a:bodyPr>
          <a:lstStyle/>
          <a:p>
            <a:r>
              <a:rPr lang="sk-SK" b="1" dirty="0" smtClean="0"/>
              <a:t>1. Čo je to počítačová sieť?</a:t>
            </a:r>
          </a:p>
          <a:p>
            <a:pPr algn="just"/>
            <a:r>
              <a:rPr lang="sk-SK" dirty="0" smtClean="0">
                <a:effectLst/>
              </a:rPr>
              <a:t>Počítačová sieť vznika hlavne z dôvodu prenosu informácií na veľké vzdialenosti. Pôvodne bola vyvinutá len pre vojenské účely, ale ako čas postupoval dostala sa postupne až do dnešnej podoby. Počítačová sieť sa teda dá chápať ako nejaká komunikačná sieť, cez ktorú sme schopný posielať rôzne druhy údajov a manipulovať s nimi a to aj na veľmi veľké vzdialenosti. </a:t>
            </a:r>
          </a:p>
          <a:p>
            <a:endParaRPr lang="sk-SK" b="1" dirty="0" smtClean="0"/>
          </a:p>
          <a:p>
            <a:r>
              <a:rPr lang="sk-SK" b="1" dirty="0" smtClean="0"/>
              <a:t>2. História počítačových sietí</a:t>
            </a:r>
          </a:p>
          <a:p>
            <a:pPr algn="just"/>
            <a:r>
              <a:rPr lang="sk-SK" dirty="0" smtClean="0">
                <a:effectLst/>
              </a:rPr>
              <a:t>Siete vzniky pôvodne pre potreby armády pre prípad nukleárnej vojny. Toto však dlho nevydržalo pretože prostredníctvom siete sa začali posielať čoraz viac aj súkromné správy. Siete veľmi rýchlo napredovali a ich vývoj bol nezastaviteľný. Siete sa začali rozširovať ale nastal vážny problém, ktorí bolo treba riešiť. Tým problémom bolo, že každá sieť používala svoje vlastné komunikačné pravidlá teda protokoly. A tak nebolo možné siete spájať do väčších celkov. Preto sa roku 1982 vytvoril protokol TCP/IP, ktorí takmer v nezmenenej podobe používane dodnes. Ďalší dodnes používaný a veľmi dôležitý protokol (model siete) je ISO/OSI, ktorí vyvinula organizácia ISO. </a:t>
            </a:r>
            <a:endParaRPr lang="sk-SK" dirty="0">
              <a:effectLst/>
            </a:endParaRPr>
          </a:p>
        </p:txBody>
      </p:sp>
      <p:sp>
        <p:nvSpPr>
          <p:cNvPr id="3" name="Zástupný symbol čísla snímky 2"/>
          <p:cNvSpPr>
            <a:spLocks noGrp="1"/>
          </p:cNvSpPr>
          <p:nvPr>
            <p:ph type="sldNum" sz="quarter" idx="12"/>
          </p:nvPr>
        </p:nvSpPr>
        <p:spPr/>
        <p:txBody>
          <a:bodyPr/>
          <a:lstStyle/>
          <a:p>
            <a:endParaRPr lang="sk-SK" dirty="0"/>
          </a:p>
        </p:txBody>
      </p:sp>
    </p:spTree>
    <p:extLst>
      <p:ext uri="{BB962C8B-B14F-4D97-AF65-F5344CB8AC3E}">
        <p14:creationId xmlns:p14="http://schemas.microsoft.com/office/powerpoint/2010/main" val="3315283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1026" name="Picture 2" descr="http://www.stuba.sk/new/images//stu/pracoviska/cvt/stu_net_bi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28" y="519458"/>
            <a:ext cx="8643842" cy="5893065"/>
          </a:xfrm>
          <a:prstGeom prst="rect">
            <a:avLst/>
          </a:prstGeom>
          <a:noFill/>
          <a:extLst>
            <a:ext uri="{909E8E84-426E-40DD-AFC4-6F175D3DCCD1}">
              <a14:hiddenFill xmlns:a14="http://schemas.microsoft.com/office/drawing/2010/main">
                <a:solidFill>
                  <a:srgbClr val="FFFFFF"/>
                </a:solidFill>
              </a14:hiddenFill>
            </a:ext>
          </a:extLst>
        </p:spPr>
      </p:pic>
      <p:sp>
        <p:nvSpPr>
          <p:cNvPr id="2" name="Obdĺžnik 1"/>
          <p:cNvSpPr/>
          <p:nvPr/>
        </p:nvSpPr>
        <p:spPr>
          <a:xfrm>
            <a:off x="1965278" y="150125"/>
            <a:ext cx="7178722" cy="369332"/>
          </a:xfrm>
          <a:prstGeom prst="rect">
            <a:avLst/>
          </a:prstGeom>
        </p:spPr>
        <p:txBody>
          <a:bodyPr wrap="square">
            <a:spAutoFit/>
          </a:bodyPr>
          <a:lstStyle/>
          <a:p>
            <a:r>
              <a:rPr lang="sk-SK" dirty="0" smtClean="0"/>
              <a:t>http://www.zajtra.sk/technologie/371/zaklady-pocitacovych-sieti-3-cast</a:t>
            </a:r>
            <a:endParaRPr lang="sk-SK" dirty="0"/>
          </a:p>
        </p:txBody>
      </p:sp>
      <p:sp>
        <p:nvSpPr>
          <p:cNvPr id="3" name="Zástupný symbol čísla snímky 2"/>
          <p:cNvSpPr>
            <a:spLocks noGrp="1"/>
          </p:cNvSpPr>
          <p:nvPr>
            <p:ph type="sldNum" sz="quarter" idx="12"/>
          </p:nvPr>
        </p:nvSpPr>
        <p:spPr/>
        <p:txBody>
          <a:bodyPr/>
          <a:lstStyle/>
          <a:p>
            <a:endParaRPr lang="sk-SK" dirty="0"/>
          </a:p>
        </p:txBody>
      </p:sp>
      <p:sp>
        <p:nvSpPr>
          <p:cNvPr id="4" name="Obdĺžnik 3"/>
          <p:cNvSpPr/>
          <p:nvPr/>
        </p:nvSpPr>
        <p:spPr>
          <a:xfrm>
            <a:off x="9389661" y="519457"/>
            <a:ext cx="2374710" cy="242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Konkrétny príklad počítačovej siete STU</a:t>
            </a:r>
            <a:endParaRPr lang="sk-SK" dirty="0"/>
          </a:p>
        </p:txBody>
      </p:sp>
    </p:spTree>
    <p:extLst>
      <p:ext uri="{BB962C8B-B14F-4D97-AF65-F5344CB8AC3E}">
        <p14:creationId xmlns:p14="http://schemas.microsoft.com/office/powerpoint/2010/main" val="3633662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529389" y="1017764"/>
            <a:ext cx="8821251" cy="923330"/>
          </a:xfrm>
          <a:prstGeom prst="rect">
            <a:avLst/>
          </a:prstGeom>
        </p:spPr>
        <p:txBody>
          <a:bodyPr wrap="square">
            <a:spAutoFit/>
          </a:bodyPr>
          <a:lstStyle/>
          <a:p>
            <a:r>
              <a:rPr lang="sk-SK" b="1" dirty="0" smtClean="0"/>
              <a:t>Počítačová bezpečnosť</a:t>
            </a:r>
            <a:r>
              <a:rPr lang="sk-SK" dirty="0" smtClean="0"/>
              <a:t> je oblasť </a:t>
            </a:r>
            <a:r>
              <a:rPr lang="sk-SK" dirty="0" smtClean="0">
                <a:hlinkClick r:id="rId2" tooltip="Veda o počítačoch"/>
              </a:rPr>
              <a:t>vedy o počítačoch</a:t>
            </a:r>
            <a:r>
              <a:rPr lang="sk-SK" dirty="0" smtClean="0"/>
              <a:t>, ktorá sa zaoberá odhaľovaním a eliminovaním rizík spojených s používaním počítača.</a:t>
            </a:r>
          </a:p>
          <a:p>
            <a:endParaRPr lang="sk-SK" dirty="0"/>
          </a:p>
        </p:txBody>
      </p:sp>
      <p:sp>
        <p:nvSpPr>
          <p:cNvPr id="3" name="Obdĺžnik 2"/>
          <p:cNvSpPr/>
          <p:nvPr/>
        </p:nvSpPr>
        <p:spPr>
          <a:xfrm>
            <a:off x="529389" y="2060500"/>
            <a:ext cx="8454189" cy="2308324"/>
          </a:xfrm>
          <a:prstGeom prst="rect">
            <a:avLst/>
          </a:prstGeom>
        </p:spPr>
        <p:txBody>
          <a:bodyPr wrap="square">
            <a:spAutoFit/>
          </a:bodyPr>
          <a:lstStyle/>
          <a:p>
            <a:r>
              <a:rPr lang="sk-SK" b="1" dirty="0" smtClean="0"/>
              <a:t>Cieľom počítačovej bezpečnosti je zabezpečiť:</a:t>
            </a:r>
          </a:p>
          <a:p>
            <a:endParaRPr lang="sk-SK" dirty="0" smtClean="0"/>
          </a:p>
          <a:p>
            <a:pPr>
              <a:buFont typeface="Arial" panose="020B0604020202020204" pitchFamily="34" charset="0"/>
              <a:buChar char="•"/>
            </a:pPr>
            <a:r>
              <a:rPr lang="sk-SK" dirty="0" smtClean="0"/>
              <a:t>ochranu pred neoprávneným manipulovaním so zariadeniami počítačového systému,</a:t>
            </a:r>
          </a:p>
          <a:p>
            <a:pPr>
              <a:buFont typeface="Arial" panose="020B0604020202020204" pitchFamily="34" charset="0"/>
              <a:buChar char="•"/>
            </a:pPr>
            <a:r>
              <a:rPr lang="sk-SK" dirty="0" smtClean="0"/>
              <a:t>ochranu pred neoprávnenou manipuláciou s dátami,</a:t>
            </a:r>
          </a:p>
          <a:p>
            <a:pPr>
              <a:buFont typeface="Arial" panose="020B0604020202020204" pitchFamily="34" charset="0"/>
              <a:buChar char="•"/>
            </a:pPr>
            <a:r>
              <a:rPr lang="sk-SK" dirty="0" smtClean="0"/>
              <a:t>ochranu pred nelegálnou tvorbou kópií dát,</a:t>
            </a:r>
          </a:p>
          <a:p>
            <a:pPr>
              <a:buFont typeface="Arial" panose="020B0604020202020204" pitchFamily="34" charset="0"/>
              <a:buChar char="•"/>
            </a:pPr>
            <a:r>
              <a:rPr lang="sk-SK" dirty="0" smtClean="0"/>
              <a:t>bezpečnú komunikáciu a prenos dát,</a:t>
            </a:r>
          </a:p>
          <a:p>
            <a:pPr>
              <a:buFont typeface="Arial" panose="020B0604020202020204" pitchFamily="34" charset="0"/>
              <a:buChar char="•"/>
            </a:pPr>
            <a:r>
              <a:rPr lang="sk-SK" dirty="0" smtClean="0"/>
              <a:t>bezpečné uloženie dát,</a:t>
            </a:r>
          </a:p>
          <a:p>
            <a:pPr>
              <a:buFont typeface="Arial" panose="020B0604020202020204" pitchFamily="34" charset="0"/>
              <a:buChar char="•"/>
            </a:pPr>
            <a:r>
              <a:rPr lang="sk-SK" dirty="0" smtClean="0"/>
              <a:t>integritu a nepodvrhnuteľnosť dát.</a:t>
            </a:r>
            <a:endParaRPr lang="sk-SK" dirty="0"/>
          </a:p>
        </p:txBody>
      </p:sp>
      <p:sp>
        <p:nvSpPr>
          <p:cNvPr id="4" name="Obdĺžnik 3"/>
          <p:cNvSpPr/>
          <p:nvPr/>
        </p:nvSpPr>
        <p:spPr>
          <a:xfrm>
            <a:off x="529389" y="4026567"/>
            <a:ext cx="5969567" cy="2308324"/>
          </a:xfrm>
          <a:prstGeom prst="rect">
            <a:avLst/>
          </a:prstGeom>
        </p:spPr>
        <p:txBody>
          <a:bodyPr wrap="square">
            <a:spAutoFit/>
          </a:bodyPr>
          <a:lstStyle/>
          <a:p>
            <a:endParaRPr lang="sk-SK" dirty="0" smtClean="0"/>
          </a:p>
          <a:p>
            <a:endParaRPr lang="sk-SK" dirty="0"/>
          </a:p>
          <a:p>
            <a:r>
              <a:rPr lang="sk-SK" b="1" dirty="0" smtClean="0"/>
              <a:t>Koncepcia počítačovej bezpečnosti spočíva v troch krokoch:</a:t>
            </a:r>
          </a:p>
          <a:p>
            <a:endParaRPr lang="sk-SK" dirty="0" smtClean="0"/>
          </a:p>
          <a:p>
            <a:pPr>
              <a:buFont typeface="+mj-lt"/>
              <a:buAutoNum type="arabicPeriod"/>
            </a:pPr>
            <a:r>
              <a:rPr lang="sk-SK" b="1" dirty="0" smtClean="0"/>
              <a:t>prevencia</a:t>
            </a:r>
            <a:r>
              <a:rPr lang="sk-SK" dirty="0" smtClean="0"/>
              <a:t> - ochrana pred hrozbami</a:t>
            </a:r>
          </a:p>
          <a:p>
            <a:pPr>
              <a:buFont typeface="+mj-lt"/>
              <a:buAutoNum type="arabicPeriod"/>
            </a:pPr>
            <a:r>
              <a:rPr lang="sk-SK" b="1" dirty="0" smtClean="0"/>
              <a:t>detekcia</a:t>
            </a:r>
            <a:r>
              <a:rPr lang="sk-SK" dirty="0" smtClean="0"/>
              <a:t> - odhalenie neoprávnenej činnosti a slabého miesta v systéme</a:t>
            </a:r>
          </a:p>
          <a:p>
            <a:pPr>
              <a:buFont typeface="+mj-lt"/>
              <a:buAutoNum type="arabicPeriod"/>
            </a:pPr>
            <a:r>
              <a:rPr lang="sk-SK" b="1" dirty="0" smtClean="0"/>
              <a:t>náprava</a:t>
            </a:r>
            <a:r>
              <a:rPr lang="sk-SK" dirty="0" smtClean="0"/>
              <a:t> - odstránenie slabého miesta v systéme</a:t>
            </a:r>
            <a:endParaRPr lang="sk-SK" dirty="0"/>
          </a:p>
        </p:txBody>
      </p:sp>
      <p:sp>
        <p:nvSpPr>
          <p:cNvPr id="5" name="Zástupný symbol čísla snímky 4"/>
          <p:cNvSpPr>
            <a:spLocks noGrp="1"/>
          </p:cNvSpPr>
          <p:nvPr>
            <p:ph type="sldNum" sz="quarter" idx="12"/>
          </p:nvPr>
        </p:nvSpPr>
        <p:spPr/>
        <p:txBody>
          <a:bodyPr/>
          <a:lstStyle/>
          <a:p>
            <a:fld id="{A5606A46-7C58-4CA3-B782-4E6E4E71FE24}" type="slidenum">
              <a:rPr lang="sk-SK" smtClean="0"/>
              <a:t>3</a:t>
            </a:fld>
            <a:endParaRPr lang="sk-SK" dirty="0"/>
          </a:p>
        </p:txBody>
      </p:sp>
      <p:sp>
        <p:nvSpPr>
          <p:cNvPr id="6" name="Obdĺžnik 5"/>
          <p:cNvSpPr/>
          <p:nvPr/>
        </p:nvSpPr>
        <p:spPr>
          <a:xfrm>
            <a:off x="737937" y="365550"/>
            <a:ext cx="2776235" cy="532808"/>
          </a:xfrm>
          <a:prstGeom prst="rect">
            <a:avLst/>
          </a:prstGeom>
          <a:solidFill>
            <a:schemeClr val="accent1">
              <a:lumMod val="7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dirty="0">
                <a:solidFill>
                  <a:schemeClr val="bg1"/>
                </a:solidFill>
              </a:rPr>
              <a:t>Počítačová bezpečnosť</a:t>
            </a:r>
            <a:endParaRPr lang="sk-SK" dirty="0">
              <a:solidFill>
                <a:schemeClr val="bg1"/>
              </a:solidFill>
            </a:endParaRPr>
          </a:p>
        </p:txBody>
      </p:sp>
      <p:pic>
        <p:nvPicPr>
          <p:cNvPr id="7" name="Obrázok 6"/>
          <p:cNvPicPr>
            <a:picLocks noChangeAspect="1"/>
          </p:cNvPicPr>
          <p:nvPr/>
        </p:nvPicPr>
        <p:blipFill>
          <a:blip r:embed="rId3"/>
          <a:stretch>
            <a:fillRect/>
          </a:stretch>
        </p:blipFill>
        <p:spPr>
          <a:xfrm>
            <a:off x="6910147" y="3045651"/>
            <a:ext cx="3762375" cy="1209675"/>
          </a:xfrm>
          <a:prstGeom prst="rect">
            <a:avLst/>
          </a:prstGeom>
        </p:spPr>
      </p:pic>
      <p:pic>
        <p:nvPicPr>
          <p:cNvPr id="9" name="Obrázok 8"/>
          <p:cNvPicPr>
            <a:picLocks noChangeAspect="1"/>
          </p:cNvPicPr>
          <p:nvPr/>
        </p:nvPicPr>
        <p:blipFill>
          <a:blip r:embed="rId4"/>
          <a:stretch>
            <a:fillRect/>
          </a:stretch>
        </p:blipFill>
        <p:spPr>
          <a:xfrm>
            <a:off x="6910147" y="4441325"/>
            <a:ext cx="3762375" cy="2285102"/>
          </a:xfrm>
          <a:prstGeom prst="rect">
            <a:avLst/>
          </a:prstGeom>
        </p:spPr>
      </p:pic>
    </p:spTree>
    <p:extLst>
      <p:ext uri="{BB962C8B-B14F-4D97-AF65-F5344CB8AC3E}">
        <p14:creationId xmlns:p14="http://schemas.microsoft.com/office/powerpoint/2010/main" val="2965489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402956" y="948690"/>
            <a:ext cx="11499742" cy="5909310"/>
          </a:xfrm>
          <a:prstGeom prst="rect">
            <a:avLst/>
          </a:prstGeom>
        </p:spPr>
        <p:txBody>
          <a:bodyPr wrap="square">
            <a:spAutoFit/>
          </a:bodyPr>
          <a:lstStyle/>
          <a:p>
            <a:r>
              <a:rPr lang="sk-SK" dirty="0" smtClean="0"/>
              <a:t>Aby bola ochrana počítačového systému efektívna je potrebné vypracovať bezpečnostný projekt. Cieľom tohoto projektu je docielenie takého stavu, aby úsilie, riziko odhalenia a finančné prostriedky potrebné na narušenie bezpečnostného systému boli adekvátne v porovnaní s hodnotou, ktorú chráni bezpečnostný systém. Bezpečnostný projekt pozostáva z týchto častí:</a:t>
            </a:r>
          </a:p>
          <a:p>
            <a:pPr>
              <a:buFont typeface="Arial" panose="020B0604020202020204" pitchFamily="34" charset="0"/>
              <a:buChar char="•"/>
            </a:pPr>
            <a:r>
              <a:rPr lang="sk-SK" dirty="0" smtClean="0"/>
              <a:t>zabezpečenie počítačového systému</a:t>
            </a:r>
          </a:p>
          <a:p>
            <a:pPr>
              <a:buFont typeface="Arial" panose="020B0604020202020204" pitchFamily="34" charset="0"/>
              <a:buChar char="•"/>
            </a:pPr>
            <a:r>
              <a:rPr lang="sk-SK" dirty="0" smtClean="0"/>
              <a:t>zabezpečenie fyzického prístupu</a:t>
            </a:r>
          </a:p>
          <a:p>
            <a:pPr>
              <a:buFont typeface="Arial" panose="020B0604020202020204" pitchFamily="34" charset="0"/>
              <a:buChar char="•"/>
            </a:pPr>
            <a:r>
              <a:rPr lang="sk-SK" dirty="0" smtClean="0"/>
              <a:t>zabezpečenie informácií</a:t>
            </a:r>
          </a:p>
          <a:p>
            <a:pPr>
              <a:buFont typeface="Arial" panose="020B0604020202020204" pitchFamily="34" charset="0"/>
              <a:buChar char="•"/>
            </a:pPr>
            <a:r>
              <a:rPr lang="sk-SK" dirty="0" smtClean="0"/>
              <a:t>ekonomické a právne zabezpečenie</a:t>
            </a:r>
          </a:p>
          <a:p>
            <a:r>
              <a:rPr lang="sk-SK" b="1" dirty="0" smtClean="0"/>
              <a:t>Zabezpečenie fyzického prístupu</a:t>
            </a:r>
            <a:r>
              <a:rPr lang="sk-SK" dirty="0" smtClean="0"/>
              <a:t> spočíva v zabránení prístupu nepovolaných osôb k častiam počítačového systému. Na toto zabezpečenie sa používajú bezpečnostné prvky ako pridelenie rozdielných práv zamestnancom, elektronické zámky, poplašné zariadenia, kamerové systémy, autorizačné systémy chránené heslami,čipovými kartami a podobne, autentizačné systémy na snímanie otlačkov prstov, dlane, krvného riečišťa, očnej dúhovky, rozpoznania hlasu a podobne, auditovacie systémy na sledovanie a zaznamenávanie určitých akcií zamestnancov (vstup zamestnanca do miestnosti, prihlásenie sa do systému, kopírovanie údajov…).</a:t>
            </a:r>
          </a:p>
          <a:p>
            <a:r>
              <a:rPr lang="sk-SK" b="1" dirty="0" smtClean="0"/>
              <a:t>Zabezpečenie počítačového systému</a:t>
            </a:r>
            <a:r>
              <a:rPr lang="sk-SK" dirty="0" smtClean="0"/>
              <a:t> spočíva v zabezpečení počítačového systému pred útokom hackerov, škodlivých programov (vírusy, červy, trójske kone, spyware, adware…). Do tejto časti patrí aj zaškolenie zamestnancov, aby sa správali v súlade s počítačovou bezpečnosťou a dodržiavali </a:t>
            </a:r>
            <a:r>
              <a:rPr lang="sk-SK" dirty="0" smtClean="0">
                <a:hlinkClick r:id="rId2" tooltip="Netiketa"/>
              </a:rPr>
              <a:t>etiketu</a:t>
            </a:r>
            <a:r>
              <a:rPr lang="sk-SK" dirty="0" smtClean="0"/>
              <a:t> na sieti!!!</a:t>
            </a:r>
          </a:p>
          <a:p>
            <a:r>
              <a:rPr lang="sk-SK" b="1" dirty="0" smtClean="0"/>
              <a:t>Zabezpečenie informácií</a:t>
            </a:r>
            <a:r>
              <a:rPr lang="sk-SK" dirty="0" smtClean="0"/>
              <a:t> spočíva v bezpečnom zálohovaní dát. Záloha dát by mala byť vytvorená tak, aby ju neohrozil útočník ani prírodná živelná pohroma (požiar, záplavy, pád lietadla…). Zálohované dáta je tiež potrebné chrániť proti neoprávnenej manipulácii použitím vhodného šifrovacieho systému.</a:t>
            </a:r>
          </a:p>
          <a:p>
            <a:r>
              <a:rPr lang="sk-SK" b="1" dirty="0" smtClean="0"/>
              <a:t>Ekonomické a právne zabezpečenie</a:t>
            </a:r>
            <a:r>
              <a:rPr lang="sk-SK" dirty="0" smtClean="0"/>
              <a:t> spočíva v správnej motivácii a možného postihu užívateľov -zamestnancov.</a:t>
            </a:r>
            <a:endParaRPr lang="sk-SK" dirty="0"/>
          </a:p>
        </p:txBody>
      </p:sp>
      <p:sp>
        <p:nvSpPr>
          <p:cNvPr id="3" name="Obdĺžnik 2"/>
          <p:cNvSpPr/>
          <p:nvPr/>
        </p:nvSpPr>
        <p:spPr>
          <a:xfrm>
            <a:off x="526942" y="371959"/>
            <a:ext cx="2867187" cy="576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Bezpečnostný projekt:</a:t>
            </a:r>
            <a:endParaRPr lang="sk-SK" dirty="0"/>
          </a:p>
        </p:txBody>
      </p:sp>
      <p:sp>
        <p:nvSpPr>
          <p:cNvPr id="4" name="Zástupný symbol čísla snímky 3"/>
          <p:cNvSpPr>
            <a:spLocks noGrp="1"/>
          </p:cNvSpPr>
          <p:nvPr>
            <p:ph type="sldNum" sz="quarter" idx="12"/>
          </p:nvPr>
        </p:nvSpPr>
        <p:spPr/>
        <p:txBody>
          <a:bodyPr/>
          <a:lstStyle/>
          <a:p>
            <a:fld id="{A5606A46-7C58-4CA3-B782-4E6E4E71FE24}" type="slidenum">
              <a:rPr lang="sk-SK" smtClean="0"/>
              <a:t>4</a:t>
            </a:fld>
            <a:endParaRPr lang="sk-SK" dirty="0"/>
          </a:p>
        </p:txBody>
      </p:sp>
      <p:pic>
        <p:nvPicPr>
          <p:cNvPr id="6" name="Obrázok 5"/>
          <p:cNvPicPr>
            <a:picLocks noChangeAspect="1"/>
          </p:cNvPicPr>
          <p:nvPr/>
        </p:nvPicPr>
        <p:blipFill>
          <a:blip r:embed="rId3"/>
          <a:stretch>
            <a:fillRect/>
          </a:stretch>
        </p:blipFill>
        <p:spPr>
          <a:xfrm>
            <a:off x="8271579" y="1838226"/>
            <a:ext cx="1308214" cy="1308214"/>
          </a:xfrm>
          <a:prstGeom prst="rect">
            <a:avLst/>
          </a:prstGeom>
        </p:spPr>
      </p:pic>
      <p:pic>
        <p:nvPicPr>
          <p:cNvPr id="7" name="Obrázok 6"/>
          <p:cNvPicPr>
            <a:picLocks noChangeAspect="1"/>
          </p:cNvPicPr>
          <p:nvPr/>
        </p:nvPicPr>
        <p:blipFill>
          <a:blip r:embed="rId4"/>
          <a:stretch>
            <a:fillRect/>
          </a:stretch>
        </p:blipFill>
        <p:spPr>
          <a:xfrm>
            <a:off x="5852292" y="1838226"/>
            <a:ext cx="1871859" cy="1308214"/>
          </a:xfrm>
          <a:prstGeom prst="rect">
            <a:avLst/>
          </a:prstGeom>
        </p:spPr>
      </p:pic>
    </p:spTree>
    <p:extLst>
      <p:ext uri="{BB962C8B-B14F-4D97-AF65-F5344CB8AC3E}">
        <p14:creationId xmlns:p14="http://schemas.microsoft.com/office/powerpoint/2010/main" val="3824263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2050" name="Picture 2" descr="http://www.1sg.sk/www/data/01/projekty/2008_2009/heroes/dnesna_technika/images/pocitace/zavirovany_pocit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893" y="2510564"/>
            <a:ext cx="5057775" cy="3733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1.wp.com/preventista.sk/info/wp-content/uploads/2013/08/ITsecur.jpg?fit=700%2C99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915" y="2501039"/>
            <a:ext cx="5052448" cy="3743325"/>
          </a:xfrm>
          <a:prstGeom prst="rect">
            <a:avLst/>
          </a:prstGeom>
          <a:solidFill>
            <a:schemeClr val="accent4">
              <a:lumMod val="60000"/>
              <a:lumOff val="40000"/>
              <a:alpha val="99000"/>
            </a:schemeClr>
          </a:solidFill>
          <a:extLst/>
        </p:spPr>
      </p:pic>
      <p:sp>
        <p:nvSpPr>
          <p:cNvPr id="2" name="Obdĺžnik 1"/>
          <p:cNvSpPr/>
          <p:nvPr/>
        </p:nvSpPr>
        <p:spPr>
          <a:xfrm>
            <a:off x="774915" y="1735810"/>
            <a:ext cx="3053166" cy="635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Hrozby</a:t>
            </a:r>
            <a:endParaRPr lang="sk-SK" dirty="0"/>
          </a:p>
        </p:txBody>
      </p:sp>
      <p:sp>
        <p:nvSpPr>
          <p:cNvPr id="3" name="Obdĺžnik 2"/>
          <p:cNvSpPr/>
          <p:nvPr/>
        </p:nvSpPr>
        <p:spPr>
          <a:xfrm>
            <a:off x="6385893" y="1735810"/>
            <a:ext cx="3238554" cy="635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Dôsledok</a:t>
            </a:r>
            <a:endParaRPr lang="sk-SK" dirty="0"/>
          </a:p>
        </p:txBody>
      </p:sp>
      <p:cxnSp>
        <p:nvCxnSpPr>
          <p:cNvPr id="5" name="Rovná spojovacia šípka 4"/>
          <p:cNvCxnSpPr>
            <a:stCxn id="2" idx="3"/>
            <a:endCxn id="3" idx="1"/>
          </p:cNvCxnSpPr>
          <p:nvPr/>
        </p:nvCxnSpPr>
        <p:spPr>
          <a:xfrm>
            <a:off x="3828081" y="2053526"/>
            <a:ext cx="2557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Zástupný symbol čísla snímky 3"/>
          <p:cNvSpPr>
            <a:spLocks noGrp="1"/>
          </p:cNvSpPr>
          <p:nvPr>
            <p:ph type="sldNum" sz="quarter" idx="12"/>
          </p:nvPr>
        </p:nvSpPr>
        <p:spPr/>
        <p:txBody>
          <a:bodyPr/>
          <a:lstStyle/>
          <a:p>
            <a:fld id="{A5606A46-7C58-4CA3-B782-4E6E4E71FE24}" type="slidenum">
              <a:rPr lang="sk-SK" smtClean="0"/>
              <a:t>5</a:t>
            </a:fld>
            <a:endParaRPr lang="sk-SK" dirty="0"/>
          </a:p>
        </p:txBody>
      </p:sp>
    </p:spTree>
    <p:extLst>
      <p:ext uri="{BB962C8B-B14F-4D97-AF65-F5344CB8AC3E}">
        <p14:creationId xmlns:p14="http://schemas.microsoft.com/office/powerpoint/2010/main" val="2309736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247973" y="1421713"/>
            <a:ext cx="11530739" cy="4524315"/>
          </a:xfrm>
          <a:prstGeom prst="rect">
            <a:avLst/>
          </a:prstGeom>
        </p:spPr>
        <p:txBody>
          <a:bodyPr wrap="square">
            <a:spAutoFit/>
          </a:bodyPr>
          <a:lstStyle/>
          <a:p>
            <a:r>
              <a:rPr lang="sk-SK" b="1" dirty="0" smtClean="0">
                <a:solidFill>
                  <a:srgbClr val="0000FF"/>
                </a:solidFill>
                <a:effectLst/>
              </a:rPr>
              <a:t>Zásada 1.:Používajte silné heslá</a:t>
            </a:r>
            <a:endParaRPr lang="sk-SK" b="1" dirty="0" smtClean="0"/>
          </a:p>
          <a:p>
            <a:r>
              <a:rPr lang="sk-SK" dirty="0" smtClean="0"/>
              <a:t> </a:t>
            </a:r>
          </a:p>
          <a:p>
            <a:r>
              <a:rPr lang="sk-SK" b="1" dirty="0" smtClean="0">
                <a:solidFill>
                  <a:srgbClr val="3366FF"/>
                </a:solidFill>
                <a:effectLst/>
              </a:rPr>
              <a:t>Hrozba:</a:t>
            </a:r>
            <a:endParaRPr lang="sk-SK" b="1" dirty="0" smtClean="0"/>
          </a:p>
          <a:p>
            <a:r>
              <a:rPr lang="sk-SK" dirty="0" smtClean="0"/>
              <a:t>Útočník môže získať prístup k vášmu počítaču cez internet, alebo bezdrôtové siete a spôsobiť kompromitáciu údajov, alebo nasadiť škodlivý kód, ktorý mu obratom (alebo aj v neskoršom období) poslúži ku prístupu k vašim alebo cudzím údajom.</a:t>
            </a:r>
          </a:p>
          <a:p>
            <a:r>
              <a:rPr lang="sk-SK" b="1" dirty="0" smtClean="0">
                <a:solidFill>
                  <a:srgbClr val="3366FF"/>
                </a:solidFill>
                <a:effectLst/>
              </a:rPr>
              <a:t>Príčina:</a:t>
            </a:r>
            <a:endParaRPr lang="sk-SK" b="1" dirty="0" smtClean="0"/>
          </a:p>
          <a:p>
            <a:r>
              <a:rPr lang="sk-SK" dirty="0" smtClean="0"/>
              <a:t>Heslá sú stále najpoužívanejším autentizačným prvkom v oblasti osobných počítačov.</a:t>
            </a:r>
          </a:p>
          <a:p>
            <a:r>
              <a:rPr lang="sk-SK" dirty="0" smtClean="0"/>
              <a:t>Pokiaľ útočník získa prístup k vášmu počítaču, prípadne na úrovni správcu systému, je veľmi málo pravdepodobné, že bude ešte možné zabrániť reálnemu zneužitiu počítača.</a:t>
            </a:r>
          </a:p>
          <a:p>
            <a:r>
              <a:rPr lang="sk-SK" b="1" dirty="0" smtClean="0">
                <a:solidFill>
                  <a:srgbClr val="3366FF"/>
                </a:solidFill>
                <a:effectLst/>
              </a:rPr>
              <a:t>Náprava:</a:t>
            </a:r>
            <a:endParaRPr lang="sk-SK" b="1" dirty="0" smtClean="0"/>
          </a:p>
          <a:p>
            <a:r>
              <a:rPr lang="sk-SK" dirty="0" smtClean="0"/>
              <a:t>Nastaviť účinné heslá pre všetkých reálnych používateľov, ako aj pre všetky generické účty, vrátane účtu administrátora.</a:t>
            </a:r>
          </a:p>
          <a:p>
            <a:r>
              <a:rPr lang="sk-SK" dirty="0" smtClean="0"/>
              <a:t>O problematike silných hesiel viac na : </a:t>
            </a:r>
            <a:r>
              <a:rPr lang="sk-SK" b="1" dirty="0" smtClean="0">
                <a:hlinkClick r:id="rId2"/>
              </a:rPr>
              <a:t>URL</a:t>
            </a:r>
            <a:endParaRPr lang="sk-SK" dirty="0" smtClean="0"/>
          </a:p>
          <a:p>
            <a:r>
              <a:rPr lang="sk-SK" dirty="0" smtClean="0"/>
              <a:t>Postup pre nastavenie hesla sa v jednotlivých verziách operačných systémov až tak zásadne nelíši. Jedno však majú všetky operačné systémy spoločné – a to, že ak chcete zmeniť heslá iným používateľom, než sebe samému, musíte disponovať právom administrátora.</a:t>
            </a:r>
          </a:p>
          <a:p>
            <a:r>
              <a:rPr lang="sk-SK" dirty="0" smtClean="0"/>
              <a:t> </a:t>
            </a:r>
            <a:endParaRPr lang="sk-SK" dirty="0"/>
          </a:p>
        </p:txBody>
      </p:sp>
      <p:sp>
        <p:nvSpPr>
          <p:cNvPr id="3" name="Obdĺžnik 2"/>
          <p:cNvSpPr/>
          <p:nvPr/>
        </p:nvSpPr>
        <p:spPr>
          <a:xfrm>
            <a:off x="356461" y="697424"/>
            <a:ext cx="4277532" cy="72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Všeobecné zásady počítačovej bezpečnosti</a:t>
            </a:r>
            <a:endParaRPr lang="sk-SK" dirty="0"/>
          </a:p>
        </p:txBody>
      </p:sp>
      <p:sp>
        <p:nvSpPr>
          <p:cNvPr id="4" name="Zástupný symbol čísla snímky 3"/>
          <p:cNvSpPr>
            <a:spLocks noGrp="1"/>
          </p:cNvSpPr>
          <p:nvPr>
            <p:ph type="sldNum" sz="quarter" idx="12"/>
          </p:nvPr>
        </p:nvSpPr>
        <p:spPr/>
        <p:txBody>
          <a:bodyPr/>
          <a:lstStyle/>
          <a:p>
            <a:fld id="{A5606A46-7C58-4CA3-B782-4E6E4E71FE24}" type="slidenum">
              <a:rPr lang="sk-SK" smtClean="0"/>
              <a:t>6</a:t>
            </a:fld>
            <a:endParaRPr lang="sk-SK" dirty="0"/>
          </a:p>
        </p:txBody>
      </p:sp>
      <p:pic>
        <p:nvPicPr>
          <p:cNvPr id="5" name="Obrázok 4"/>
          <p:cNvPicPr>
            <a:picLocks noChangeAspect="1"/>
          </p:cNvPicPr>
          <p:nvPr/>
        </p:nvPicPr>
        <p:blipFill>
          <a:blip r:embed="rId3"/>
          <a:stretch>
            <a:fillRect/>
          </a:stretch>
        </p:blipFill>
        <p:spPr>
          <a:xfrm>
            <a:off x="4906405" y="697424"/>
            <a:ext cx="3095625" cy="1476375"/>
          </a:xfrm>
          <a:prstGeom prst="rect">
            <a:avLst/>
          </a:prstGeom>
        </p:spPr>
      </p:pic>
      <p:pic>
        <p:nvPicPr>
          <p:cNvPr id="6" name="Obrázok 5"/>
          <p:cNvPicPr>
            <a:picLocks noChangeAspect="1"/>
          </p:cNvPicPr>
          <p:nvPr/>
        </p:nvPicPr>
        <p:blipFill>
          <a:blip r:embed="rId4"/>
          <a:stretch>
            <a:fillRect/>
          </a:stretch>
        </p:blipFill>
        <p:spPr>
          <a:xfrm>
            <a:off x="8610600" y="666598"/>
            <a:ext cx="1709058" cy="1528778"/>
          </a:xfrm>
          <a:prstGeom prst="rect">
            <a:avLst/>
          </a:prstGeom>
        </p:spPr>
      </p:pic>
    </p:spTree>
    <p:extLst>
      <p:ext uri="{BB962C8B-B14F-4D97-AF65-F5344CB8AC3E}">
        <p14:creationId xmlns:p14="http://schemas.microsoft.com/office/powerpoint/2010/main" val="3436861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123986" y="108489"/>
            <a:ext cx="11639228" cy="7017306"/>
          </a:xfrm>
          <a:prstGeom prst="rect">
            <a:avLst/>
          </a:prstGeom>
        </p:spPr>
        <p:txBody>
          <a:bodyPr wrap="square">
            <a:spAutoFit/>
          </a:bodyPr>
          <a:lstStyle/>
          <a:p>
            <a:r>
              <a:rPr lang="sk-SK" b="1" dirty="0" smtClean="0">
                <a:solidFill>
                  <a:srgbClr val="0000FF"/>
                </a:solidFill>
                <a:effectLst/>
              </a:rPr>
              <a:t>Zásada 2.: Skryte sa za firewall</a:t>
            </a:r>
            <a:endParaRPr lang="sk-SK" b="1" dirty="0" smtClean="0"/>
          </a:p>
          <a:p>
            <a:r>
              <a:rPr lang="sk-SK" dirty="0" smtClean="0"/>
              <a:t> </a:t>
            </a:r>
            <a:r>
              <a:rPr lang="sk-SK" b="1" dirty="0" smtClean="0">
                <a:solidFill>
                  <a:srgbClr val="3366FF"/>
                </a:solidFill>
                <a:effectLst/>
              </a:rPr>
              <a:t>Hrozba:</a:t>
            </a:r>
            <a:endParaRPr lang="sk-SK" b="1" dirty="0" smtClean="0"/>
          </a:p>
          <a:p>
            <a:r>
              <a:rPr lang="sk-SK" dirty="0" smtClean="0"/>
              <a:t>Útočník môže lokalizovať váš počítač a  najzraniteľnejšie miesto jeho pripojenia a následne </a:t>
            </a:r>
          </a:p>
          <a:p>
            <a:r>
              <a:rPr lang="sk-SK" dirty="0" smtClean="0"/>
              <a:t>tak získať prístup k vášmu počítaču cez internet, alebo cez bezdrôtové siete.</a:t>
            </a:r>
          </a:p>
          <a:p>
            <a:r>
              <a:rPr lang="sk-SK" b="1" dirty="0" smtClean="0">
                <a:solidFill>
                  <a:srgbClr val="3366FF"/>
                </a:solidFill>
                <a:effectLst/>
              </a:rPr>
              <a:t>Príčina:</a:t>
            </a:r>
            <a:endParaRPr lang="sk-SK" b="1" dirty="0" smtClean="0"/>
          </a:p>
          <a:p>
            <a:r>
              <a:rPr lang="sk-SK" dirty="0" smtClean="0"/>
              <a:t>Všetky počítače pripojené do lokálnych počítačových sietí, alebo do internetu, musia mať pridelenú platnú IP adresu. IP adresa však nie je jediným prvkom, ktorým je identifikovaný počítač v sieti. Každý komunikačný kanál z a do počítača je ďalej determinovaný jedným alebo viacerými prístupovými bodmi, tzv. portami. Napríklad, vo chvíli, keď sa pozeráte na túto web stránku, váš počítač a server </a:t>
            </a:r>
            <a:r>
              <a:rPr lang="sk-SK" dirty="0" smtClean="0">
                <a:hlinkClick r:id="rId2"/>
              </a:rPr>
              <a:t>www.preventista.sk</a:t>
            </a:r>
            <a:r>
              <a:rPr lang="sk-SK" dirty="0" smtClean="0"/>
              <a:t> komunikujú cez port číslo 80, čo je prednastaveným portom pre prenosový protokol http, používaný pre službu www. Viac ku využitiu portov nájdete napríklad v tomto článku: </a:t>
            </a:r>
            <a:r>
              <a:rPr lang="sk-SK" b="1" dirty="0" smtClean="0">
                <a:hlinkClick r:id="rId3"/>
              </a:rPr>
              <a:t>URL</a:t>
            </a:r>
            <a:r>
              <a:rPr lang="sk-SK" b="1" dirty="0" smtClean="0"/>
              <a:t>. </a:t>
            </a:r>
            <a:endParaRPr lang="sk-SK" dirty="0" smtClean="0"/>
          </a:p>
          <a:p>
            <a:r>
              <a:rPr lang="sk-SK" dirty="0" smtClean="0"/>
              <a:t>Problém je, že ktokoľvek na sieti môže použiť niektorý aj voľne dostupný nástroj na tzv. scannovanie portov a tak získať prehľad o službách, ktoré využíva váš počítač. A to už je dostatočná informácia pre útočníka. Ak k tomu prirátame fakt, že niektoré zo služieb najmä v prostredí operačných systémov MS Windows sú vopred („by default“) nastavené ako otvorené, teda nechránené, zneužitie mnohých zraniteľností je pre zručného útočníka vyslovene triviálna úloha.</a:t>
            </a:r>
          </a:p>
          <a:p>
            <a:r>
              <a:rPr lang="sk-SK" b="1" dirty="0" smtClean="0">
                <a:solidFill>
                  <a:srgbClr val="3366FF"/>
                </a:solidFill>
                <a:effectLst/>
              </a:rPr>
              <a:t>Náprava:</a:t>
            </a:r>
            <a:endParaRPr lang="sk-SK" b="1" dirty="0" smtClean="0"/>
          </a:p>
          <a:p>
            <a:r>
              <a:rPr lang="sk-SK" dirty="0" smtClean="0"/>
              <a:t>Nainštalujte si niektorú aplikáciu typu firewall, použite zabudovaný firewall operačného systému, alebo si nainštalujte hardvérový firewall. Je potrebné spomenúť, že takmer všetky sieťové prepínače a smerovače vrátane wifi prístupových bodov je možné nakonfigurovať aj na funkcie firewall-u.</a:t>
            </a:r>
          </a:p>
          <a:p>
            <a:r>
              <a:rPr lang="sk-SK" dirty="0" smtClean="0"/>
              <a:t>Firewall (vo voľnom preklade „protipožiarna stena“) je softvér alebo zariadenie, ktoré blokuje vzdialený prístup do vášho počítača vrátane všetkých pokusov o zistenie otvorených portov. Firewall vykonáva túto službu tak, že zneprístupňuje všetky porty, pokiaľ tieto nie sú explicitne využívané na komunikáciu vyvolanú z vnútornej strany firewall-u, teda z vášho počítača smerom von. Ak bola komunikácia iniciovaná zvnútra, odpoveď príslušného servera by už mala byť vpustená späť bez obmedzenia. Pravdou však je, že firewall hodnotí každý pokus o nevyžiadanú komunikáciu z internetu, aby tak zabránil tzv. scannovaniu IP adresného rozsahu.</a:t>
            </a:r>
          </a:p>
          <a:p>
            <a:endParaRPr lang="sk-SK" dirty="0"/>
          </a:p>
        </p:txBody>
      </p:sp>
      <p:sp>
        <p:nvSpPr>
          <p:cNvPr id="3" name="Zástupný symbol čísla snímky 2"/>
          <p:cNvSpPr>
            <a:spLocks noGrp="1"/>
          </p:cNvSpPr>
          <p:nvPr>
            <p:ph type="sldNum" sz="quarter" idx="12"/>
          </p:nvPr>
        </p:nvSpPr>
        <p:spPr/>
        <p:txBody>
          <a:bodyPr/>
          <a:lstStyle/>
          <a:p>
            <a:fld id="{A5606A46-7C58-4CA3-B782-4E6E4E71FE24}" type="slidenum">
              <a:rPr lang="sk-SK" smtClean="0"/>
              <a:t>7</a:t>
            </a:fld>
            <a:endParaRPr lang="sk-SK" dirty="0"/>
          </a:p>
        </p:txBody>
      </p:sp>
      <p:pic>
        <p:nvPicPr>
          <p:cNvPr id="4" name="Obrázok 3"/>
          <p:cNvPicPr>
            <a:picLocks noChangeAspect="1"/>
          </p:cNvPicPr>
          <p:nvPr/>
        </p:nvPicPr>
        <p:blipFill>
          <a:blip r:embed="rId4"/>
          <a:stretch>
            <a:fillRect/>
          </a:stretch>
        </p:blipFill>
        <p:spPr>
          <a:xfrm>
            <a:off x="8891336" y="108489"/>
            <a:ext cx="2125579" cy="1751001"/>
          </a:xfrm>
          <a:prstGeom prst="rect">
            <a:avLst/>
          </a:prstGeom>
          <a:effectLst>
            <a:reflection blurRad="101600" stA="57000" endPos="65000" dist="50800" dir="5400000" sy="-100000" algn="bl" rotWithShape="0"/>
            <a:softEdge rad="558800"/>
          </a:effectLst>
        </p:spPr>
      </p:pic>
    </p:spTree>
    <p:extLst>
      <p:ext uri="{BB962C8B-B14F-4D97-AF65-F5344CB8AC3E}">
        <p14:creationId xmlns:p14="http://schemas.microsoft.com/office/powerpoint/2010/main" val="129293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154984" y="0"/>
            <a:ext cx="12037016" cy="6247864"/>
          </a:xfrm>
          <a:prstGeom prst="rect">
            <a:avLst/>
          </a:prstGeom>
        </p:spPr>
        <p:txBody>
          <a:bodyPr wrap="square">
            <a:spAutoFit/>
          </a:bodyPr>
          <a:lstStyle/>
          <a:p>
            <a:r>
              <a:rPr lang="sk-SK" sz="1600" b="1" dirty="0" smtClean="0">
                <a:solidFill>
                  <a:srgbClr val="0000FF"/>
                </a:solidFill>
                <a:effectLst/>
              </a:rPr>
              <a:t>Zásada 3.:Odstráňte škodlivý kód</a:t>
            </a:r>
            <a:endParaRPr lang="sk-SK" sz="1600" b="1" dirty="0" smtClean="0"/>
          </a:p>
          <a:p>
            <a:r>
              <a:rPr lang="sk-SK" sz="1600" dirty="0" smtClean="0"/>
              <a:t> </a:t>
            </a:r>
            <a:r>
              <a:rPr lang="sk-SK" sz="1600" b="1" dirty="0" smtClean="0">
                <a:solidFill>
                  <a:srgbClr val="3366FF"/>
                </a:solidFill>
                <a:effectLst/>
              </a:rPr>
              <a:t>Hrozba:</a:t>
            </a:r>
            <a:endParaRPr lang="sk-SK" sz="1600" b="1" dirty="0" smtClean="0"/>
          </a:p>
          <a:p>
            <a:r>
              <a:rPr lang="sk-SK" sz="1600" dirty="0" smtClean="0"/>
              <a:t>Škodlivý kód, po anglicky „malware“ môže zásadným spôsobom obmedziť niektoré funkcie vášho počítača, </a:t>
            </a:r>
          </a:p>
          <a:p>
            <a:r>
              <a:rPr lang="sk-SK" sz="1600" dirty="0" smtClean="0"/>
              <a:t>kompromitovať, alebo zničiť dáta, prípadne bez Vášho vedomia zneužiť počítač na zlomyseľné aktivity voči </a:t>
            </a:r>
          </a:p>
          <a:p>
            <a:r>
              <a:rPr lang="sk-SK" sz="1600" dirty="0" smtClean="0"/>
              <a:t>iným počítačom na internete.</a:t>
            </a:r>
          </a:p>
          <a:p>
            <a:r>
              <a:rPr lang="sk-SK" sz="1600" b="1" dirty="0" smtClean="0">
                <a:solidFill>
                  <a:srgbClr val="3366FF"/>
                </a:solidFill>
                <a:effectLst/>
              </a:rPr>
              <a:t>Príčina:</a:t>
            </a:r>
            <a:endParaRPr lang="sk-SK" sz="1600" b="1" dirty="0" smtClean="0"/>
          </a:p>
          <a:p>
            <a:r>
              <a:rPr lang="sk-SK" sz="1600" dirty="0" smtClean="0"/>
              <a:t>Jestvuje nepredstaviteľne veľké množstvo rôznych variantov škodlivého kódu. Typickým vektorom vírusov je príloha elektronickej pošty, pričom táto cesta je stála najčastejším zdrojom infekcie počítačov, používaných neopatrnými používateľmi. </a:t>
            </a:r>
          </a:p>
          <a:p>
            <a:r>
              <a:rPr lang="sk-SK" sz="1600" dirty="0" smtClean="0"/>
              <a:t>Otvorenie aj na prvý pohľad nevinnej prílohy mailu zo známej adresy môže mať katastrofálne následky.</a:t>
            </a:r>
          </a:p>
          <a:p>
            <a:r>
              <a:rPr lang="sk-SK" sz="1600" dirty="0" smtClean="0"/>
              <a:t>Druhým najčastejším vektorom sú webové stránky. Jednak tie, ktoré sú rizikové sami o sebe </a:t>
            </a:r>
          </a:p>
          <a:p>
            <a:r>
              <a:rPr lang="sk-SK" sz="1600" dirty="0" smtClean="0"/>
              <a:t>(špecificky sú to najmä webové sídla so sexuálne explicitným obsahom, alebo rôzne stránky s licenčne</a:t>
            </a:r>
          </a:p>
          <a:p>
            <a:r>
              <a:rPr lang="sk-SK" sz="1600" dirty="0" smtClean="0"/>
              <a:t> nekorektnými, nelegálnymi, alebo pochybnými zdrojmi). </a:t>
            </a:r>
          </a:p>
          <a:p>
            <a:r>
              <a:rPr lang="sk-SK" sz="1600" b="1" dirty="0" smtClean="0">
                <a:solidFill>
                  <a:srgbClr val="3366FF"/>
                </a:solidFill>
                <a:effectLst/>
              </a:rPr>
              <a:t>Náprava:</a:t>
            </a:r>
            <a:endParaRPr lang="sk-SK" sz="1600" b="1" dirty="0" smtClean="0"/>
          </a:p>
          <a:p>
            <a:r>
              <a:rPr lang="sk-SK" sz="1600" dirty="0" smtClean="0"/>
              <a:t>Nainštalujte si niektorú profesionálnu antimalware aplikáciu.K dispozícii sú mnohé voľne šíriteľné, alebo oklieštené verzie, avšak použitie antimalware balíka od niektorého zo známych výrobcov (Symantec, MacAfee, alebo slovenský ESET) poskytne účinnú obranu voči väčšine známych hrozieb tohto u. Väčšina komerčných antimalware balíkov obsahuje funkciu automatickej ochrany, preto najmenej pre načítavanie obsahu elektronickej pošty a web stránok, presnejšie povedané: pre  akúkoľvek komunikáciu prichádzajúcu v smere do vášho počítača, je odporúčané použiť rezidentný </a:t>
            </a:r>
            <a:r>
              <a:rPr lang="sk-SK" sz="1600" dirty="0" err="1" smtClean="0"/>
              <a:t>scanner</a:t>
            </a:r>
            <a:r>
              <a:rPr lang="sk-SK" sz="1600" dirty="0" smtClean="0"/>
              <a:t>.</a:t>
            </a:r>
          </a:p>
          <a:p>
            <a:endParaRPr lang="sk-SK" sz="1600" dirty="0"/>
          </a:p>
          <a:p>
            <a:endParaRPr lang="sk-SK" sz="1600" dirty="0" smtClean="0"/>
          </a:p>
          <a:p>
            <a:r>
              <a:rPr lang="sk-SK" sz="1600" dirty="0" smtClean="0"/>
              <a:t>Väčšina vírusov obsahuje komponent, ktorý je schopný ukrývať sám seba, </a:t>
            </a:r>
          </a:p>
          <a:p>
            <a:r>
              <a:rPr lang="sk-SK" sz="1600" dirty="0" smtClean="0"/>
              <a:t>alebo obmedziť účinnosť známych typov antimalware programov. </a:t>
            </a:r>
          </a:p>
          <a:p>
            <a:r>
              <a:rPr lang="sk-SK" sz="1600" dirty="0" smtClean="0"/>
              <a:t>Preto, ak máte počítač „zavírený“ skôr, než ste zakúpili antimalware aplikáciu, </a:t>
            </a:r>
          </a:p>
          <a:p>
            <a:r>
              <a:rPr lang="sk-SK" sz="1600" dirty="0" smtClean="0"/>
              <a:t>môže sa stať, že Vám táto aplikácia už nedokáže pomôcť.</a:t>
            </a:r>
          </a:p>
          <a:p>
            <a:r>
              <a:rPr lang="sk-SK" sz="1600" dirty="0" smtClean="0"/>
              <a:t>Zabezpečte aby bol váš antimalware program pravidelne aktualizovaný.  </a:t>
            </a:r>
            <a:endParaRPr lang="sk-SK" sz="1600" dirty="0"/>
          </a:p>
        </p:txBody>
      </p:sp>
      <p:sp>
        <p:nvSpPr>
          <p:cNvPr id="3" name="Zástupný symbol čísla snímky 2"/>
          <p:cNvSpPr>
            <a:spLocks noGrp="1"/>
          </p:cNvSpPr>
          <p:nvPr>
            <p:ph type="sldNum" sz="quarter" idx="12"/>
          </p:nvPr>
        </p:nvSpPr>
        <p:spPr/>
        <p:txBody>
          <a:bodyPr/>
          <a:lstStyle/>
          <a:p>
            <a:fld id="{A5606A46-7C58-4CA3-B782-4E6E4E71FE24}" type="slidenum">
              <a:rPr lang="sk-SK" smtClean="0"/>
              <a:t>8</a:t>
            </a:fld>
            <a:endParaRPr lang="sk-SK" dirty="0"/>
          </a:p>
        </p:txBody>
      </p:sp>
      <p:pic>
        <p:nvPicPr>
          <p:cNvPr id="4" name="Obrázok 3"/>
          <p:cNvPicPr>
            <a:picLocks noChangeAspect="1"/>
          </p:cNvPicPr>
          <p:nvPr/>
        </p:nvPicPr>
        <p:blipFill>
          <a:blip r:embed="rId2"/>
          <a:stretch>
            <a:fillRect/>
          </a:stretch>
        </p:blipFill>
        <p:spPr>
          <a:xfrm>
            <a:off x="9040305" y="0"/>
            <a:ext cx="2941163" cy="1571936"/>
          </a:xfrm>
          <a:prstGeom prst="rect">
            <a:avLst/>
          </a:prstGeom>
        </p:spPr>
      </p:pic>
      <p:pic>
        <p:nvPicPr>
          <p:cNvPr id="5" name="Obrázok 4"/>
          <p:cNvPicPr>
            <a:picLocks noChangeAspect="1"/>
          </p:cNvPicPr>
          <p:nvPr/>
        </p:nvPicPr>
        <p:blipFill>
          <a:blip r:embed="rId3"/>
          <a:stretch>
            <a:fillRect/>
          </a:stretch>
        </p:blipFill>
        <p:spPr>
          <a:xfrm>
            <a:off x="9040305" y="1804509"/>
            <a:ext cx="3067855" cy="1373666"/>
          </a:xfrm>
          <a:prstGeom prst="rect">
            <a:avLst/>
          </a:prstGeom>
        </p:spPr>
      </p:pic>
      <p:pic>
        <p:nvPicPr>
          <p:cNvPr id="6" name="Obrázok 5"/>
          <p:cNvPicPr>
            <a:picLocks noChangeAspect="1"/>
          </p:cNvPicPr>
          <p:nvPr/>
        </p:nvPicPr>
        <p:blipFill>
          <a:blip r:embed="rId4"/>
          <a:stretch>
            <a:fillRect/>
          </a:stretch>
        </p:blipFill>
        <p:spPr>
          <a:xfrm>
            <a:off x="6685935" y="4317448"/>
            <a:ext cx="2976989" cy="1984659"/>
          </a:xfrm>
          <a:prstGeom prst="rect">
            <a:avLst/>
          </a:prstGeom>
        </p:spPr>
      </p:pic>
    </p:spTree>
    <p:extLst>
      <p:ext uri="{BB962C8B-B14F-4D97-AF65-F5344CB8AC3E}">
        <p14:creationId xmlns:p14="http://schemas.microsoft.com/office/powerpoint/2010/main" val="4287246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247972" y="278969"/>
            <a:ext cx="11944027" cy="5355312"/>
          </a:xfrm>
          <a:prstGeom prst="rect">
            <a:avLst/>
          </a:prstGeom>
        </p:spPr>
        <p:txBody>
          <a:bodyPr wrap="square">
            <a:spAutoFit/>
          </a:bodyPr>
          <a:lstStyle/>
          <a:p>
            <a:r>
              <a:rPr lang="sk-SK" b="1" dirty="0" smtClean="0">
                <a:solidFill>
                  <a:srgbClr val="0000FF"/>
                </a:solidFill>
                <a:effectLst/>
              </a:rPr>
              <a:t>Zásada 4.: Chráňte sa proti spyware a adware</a:t>
            </a:r>
            <a:endParaRPr lang="sk-SK" b="1" dirty="0" smtClean="0"/>
          </a:p>
          <a:p>
            <a:r>
              <a:rPr lang="sk-SK" dirty="0" smtClean="0"/>
              <a:t> </a:t>
            </a:r>
          </a:p>
          <a:p>
            <a:r>
              <a:rPr lang="sk-SK" b="1" dirty="0" smtClean="0">
                <a:solidFill>
                  <a:srgbClr val="3366FF"/>
                </a:solidFill>
                <a:effectLst/>
              </a:rPr>
              <a:t>Hrozba:</a:t>
            </a:r>
            <a:endParaRPr lang="sk-SK" b="1" dirty="0" smtClean="0"/>
          </a:p>
          <a:p>
            <a:r>
              <a:rPr lang="sk-SK" dirty="0" smtClean="0"/>
              <a:t>Tzv. Spyware alebo Adware programy dokážu veľmi </a:t>
            </a:r>
          </a:p>
          <a:p>
            <a:r>
              <a:rPr lang="sk-SK" dirty="0" smtClean="0"/>
              <a:t>rýchlo zamoriť váš počítač a kompromitovať dôverné </a:t>
            </a:r>
          </a:p>
          <a:p>
            <a:r>
              <a:rPr lang="sk-SK" dirty="0" smtClean="0"/>
              <a:t>osobné údaje a identity, alebo znížiť výkon počítača.</a:t>
            </a:r>
          </a:p>
          <a:p>
            <a:r>
              <a:rPr lang="sk-SK" b="1" dirty="0" smtClean="0">
                <a:solidFill>
                  <a:srgbClr val="3366FF"/>
                </a:solidFill>
                <a:effectLst/>
              </a:rPr>
              <a:t>Príčina:</a:t>
            </a:r>
            <a:endParaRPr lang="sk-SK" b="1" dirty="0" smtClean="0"/>
          </a:p>
          <a:p>
            <a:r>
              <a:rPr lang="sk-SK" dirty="0" smtClean="0"/>
              <a:t>Spyware a Adware sú generické názvy pre skupinu programov navrhnutých za účelom zbierania dôverných dát, alebo na doručovanie reklamy. Možno to znie nevinne, avšak treba vziať do úvahy, že niektoré typy voľne šíriteľných programov pracujú tak, že na vašom počítači zhromažďujú údaje o vašom správaní na internete, alebo napríklad o vašich nákupných zvyklostiach a zasielajú ich príjemcom, ktorí si takúto „službu“ zaplatili. Tieto údaje sú následne využité najmä na marketingové účely, avšak to je len špička ľadovca. Je tu aj iná kategória tohto typu programov, ktorá je schopná priamo ovplyvňovať správanie vášho počítača na internete. A tak zistíte, že nechtiac, aj pri otvorení vašich bežne navštevovaných stránok, ste zrazu presmerovaní na pochybné stránky, o ktorých zhliadnutie ste vôbec nestáli. Relatívne najmenšou hrozbou je to, že budete donútení dookola neustále zatvárať nejaké obscénne webové reklamy.</a:t>
            </a:r>
          </a:p>
          <a:p>
            <a:r>
              <a:rPr lang="sk-SK" b="1" dirty="0" smtClean="0">
                <a:solidFill>
                  <a:srgbClr val="3366FF"/>
                </a:solidFill>
                <a:effectLst/>
              </a:rPr>
              <a:t>Náprava:</a:t>
            </a:r>
            <a:endParaRPr lang="sk-SK" b="1" dirty="0" smtClean="0"/>
          </a:p>
          <a:p>
            <a:r>
              <a:rPr lang="sk-SK" dirty="0" smtClean="0"/>
              <a:t>Nainštalujte si niektorý softvérový nástroj na vyhľadávanie a odstraňovanie spyware.</a:t>
            </a:r>
          </a:p>
          <a:p>
            <a:r>
              <a:rPr lang="sk-SK" dirty="0" smtClean="0"/>
              <a:t>Našťastie, mnohí vývojári venovali čas a úsilie na to, aby vytvorili kvalitný, voľne šíriteľný softvér na odstraňovanie tejto hávede zo systémov.</a:t>
            </a:r>
            <a:endParaRPr lang="sk-SK" dirty="0"/>
          </a:p>
        </p:txBody>
      </p:sp>
      <p:sp>
        <p:nvSpPr>
          <p:cNvPr id="3" name="Zástupný symbol čísla snímky 2"/>
          <p:cNvSpPr>
            <a:spLocks noGrp="1"/>
          </p:cNvSpPr>
          <p:nvPr>
            <p:ph type="sldNum" sz="quarter" idx="12"/>
          </p:nvPr>
        </p:nvSpPr>
        <p:spPr/>
        <p:txBody>
          <a:bodyPr/>
          <a:lstStyle/>
          <a:p>
            <a:fld id="{A5606A46-7C58-4CA3-B782-4E6E4E71FE24}" type="slidenum">
              <a:rPr lang="sk-SK" smtClean="0"/>
              <a:t>9</a:t>
            </a:fld>
            <a:endParaRPr lang="sk-SK" dirty="0"/>
          </a:p>
        </p:txBody>
      </p:sp>
      <p:pic>
        <p:nvPicPr>
          <p:cNvPr id="4" name="Obrázok 3"/>
          <p:cNvPicPr>
            <a:picLocks noChangeAspect="1"/>
          </p:cNvPicPr>
          <p:nvPr/>
        </p:nvPicPr>
        <p:blipFill>
          <a:blip r:embed="rId2"/>
          <a:stretch>
            <a:fillRect/>
          </a:stretch>
        </p:blipFill>
        <p:spPr>
          <a:xfrm>
            <a:off x="5650977" y="505212"/>
            <a:ext cx="2209800" cy="1430622"/>
          </a:xfrm>
          <a:prstGeom prst="rect">
            <a:avLst/>
          </a:prstGeom>
        </p:spPr>
      </p:pic>
      <p:pic>
        <p:nvPicPr>
          <p:cNvPr id="5" name="Obrázok 4"/>
          <p:cNvPicPr>
            <a:picLocks noChangeAspect="1"/>
          </p:cNvPicPr>
          <p:nvPr/>
        </p:nvPicPr>
        <p:blipFill>
          <a:blip r:embed="rId3"/>
          <a:stretch>
            <a:fillRect/>
          </a:stretch>
        </p:blipFill>
        <p:spPr>
          <a:xfrm>
            <a:off x="8190518" y="505213"/>
            <a:ext cx="3314700" cy="1430622"/>
          </a:xfrm>
          <a:prstGeom prst="rect">
            <a:avLst/>
          </a:prstGeom>
        </p:spPr>
      </p:pic>
    </p:spTree>
    <p:extLst>
      <p:ext uri="{BB962C8B-B14F-4D97-AF65-F5344CB8AC3E}">
        <p14:creationId xmlns:p14="http://schemas.microsoft.com/office/powerpoint/2010/main" val="4097719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1237</TotalTime>
  <Words>1020</Words>
  <Application>Microsoft Office PowerPoint</Application>
  <PresentationFormat>Širokouhlá</PresentationFormat>
  <Paragraphs>223</Paragraphs>
  <Slides>22</Slides>
  <Notes>1</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22</vt:i4>
      </vt:variant>
    </vt:vector>
  </HeadingPairs>
  <TitlesOfParts>
    <vt:vector size="28" baseType="lpstr">
      <vt:lpstr>Arial</vt:lpstr>
      <vt:lpstr>Calibri</vt:lpstr>
      <vt:lpstr>Calibri Light</vt:lpstr>
      <vt:lpstr>Tahoma</vt:lpstr>
      <vt:lpstr>Times New Roman</vt:lpstr>
      <vt:lpstr>Motív Office</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EVSINF1</dc:creator>
  <cp:lastModifiedBy>apisko</cp:lastModifiedBy>
  <cp:revision>36</cp:revision>
  <dcterms:created xsi:type="dcterms:W3CDTF">2015-01-05T23:01:58Z</dcterms:created>
  <dcterms:modified xsi:type="dcterms:W3CDTF">2021-03-15T10:43:32Z</dcterms:modified>
</cp:coreProperties>
</file>