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72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490AA-6C9A-43E1-B1F0-F1F58EED59C6}" type="datetimeFigureOut">
              <a:rPr lang="sk-SK" smtClean="0"/>
              <a:t>22.3.2021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0503-68E0-4D5E-A165-C1E66DA3AC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524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AA17-429A-44D1-9E97-A8ECECE7F421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658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FFBF-632C-4799-96F0-B7F4E57AA58E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38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F7A-3627-4AC4-A281-06A31568CBE1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385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135-EECF-419A-B7C8-2E23A34F30D9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51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D919-A9CF-470B-8BA3-00A17A7E02C6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467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D35E-5736-4821-9D33-77EE86C3C2AB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493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5A-6159-41A9-BD66-D5F85A1B26A9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400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8F2-9C2A-42E1-80F1-C260A6F7113D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25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B11F-9CA8-4F54-88F5-D8BDB553BBE8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752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E7DC-AA4E-41FE-9A69-262FB0E460E7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5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EFD-4F2C-4BB7-847E-D9CD95C2A3C6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60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02DA-BBAA-4FED-8DC4-55CF0125437E}" type="datetime1">
              <a:rPr lang="sk-SK" smtClean="0"/>
              <a:t>22.3.2021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3A84-42A8-4092-8A90-2C7120916B5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82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ymgl.edupage.org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lisko.webnode.sk/news/bezpecnost-na-internete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skp.sk/edu/attachments/055_Netiketa.pd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mmoldava.sk/ICV/INF/hotpot/internet/pojmy_bezpecnostinternetu_sukromie.htm" TargetMode="External"/><Relationship Id="rId2" Type="http://schemas.openxmlformats.org/officeDocument/2006/relationships/hyperlink" Target="https://www.gymmoldava.sk/ICV/INF/hotpot/internet/internet_bezpecnost_virusyTES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ymmoldava.sk/ICV/INF/hotpot/internet/internet_bezpecnost_sukromieTEST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.wikipedia.org/" TargetMode="External"/><Relationship Id="rId2" Type="http://schemas.openxmlformats.org/officeDocument/2006/relationships/hyperlink" Target="http://www.edi.fmph.uniba.sk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eferaty.atlas.sk/" TargetMode="External"/><Relationship Id="rId4" Type="http://schemas.openxmlformats.org/officeDocument/2006/relationships/hyperlink" Target="http://www.zodpovedne.sk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Po%C4%8D%C3%ADta%C4%8Dov%C3%A1_kriminali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law.uniba.sk/fileadmin/praf/Pracoviska/Ustavy/UPITPDV/Sylaby/Pocitacova_kriminalita_POWER_POINT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lideserve.com/dwayne/po-ta-ov-kriminalit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uhatema.webnode.sk/pocitacove-piratstvo-a-kriminalita/pocitacove-piratstv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k.wikipedia.org/wiki/Warez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sk.wikipedia.org/wiki/Autorsk%C3%A9_pr%C3%A1vo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vyucba.ku.sk/virusy/pcvirusy.html" TargetMode="External"/><Relationship Id="rId2" Type="http://schemas.openxmlformats.org/officeDocument/2006/relationships/hyperlink" Target="http://evyucba.ku.sk/virusy/bezpecnos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5" y="275557"/>
            <a:ext cx="940318" cy="888056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1547664" y="458294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Gymnázium</a:t>
            </a: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SNP 1, </a:t>
            </a:r>
            <a:b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056 01 Gelnica</a:t>
            </a:r>
          </a:p>
          <a:p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: </a:t>
            </a:r>
            <a:r>
              <a:rPr lang="sk-SK" sz="12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www.gymgl.edupage.org</a:t>
            </a:r>
            <a:r>
              <a:rPr lang="sk-SK" sz="12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endParaRPr lang="sk-SK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736227" y="3561888"/>
            <a:ext cx="7283108" cy="14464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dirty="0" smtClean="0"/>
              <a:t>               </a:t>
            </a:r>
            <a:endParaRPr lang="sk-SK" sz="4000" b="1" dirty="0"/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467545" y="5431809"/>
            <a:ext cx="8171876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  </a:t>
            </a:r>
            <a:r>
              <a:rPr lang="sk-SK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Spracoval: Ing. Anton </a:t>
            </a:r>
            <a:r>
              <a:rPr lang="sk-SK" sz="16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Pisko</a:t>
            </a:r>
            <a:r>
              <a:rPr lang="sk-SK" dirty="0" smtClean="0">
                <a:solidFill>
                  <a:srgbClr val="0070C0"/>
                </a:solidFill>
              </a:rPr>
              <a:t>                                         </a:t>
            </a:r>
            <a:r>
              <a:rPr lang="cs-CZ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 – III.O  (TERCIA)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736227" y="2943768"/>
            <a:ext cx="76290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solidFill>
                  <a:srgbClr val="0070C0"/>
                </a:solidFill>
              </a:rPr>
              <a:t>     </a:t>
            </a:r>
            <a:r>
              <a:rPr lang="sk-SK" sz="4000" b="1" dirty="0" smtClean="0">
                <a:solidFill>
                  <a:srgbClr val="0070C0"/>
                </a:solidFill>
              </a:rPr>
              <a:t>Riziká </a:t>
            </a:r>
            <a:r>
              <a:rPr lang="sk-SK" sz="4000" b="1" dirty="0">
                <a:solidFill>
                  <a:srgbClr val="0070C0"/>
                </a:solidFill>
              </a:rPr>
              <a:t>technológií, etika a právo</a:t>
            </a:r>
            <a:endParaRPr lang="sk-SK" sz="4000" dirty="0">
              <a:solidFill>
                <a:srgbClr val="0070C0"/>
              </a:solidFill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2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hlinkClick r:id="rId2"/>
          </p:cNvPr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Prevencia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674914" y="1353242"/>
            <a:ext cx="76415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-Základnou a spoľahlivou metódou prevencie je zálohovanie</a:t>
            </a:r>
          </a:p>
          <a:p>
            <a:r>
              <a:rPr lang="sk-SK" sz="2400" dirty="0" smtClean="0"/>
              <a:t>-Nenavštevujte nezabezpečené stránky</a:t>
            </a:r>
          </a:p>
          <a:p>
            <a:r>
              <a:rPr lang="sk-SK" sz="2400" dirty="0" smtClean="0"/>
              <a:t>-Neotvárajte neznáme prílohy</a:t>
            </a:r>
          </a:p>
          <a:p>
            <a:r>
              <a:rPr lang="sk-SK" sz="2400" dirty="0" smtClean="0"/>
              <a:t>-Chráňte svoj počítač aktuálnym antivírusovým systémom</a:t>
            </a:r>
          </a:p>
          <a:p>
            <a:r>
              <a:rPr lang="sk-SK" sz="2400" dirty="0" smtClean="0"/>
              <a:t>-Chráňte svoj počítač anti-spyware programom</a:t>
            </a:r>
          </a:p>
          <a:p>
            <a:r>
              <a:rPr lang="sk-SK" sz="2400" dirty="0" smtClean="0"/>
              <a:t>-Zabezpečte svoj počítač proti neoprávnenému vniknutiu </a:t>
            </a:r>
          </a:p>
          <a:p>
            <a:r>
              <a:rPr lang="sk-SK" sz="2400" dirty="0" smtClean="0"/>
              <a:t> (brána Firewall</a:t>
            </a:r>
            <a:endParaRPr lang="sk-SK" sz="2400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10</a:t>
            </a:fld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842981"/>
            <a:ext cx="4862314" cy="27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hlinkClick r:id="rId2"/>
          </p:cNvPr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Netiketa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55576" y="980728"/>
            <a:ext cx="763284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-Zbierka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pravidiel a zásad, ktoré by sa mali v </a:t>
            </a: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 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internetovom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svete dodržiavať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-P</a:t>
            </a:r>
            <a:r>
              <a:rPr lang="pt-BR" sz="2400" dirty="0">
                <a:solidFill>
                  <a:prstClr val="black"/>
                </a:solidFill>
                <a:latin typeface="Arial"/>
              </a:rPr>
              <a:t>ravidlá slušného správania </a:t>
            </a:r>
            <a:r>
              <a:rPr lang="sk-SK" sz="2400" dirty="0" smtClean="0">
                <a:solidFill>
                  <a:prstClr val="black"/>
                </a:solidFill>
                <a:latin typeface="Arial"/>
              </a:rPr>
              <a:t>sa </a:t>
            </a:r>
            <a:r>
              <a:rPr lang="pt-BR" sz="2400" dirty="0" smtClean="0">
                <a:solidFill>
                  <a:prstClr val="black"/>
                </a:solidFill>
                <a:latin typeface="Arial"/>
              </a:rPr>
              <a:t>na </a:t>
            </a:r>
            <a:r>
              <a:rPr lang="pt-BR" sz="2400" dirty="0">
                <a:solidFill>
                  <a:prstClr val="black"/>
                </a:solidFill>
                <a:latin typeface="Arial"/>
              </a:rPr>
              <a:t>internete </a:t>
            </a:r>
            <a:endParaRPr lang="sk-SK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99592" y="2322163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Nikdy nezabúdajte, že na druhom konci sú ľudia a nie počítač</a:t>
            </a:r>
          </a:p>
          <a:p>
            <a:r>
              <a:rPr lang="sk-SK" sz="2400" dirty="0" smtClean="0"/>
              <a:t>Dodržiavajte všetky pravidlá slušnosti z bežného života</a:t>
            </a:r>
          </a:p>
          <a:p>
            <a:r>
              <a:rPr lang="sk-SK" sz="2400" dirty="0" smtClean="0"/>
              <a:t>Majte ohľad k druhým. Nie každý má rýchle internetové pripojenie ako vy.</a:t>
            </a:r>
          </a:p>
          <a:p>
            <a:r>
              <a:rPr lang="sk-SK" sz="2400" dirty="0" smtClean="0"/>
              <a:t>Nepublikujte nepravdivé informácie a neohovárajte druhých</a:t>
            </a:r>
          </a:p>
          <a:p>
            <a:r>
              <a:rPr lang="sk-SK" sz="2400" dirty="0" smtClean="0"/>
              <a:t>Nevydávajte prácu niekoho iného za svoju, rešpektujte autorské práva</a:t>
            </a:r>
          </a:p>
          <a:p>
            <a:r>
              <a:rPr lang="sk-SK" sz="2400" dirty="0" smtClean="0"/>
              <a:t>Nešírte reťazové listy, poplašné správy HOAX a nerozosielajte spam.</a:t>
            </a:r>
            <a:endParaRPr lang="sk-SK" sz="2400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75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2598" y="106896"/>
            <a:ext cx="7935826" cy="1575048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/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rgbClr val="0070C0"/>
                </a:solidFill>
              </a:rPr>
              <a:t>Odkazy </a:t>
            </a:r>
            <a:r>
              <a:rPr lang="sk-SK" b="1" dirty="0">
                <a:solidFill>
                  <a:srgbClr val="0070C0"/>
                </a:solidFill>
              </a:rPr>
              <a:t>na online testy z počítačovej bezpeč</a:t>
            </a:r>
            <a:r>
              <a:rPr lang="sk-SK" sz="4000" b="1" dirty="0">
                <a:solidFill>
                  <a:srgbClr val="0070C0"/>
                </a:solidFill>
              </a:rPr>
              <a:t>nosti</a:t>
            </a:r>
            <a:br>
              <a:rPr lang="sk-SK" sz="4000" b="1" dirty="0">
                <a:solidFill>
                  <a:srgbClr val="0070C0"/>
                </a:solidFill>
              </a:rPr>
            </a:b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Tu sú odkazy na online testy z počítačovej bezpečnosti(kliknite na </a:t>
            </a:r>
            <a:r>
              <a:rPr lang="sk-SK" dirty="0" err="1" smtClean="0"/>
              <a:t>ne</a:t>
            </a:r>
            <a:r>
              <a:rPr lang="sk-SK" dirty="0" smtClean="0"/>
              <a:t> a skúste správne odpovedať)</a:t>
            </a:r>
          </a:p>
          <a:p>
            <a:r>
              <a:rPr lang="sk-SK" sz="1800" dirty="0">
                <a:hlinkClick r:id="rId2"/>
              </a:rPr>
              <a:t>https://</a:t>
            </a:r>
            <a:r>
              <a:rPr lang="sk-SK" sz="1800" dirty="0" smtClean="0">
                <a:hlinkClick r:id="rId2"/>
              </a:rPr>
              <a:t>www.gymmoldava.sk/ICV/INF/hotpot/internet/internet_bezpecnost_virusyTEST.htm</a:t>
            </a:r>
            <a:endParaRPr lang="sk-SK" sz="1800" dirty="0" smtClean="0"/>
          </a:p>
          <a:p>
            <a:endParaRPr lang="sk-SK" sz="1800" dirty="0" smtClean="0"/>
          </a:p>
          <a:p>
            <a:r>
              <a:rPr lang="sk-SK" sz="1800" dirty="0">
                <a:hlinkClick r:id="rId3"/>
              </a:rPr>
              <a:t>https://</a:t>
            </a:r>
            <a:r>
              <a:rPr lang="sk-SK" sz="1800" dirty="0" smtClean="0">
                <a:hlinkClick r:id="rId3"/>
              </a:rPr>
              <a:t>www.gymmoldava.sk/ICV/INF/hotpot/internet/pojmy_bezpecnostinternetu_sukromie.htm</a:t>
            </a:r>
            <a:endParaRPr lang="sk-SK" sz="1800" dirty="0" smtClean="0"/>
          </a:p>
          <a:p>
            <a:endParaRPr lang="sk-SK" sz="1800" dirty="0"/>
          </a:p>
          <a:p>
            <a:r>
              <a:rPr lang="sk-SK" sz="1800" dirty="0">
                <a:hlinkClick r:id="rId4"/>
              </a:rPr>
              <a:t>https://</a:t>
            </a:r>
            <a:r>
              <a:rPr lang="sk-SK" sz="1800" dirty="0" smtClean="0">
                <a:hlinkClick r:id="rId4"/>
              </a:rPr>
              <a:t>www.gymmoldava.sk/ICV/INF/hotpot/internet/internet_bezpecnost_sukromieTEST.htm</a:t>
            </a:r>
            <a:endParaRPr lang="sk-SK" sz="1800" dirty="0" smtClean="0"/>
          </a:p>
          <a:p>
            <a:endParaRPr lang="sk-SK" sz="1800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12</a:t>
            </a:fld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90364" y="106896"/>
            <a:ext cx="8363272" cy="149330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88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Zdroje: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77347" y="155679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000" dirty="0" smtClean="0">
                <a:solidFill>
                  <a:prstClr val="black"/>
                </a:solidFill>
                <a:latin typeface="Arial"/>
                <a:hlinkClick r:id="rId2"/>
              </a:rPr>
              <a:t>www.edi.fmph.uniba.sk/</a:t>
            </a:r>
            <a:r>
              <a:rPr lang="sk-SK" sz="2000" dirty="0" smtClean="0">
                <a:solidFill>
                  <a:prstClr val="black"/>
                </a:solidFill>
                <a:latin typeface="Arial"/>
              </a:rPr>
              <a:t> </a:t>
            </a:r>
            <a:endParaRPr lang="sk-SK" sz="2000" dirty="0">
              <a:solidFill>
                <a:prstClr val="black"/>
              </a:solidFill>
              <a:latin typeface="Arial"/>
            </a:endParaRPr>
          </a:p>
          <a:p>
            <a:pPr marL="36576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000" dirty="0" smtClean="0">
                <a:solidFill>
                  <a:prstClr val="black"/>
                </a:solidFill>
                <a:latin typeface="Arial"/>
                <a:hlinkClick r:id="rId3"/>
              </a:rPr>
              <a:t>www.sk.wikipedia.org/</a:t>
            </a:r>
            <a:r>
              <a:rPr lang="sk-SK" sz="2000" dirty="0">
                <a:solidFill>
                  <a:prstClr val="black"/>
                </a:solidFill>
                <a:latin typeface="Arial"/>
              </a:rPr>
              <a:t> </a:t>
            </a:r>
            <a:r>
              <a:rPr lang="sk-SK" sz="2000" dirty="0" smtClean="0">
                <a:solidFill>
                  <a:prstClr val="black"/>
                </a:solidFill>
                <a:latin typeface="Arial"/>
              </a:rPr>
              <a:t>   </a:t>
            </a:r>
            <a:r>
              <a:rPr lang="sk-SK" sz="2000" dirty="0" smtClean="0">
                <a:solidFill>
                  <a:prstClr val="black"/>
                </a:solidFill>
                <a:latin typeface="Arial"/>
                <a:hlinkClick r:id="rId4"/>
              </a:rPr>
              <a:t>www.zodpovedne.sk/</a:t>
            </a:r>
            <a:r>
              <a:rPr lang="sk-SK" sz="2000" dirty="0">
                <a:solidFill>
                  <a:prstClr val="black"/>
                </a:solidFill>
                <a:latin typeface="Arial"/>
              </a:rPr>
              <a:t>  </a:t>
            </a:r>
            <a:r>
              <a:rPr lang="sk-SK" sz="2000" dirty="0" smtClean="0">
                <a:solidFill>
                  <a:prstClr val="black"/>
                </a:solidFill>
                <a:latin typeface="Arial"/>
              </a:rPr>
              <a:t>   </a:t>
            </a:r>
            <a:r>
              <a:rPr lang="sk-SK" sz="2000" dirty="0" smtClean="0">
                <a:solidFill>
                  <a:prstClr val="black"/>
                </a:solidFill>
                <a:latin typeface="Arial"/>
                <a:hlinkClick r:id="rId5"/>
              </a:rPr>
              <a:t>www.referaty.atlas.sk/</a:t>
            </a:r>
            <a:endParaRPr lang="sk-SK" sz="2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67103" y="4653136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smtClean="0">
                <a:solidFill>
                  <a:srgbClr val="00CCFF"/>
                </a:solidFill>
              </a:rPr>
              <a:t>Pokračovanie...</a:t>
            </a:r>
            <a:endParaRPr lang="sk-SK" sz="2000" b="1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93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hlinkClick r:id="rId2" action="ppaction://hlinksldjump"/>
          </p:cNvPr>
          <p:cNvSpPr/>
          <p:nvPr/>
        </p:nvSpPr>
        <p:spPr>
          <a:xfrm>
            <a:off x="567606" y="1754814"/>
            <a:ext cx="4652466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2000" b="1" dirty="0" smtClean="0"/>
              <a:t>Počítačová kriminalita</a:t>
            </a:r>
            <a:endParaRPr lang="sk-SK" sz="2000" b="1" dirty="0"/>
          </a:p>
        </p:txBody>
      </p:sp>
      <p:sp>
        <p:nvSpPr>
          <p:cNvPr id="4" name="Obdĺžnik 3">
            <a:hlinkClick r:id="rId3" action="ppaction://hlinksldjump"/>
          </p:cNvPr>
          <p:cNvSpPr/>
          <p:nvPr/>
        </p:nvSpPr>
        <p:spPr>
          <a:xfrm>
            <a:off x="1763688" y="2419139"/>
            <a:ext cx="345638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1600" b="1" dirty="0" smtClean="0"/>
              <a:t>Druhy počítačovej kriminality</a:t>
            </a:r>
            <a:endParaRPr lang="sk-SK" sz="1600" b="1" dirty="0"/>
          </a:p>
        </p:txBody>
      </p:sp>
      <p:sp>
        <p:nvSpPr>
          <p:cNvPr id="5" name="Obdĺžnik 4">
            <a:hlinkClick r:id="rId4" action="ppaction://hlinksldjump"/>
          </p:cNvPr>
          <p:cNvSpPr/>
          <p:nvPr/>
        </p:nvSpPr>
        <p:spPr>
          <a:xfrm>
            <a:off x="1763688" y="3073207"/>
            <a:ext cx="345638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1600" b="1" dirty="0" smtClean="0"/>
              <a:t>Prejavy – spôsoby počítačovej kriminality</a:t>
            </a:r>
            <a:endParaRPr lang="sk-SK" sz="1600" b="1" dirty="0"/>
          </a:p>
        </p:txBody>
      </p:sp>
      <p:sp>
        <p:nvSpPr>
          <p:cNvPr id="6" name="Obdĺžnik 5">
            <a:hlinkClick r:id="rId5" action="ppaction://hlinksldjump"/>
          </p:cNvPr>
          <p:cNvSpPr/>
          <p:nvPr/>
        </p:nvSpPr>
        <p:spPr>
          <a:xfrm>
            <a:off x="567605" y="3727275"/>
            <a:ext cx="4652467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Softvérové pirátstvo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7" name="Obdĺžnik 6">
            <a:hlinkClick r:id="rId6" action="ppaction://hlinksldjump"/>
          </p:cNvPr>
          <p:cNvSpPr/>
          <p:nvPr/>
        </p:nvSpPr>
        <p:spPr>
          <a:xfrm>
            <a:off x="568796" y="4381343"/>
            <a:ext cx="4651275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2000" b="1" dirty="0" smtClean="0"/>
              <a:t>Autorské práva</a:t>
            </a:r>
            <a:endParaRPr lang="sk-SK" sz="2000" b="1" dirty="0"/>
          </a:p>
        </p:txBody>
      </p:sp>
      <p:sp>
        <p:nvSpPr>
          <p:cNvPr id="8" name="Obdĺžnik 7">
            <a:hlinkClick r:id="rId7" action="ppaction://hlinksldjump"/>
          </p:cNvPr>
          <p:cNvSpPr/>
          <p:nvPr/>
        </p:nvSpPr>
        <p:spPr>
          <a:xfrm>
            <a:off x="567606" y="5035411"/>
            <a:ext cx="4652464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Detekovanie a prevencia proti vírusom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9" name="Obdĺžnik 8">
            <a:hlinkClick r:id="rId8" action="ppaction://hlinksldjump"/>
          </p:cNvPr>
          <p:cNvSpPr/>
          <p:nvPr/>
        </p:nvSpPr>
        <p:spPr>
          <a:xfrm>
            <a:off x="567605" y="5689479"/>
            <a:ext cx="4652465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Netiketa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567605" y="330996"/>
            <a:ext cx="4580459" cy="6299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OBSAH: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12" name="Zástupný objekt pre číslo snímky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2</a:t>
            </a:fld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567605" y="6343546"/>
            <a:ext cx="4652465" cy="490547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rgbClr val="0070C0"/>
                </a:solidFill>
                <a:hlinkClick r:id="rId9" action="ppaction://hlinksldjump"/>
              </a:rPr>
              <a:t>Odkazy na online testy z počítačovej bezpeč</a:t>
            </a:r>
            <a:r>
              <a:rPr lang="sk-SK" sz="1600" b="1" dirty="0">
                <a:solidFill>
                  <a:srgbClr val="0070C0"/>
                </a:solidFill>
                <a:hlinkClick r:id="rId9" action="ppaction://hlinksldjump"/>
              </a:rPr>
              <a:t>nosti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08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11629" y="1484783"/>
            <a:ext cx="7876795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-  Týmto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pojmom sa označujú trestné </a:t>
            </a:r>
            <a:r>
              <a:rPr lang="sk-SK" sz="2400" dirty="0" smtClean="0">
                <a:solidFill>
                  <a:prstClr val="black"/>
                </a:solidFill>
                <a:latin typeface="Arial"/>
              </a:rPr>
              <a:t>činy zamerané          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proti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počítačom alebo páchané prostredníctvom </a:t>
            </a:r>
            <a:endParaRPr lang="sk-SK" sz="24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počítača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a výpočtovej techniky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-  Počítačová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kriminalita je </a:t>
            </a:r>
            <a:endParaRPr lang="sk-SK" sz="24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 nelegálne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, nemorálne </a:t>
            </a:r>
            <a:endParaRPr lang="sk-SK" sz="24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 a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 neoprávnené konanie, </a:t>
            </a:r>
            <a:endParaRPr lang="sk-SK" sz="24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 ktoré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zahŕňa zneužitie údajov </a:t>
            </a:r>
            <a:endParaRPr lang="sk-SK" sz="24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 získaných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prostredníctvom </a:t>
            </a:r>
            <a:endParaRPr lang="sk-SK" sz="24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 výpočtovej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techniky alebo </a:t>
            </a:r>
            <a:endParaRPr lang="sk-SK" sz="24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dirty="0" smtClean="0">
                <a:solidFill>
                  <a:prstClr val="black"/>
                </a:solidFill>
                <a:latin typeface="Arial"/>
              </a:rPr>
              <a:t>   ich </a:t>
            </a:r>
            <a:r>
              <a:rPr lang="sk-SK" sz="2400" dirty="0">
                <a:solidFill>
                  <a:prstClr val="black"/>
                </a:solidFill>
                <a:latin typeface="Arial"/>
              </a:rPr>
              <a:t>zmenu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72" y="2492896"/>
            <a:ext cx="326744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ĺžnik 4">
            <a:hlinkClick r:id="rId3"/>
          </p:cNvPr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Počítačová kriminalita</a:t>
            </a:r>
            <a:endParaRPr lang="sk-SK" sz="2000" b="1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9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2"/>
          <p:cNvSpPr txBox="1">
            <a:spLocks/>
          </p:cNvSpPr>
          <p:nvPr/>
        </p:nvSpPr>
        <p:spPr>
          <a:xfrm>
            <a:off x="395536" y="1196752"/>
            <a:ext cx="4043362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  Priama PK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- počítačové trestné činy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 trestné činy (útoky)     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 smerujúce priamo na     </a:t>
            </a:r>
            <a:r>
              <a:rPr kumimoji="0" lang="sk-SK" sz="1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  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lang="sk-SK" sz="1600" dirty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sk-SK" sz="1600" dirty="0" smtClean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počítač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Zástupný symbol pro obsah 3"/>
          <p:cNvSpPr txBox="1">
            <a:spLocks/>
          </p:cNvSpPr>
          <p:nvPr/>
        </p:nvSpPr>
        <p:spPr>
          <a:xfrm>
            <a:off x="3104239" y="1088740"/>
            <a:ext cx="5832648" cy="1908212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   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Nepriama PK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- trestné činy páchané  </a:t>
            </a:r>
            <a:r>
              <a:rPr lang="sk-SK" sz="1600" dirty="0" smtClean="0">
                <a:solidFill>
                  <a:sysClr val="windowText" lastClr="000000"/>
                </a:solidFill>
                <a:latin typeface="Arial"/>
              </a:rPr>
              <a:t> 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prostredníctvom výpočtovej  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lang="sk-SK" sz="1600" dirty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sk-SK" sz="1600" dirty="0" smtClean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techniky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:-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trestné činy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ekonomickej</a:t>
            </a:r>
            <a:r>
              <a:rPr lang="sk-SK" sz="1600" dirty="0" smtClean="0">
                <a:solidFill>
                  <a:sysClr val="windowText" lastClr="000000"/>
                </a:solidFill>
                <a:latin typeface="Arial"/>
              </a:rPr>
              <a:t> 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povahy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- trestné činy útočiace na  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súkromie 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osoby</a:t>
            </a: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None/>
              <a:tabLst/>
              <a:defRPr/>
            </a:pPr>
            <a:r>
              <a:rPr lang="sk-SK" sz="1600" dirty="0" smtClean="0">
                <a:solidFill>
                  <a:sysClr val="windowText" lastClr="000000"/>
                </a:solidFill>
                <a:latin typeface="Arial"/>
              </a:rPr>
              <a:t>-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trestné činy predstavujúce  </a:t>
            </a:r>
            <a:r>
              <a:rPr lang="sk-SK" sz="1600" noProof="0" dirty="0" smtClean="0">
                <a:solidFill>
                  <a:sysClr val="windowText" lastClr="000000"/>
                </a:solidFill>
                <a:latin typeface="Arial"/>
              </a:rPr>
              <a:t>  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ďalšie možnosti zneužitia údajov</a:t>
            </a:r>
          </a:p>
        </p:txBody>
      </p:sp>
      <p:sp>
        <p:nvSpPr>
          <p:cNvPr id="6" name="Obdĺžnik 5">
            <a:hlinkClick r:id="rId2"/>
          </p:cNvPr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Druhy počítačovej kriminality</a:t>
            </a:r>
            <a:endParaRPr lang="sk-SK" sz="2000" b="1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4</a:t>
            </a:fld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32953"/>
            <a:ext cx="7488832" cy="36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751654" y="1412776"/>
            <a:ext cx="80688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-útok na počítač, program, údaje, komunikačné zariadenie</a:t>
            </a:r>
          </a:p>
          <a:p>
            <a:r>
              <a:rPr lang="sk-SK" sz="2400" dirty="0"/>
              <a:t>-</a:t>
            </a:r>
            <a:r>
              <a:rPr lang="sk-SK" sz="2400" dirty="0" smtClean="0"/>
              <a:t>neoprávnené užívanie počítača alebo komunikačného  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zariadenia</a:t>
            </a:r>
          </a:p>
          <a:p>
            <a:r>
              <a:rPr lang="sk-SK" sz="2400" dirty="0" smtClean="0"/>
              <a:t>-neoprávnený prístup k údajom, získanie utajovaných informácií (počítačová špionáž), alebo iných informácií o osobách, činnosti a pod.</a:t>
            </a:r>
          </a:p>
          <a:p>
            <a:r>
              <a:rPr lang="sk-SK" sz="2400" dirty="0" smtClean="0"/>
              <a:t>-krádež počítača, programu, údajov, komunikačného zariadenia</a:t>
            </a:r>
          </a:p>
          <a:p>
            <a:r>
              <a:rPr lang="sk-SK" sz="2400" dirty="0" smtClean="0"/>
              <a:t>-zmena v programoch a údajoch (okrajovo i v technickom  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zapojení počítača resp. komunikačného zariadenia)</a:t>
            </a:r>
          </a:p>
          <a:p>
            <a:r>
              <a:rPr lang="sk-SK" sz="2400" dirty="0" smtClean="0"/>
              <a:t>-zneužívanie počítačových prostriedkov k páchaniu inej trestnej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činnosti</a:t>
            </a:r>
          </a:p>
          <a:p>
            <a:r>
              <a:rPr lang="sk-SK" sz="2400" dirty="0" smtClean="0"/>
              <a:t>-podvody páchané v súvislosti s výpočtovou technikou</a:t>
            </a:r>
          </a:p>
          <a:p>
            <a:r>
              <a:rPr lang="sk-SK" sz="2400" dirty="0" smtClean="0"/>
              <a:t> šírenie poplašných </a:t>
            </a:r>
            <a:r>
              <a:rPr lang="sk-SK" sz="2400" dirty="0" smtClean="0"/>
              <a:t>správ</a:t>
            </a:r>
          </a:p>
          <a:p>
            <a:r>
              <a:rPr lang="sk-SK" sz="2400" dirty="0">
                <a:hlinkClick r:id="rId2"/>
              </a:rPr>
              <a:t>https://www.slideserve.com/dwayne/po-ta-ov-kriminalita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755576" y="476672"/>
            <a:ext cx="51125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Prejavy – spôsoby počítačovej kriminality</a:t>
            </a:r>
            <a:endParaRPr lang="sk-SK" sz="2000" b="1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5</a:t>
            </a:fld>
            <a:endParaRPr lang="sk-SK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4900"/>
            <a:ext cx="1156333" cy="1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hlinkClick r:id="rId2"/>
          </p:cNvPr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Softvérové pirátstvo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55576" y="134076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400" b="1" dirty="0">
                <a:solidFill>
                  <a:prstClr val="black"/>
                </a:solidFill>
                <a:latin typeface="Arial"/>
              </a:rPr>
              <a:t>Softvérové pirátstvo je nezákonné zneužívanie softvéru, </a:t>
            </a:r>
            <a:r>
              <a:rPr lang="sk-SK" sz="2400" b="1" dirty="0" smtClean="0">
                <a:solidFill>
                  <a:prstClr val="black"/>
                </a:solidFill>
                <a:latin typeface="Arial"/>
              </a:rPr>
              <a:t>kopírovanie </a:t>
            </a:r>
            <a:r>
              <a:rPr lang="sk-SK" sz="2400" b="1" dirty="0">
                <a:solidFill>
                  <a:prstClr val="black"/>
                </a:solidFill>
                <a:latin typeface="Arial"/>
              </a:rPr>
              <a:t>programov pre vlastnú potrebu, prípadne kopírovanie a následný predaj </a:t>
            </a:r>
            <a:r>
              <a:rPr lang="sk-SK" sz="2400" b="1" dirty="0" smtClean="0">
                <a:solidFill>
                  <a:prstClr val="black"/>
                </a:solidFill>
                <a:latin typeface="Arial"/>
              </a:rPr>
              <a:t>softvéru, </a:t>
            </a:r>
            <a:r>
              <a:rPr lang="sk-SK" sz="2400" b="1" dirty="0">
                <a:solidFill>
                  <a:prstClr val="black"/>
                </a:solidFill>
                <a:latin typeface="Arial"/>
              </a:rPr>
              <a:t>chráneného autorským právom</a:t>
            </a:r>
          </a:p>
        </p:txBody>
      </p:sp>
      <p:sp>
        <p:nvSpPr>
          <p:cNvPr id="4" name="Obdĺžnik 3"/>
          <p:cNvSpPr/>
          <p:nvPr/>
        </p:nvSpPr>
        <p:spPr>
          <a:xfrm>
            <a:off x="789104" y="2785539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Tým, že robíte kópie, distribuujete a sťahujete pirátsky softvér z internetu, porušujete autorské práva. Vytváranie, alebo sťahovanie  neoprávnených kópií softvéru je porušením zákona</a:t>
            </a:r>
            <a:endParaRPr kumimoji="0" lang="sk-SK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6</a:t>
            </a:fld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37427"/>
            <a:ext cx="2569468" cy="218404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37" y="4537428"/>
            <a:ext cx="2676525" cy="21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hlinkClick r:id="rId2"/>
          </p:cNvPr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Pirátsky softvér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55576" y="1310783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600" dirty="0" smtClean="0">
                <a:solidFill>
                  <a:prstClr val="black"/>
                </a:solidFill>
                <a:latin typeface="Arial"/>
              </a:rPr>
              <a:t>-Nemá </a:t>
            </a:r>
            <a:r>
              <a:rPr lang="sk-SK" sz="2600" dirty="0">
                <a:solidFill>
                  <a:prstClr val="black"/>
                </a:solidFill>
                <a:latin typeface="Arial"/>
              </a:rPr>
              <a:t>plnú dokumentáciu, </a:t>
            </a:r>
            <a:r>
              <a:rPr lang="sk-SK" sz="2600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600" dirty="0">
                <a:solidFill>
                  <a:prstClr val="black"/>
                </a:solidFill>
                <a:latin typeface="Arial"/>
              </a:rPr>
              <a:t> </a:t>
            </a:r>
            <a:r>
              <a:rPr lang="sk-SK" sz="2600" dirty="0" smtClean="0">
                <a:solidFill>
                  <a:prstClr val="black"/>
                </a:solidFill>
                <a:latin typeface="Arial"/>
              </a:rPr>
              <a:t> nemôžete </a:t>
            </a:r>
            <a:r>
              <a:rPr lang="sk-SK" sz="2600" dirty="0">
                <a:solidFill>
                  <a:prstClr val="black"/>
                </a:solidFill>
                <a:latin typeface="Arial"/>
              </a:rPr>
              <a:t>využívať plnú funkciu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600" dirty="0" smtClean="0">
                <a:solidFill>
                  <a:prstClr val="black"/>
                </a:solidFill>
                <a:latin typeface="Arial"/>
              </a:rPr>
              <a:t>-Spotrebitelia </a:t>
            </a:r>
            <a:r>
              <a:rPr lang="sk-SK" sz="2600" dirty="0">
                <a:solidFill>
                  <a:prstClr val="black"/>
                </a:solidFill>
                <a:latin typeface="Arial"/>
              </a:rPr>
              <a:t>nemôžu využívať technickú </a:t>
            </a:r>
            <a:r>
              <a:rPr lang="sk-SK" sz="2600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600" dirty="0">
                <a:solidFill>
                  <a:prstClr val="black"/>
                </a:solidFill>
                <a:latin typeface="Arial"/>
              </a:rPr>
              <a:t> </a:t>
            </a:r>
            <a:r>
              <a:rPr lang="sk-SK" sz="2600" dirty="0" smtClean="0">
                <a:solidFill>
                  <a:prstClr val="black"/>
                </a:solidFill>
                <a:latin typeface="Arial"/>
              </a:rPr>
              <a:t> podporu </a:t>
            </a:r>
            <a:r>
              <a:rPr lang="sk-SK" sz="2600" dirty="0">
                <a:solidFill>
                  <a:prstClr val="black"/>
                </a:solidFill>
                <a:latin typeface="Arial"/>
              </a:rPr>
              <a:t>a možnosť aktualizácie</a:t>
            </a: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600" dirty="0" smtClean="0">
                <a:solidFill>
                  <a:prstClr val="black"/>
                </a:solidFill>
                <a:latin typeface="Arial"/>
              </a:rPr>
              <a:t>-Existuje </a:t>
            </a:r>
            <a:r>
              <a:rPr lang="sk-SK" sz="2600" dirty="0">
                <a:solidFill>
                  <a:prstClr val="black"/>
                </a:solidFill>
                <a:latin typeface="Arial"/>
              </a:rPr>
              <a:t>zvýšená hrozba nákazy softvérovými </a:t>
            </a:r>
            <a:endParaRPr lang="sk-SK" sz="2600" dirty="0" smtClean="0">
              <a:solidFill>
                <a:prstClr val="black"/>
              </a:solidFill>
              <a:latin typeface="Arial"/>
            </a:endParaRPr>
          </a:p>
          <a:p>
            <a:pPr marL="36576" lvl="0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sk-SK" sz="2600" dirty="0" smtClean="0">
                <a:solidFill>
                  <a:prstClr val="black"/>
                </a:solidFill>
                <a:latin typeface="Arial"/>
              </a:rPr>
              <a:t>  vírusmi</a:t>
            </a:r>
            <a:endParaRPr lang="sk-SK" sz="2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7</a:t>
            </a:fld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46" y="273261"/>
            <a:ext cx="2647950" cy="173355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869160"/>
            <a:ext cx="2895600" cy="15811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869160"/>
            <a:ext cx="31527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hlinkClick r:id="rId2"/>
          </p:cNvPr>
          <p:cNvSpPr/>
          <p:nvPr/>
        </p:nvSpPr>
        <p:spPr>
          <a:xfrm>
            <a:off x="755576" y="476672"/>
            <a:ext cx="43924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Autorské práva</a:t>
            </a:r>
            <a:endParaRPr lang="sk-SK" sz="2000" b="1" dirty="0"/>
          </a:p>
        </p:txBody>
      </p:sp>
      <p:pic>
        <p:nvPicPr>
          <p:cNvPr id="3" name="Picture 2" descr="http://www.zskubranska-projekt.sk/attachments/article/79/Pocitacova%20kriminalita%20-%20ukazka_prezentac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1196752"/>
            <a:ext cx="789199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89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hlinkClick r:id="rId2"/>
          </p:cNvPr>
          <p:cNvSpPr/>
          <p:nvPr/>
        </p:nvSpPr>
        <p:spPr>
          <a:xfrm>
            <a:off x="755576" y="476672"/>
            <a:ext cx="51845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Detekovanie a prevencia proti </a:t>
            </a:r>
            <a:r>
              <a:rPr lang="sk-SK" sz="2000" b="1" dirty="0" smtClean="0">
                <a:solidFill>
                  <a:srgbClr val="FFFF00"/>
                </a:solidFill>
                <a:hlinkClick r:id="rId3"/>
              </a:rPr>
              <a:t>vírusom</a:t>
            </a:r>
            <a:endParaRPr lang="sk-SK" sz="2000" b="1" dirty="0">
              <a:solidFill>
                <a:srgbClr val="FFFF0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95536" y="1268760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Scanner: zisťuje prítomnosť vírusov v pamäti, alebo na disku pomocou  identifikačných reťazcov. Identifikačný reťazec je jednoznačne definovaná postupnosť bytov reprezentujúcich daný vírus</a:t>
            </a:r>
          </a:p>
          <a:p>
            <a:r>
              <a:rPr lang="sk-SK" sz="2400" dirty="0" smtClean="0"/>
              <a:t>Rezidentný štít: je program, ktorý beží v reálnom čase. Najčastejšie je to program typu scanner, ktorý </a:t>
            </a:r>
            <a:r>
              <a:rPr lang="sk-SK" sz="2400" dirty="0"/>
              <a:t> </a:t>
            </a:r>
            <a:r>
              <a:rPr lang="sk-SK" sz="2400" dirty="0" smtClean="0"/>
              <a:t>vykonáva antivírusovú kontrolu práve spracovávaných dát. Môže tak zakázať skopírovanie zavírených súborov na pevný disk, či zakázať spustenie infikovaného programu</a:t>
            </a:r>
          </a:p>
          <a:p>
            <a:r>
              <a:rPr lang="sk-SK" sz="2400" dirty="0" smtClean="0"/>
              <a:t>Monitor diskových zmien:  sa zameriava na sledovanie zmien stavu v počítači, najmä spustiteľných súborov. Uchováva databázu popisov základných vlastností súborov, tzv. kontrolný súčet. </a:t>
            </a:r>
            <a:endParaRPr lang="sk-SK" sz="2400" dirty="0" smtClean="0"/>
          </a:p>
          <a:p>
            <a:r>
              <a:rPr lang="sk-SK" sz="2400" dirty="0">
                <a:hlinkClick r:id="rId3"/>
              </a:rPr>
              <a:t>http://evyucba.ku.sk/virusy/pcvirusy.html</a:t>
            </a:r>
            <a:endParaRPr lang="sk-SK" sz="2400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3A84-42A8-4092-8A90-2C7120916B57}" type="slidenum">
              <a:rPr lang="sk-SK" smtClean="0"/>
              <a:t>9</a:t>
            </a:fld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268784"/>
            <a:ext cx="2343150" cy="2233592"/>
          </a:xfrm>
          <a:prstGeom prst="rect">
            <a:avLst/>
          </a:prstGeom>
          <a:effectLst>
            <a:softEdge rad="520700"/>
          </a:effectLst>
        </p:spPr>
      </p:pic>
    </p:spTree>
    <p:extLst>
      <p:ext uri="{BB962C8B-B14F-4D97-AF65-F5344CB8AC3E}">
        <p14:creationId xmlns:p14="http://schemas.microsoft.com/office/powerpoint/2010/main" val="31031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604</Words>
  <Application>Microsoft Office PowerPoint</Application>
  <PresentationFormat>Prezentácia na obrazovke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 2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 Odkazy na online testy z počítačovej bezpečnosti </vt:lpstr>
      <vt:lpstr>Prezentácia programu PowerPoint</vt:lpstr>
    </vt:vector>
  </TitlesOfParts>
  <Company>Gymnázium Gelnica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annpi</dc:creator>
  <cp:lastModifiedBy>apisko</cp:lastModifiedBy>
  <cp:revision>33</cp:revision>
  <dcterms:created xsi:type="dcterms:W3CDTF">2015-05-04T10:20:23Z</dcterms:created>
  <dcterms:modified xsi:type="dcterms:W3CDTF">2021-03-22T10:12:02Z</dcterms:modified>
</cp:coreProperties>
</file>