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71" r:id="rId3"/>
    <p:sldId id="272" r:id="rId4"/>
    <p:sldId id="280" r:id="rId5"/>
    <p:sldId id="273" r:id="rId6"/>
    <p:sldId id="276" r:id="rId7"/>
    <p:sldId id="277" r:id="rId8"/>
    <p:sldId id="274" r:id="rId9"/>
    <p:sldId id="281" r:id="rId10"/>
    <p:sldId id="279" r:id="rId11"/>
    <p:sldId id="26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728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204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1477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6858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69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7210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402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040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952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516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567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031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717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728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9692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356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3E13-7BD4-462B-A7C4-85021AEE3F73}" type="datetimeFigureOut">
              <a:rPr lang="sk-SK" smtClean="0"/>
              <a:pPr/>
              <a:t>24. 04. 2022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087FB6-21DC-4CC6-AC2A-5E88630B73D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23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48038" y="2421294"/>
            <a:ext cx="8915399" cy="113366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OBJEM   </a:t>
            </a:r>
            <a:r>
              <a:rPr lang="sk-SK" b="1" dirty="0" smtClean="0"/>
              <a:t>A  </a:t>
            </a:r>
            <a:r>
              <a:rPr lang="sk-SK" b="1" dirty="0" smtClean="0"/>
              <a:t>POVRCH   IHLANA</a:t>
            </a:r>
            <a:endParaRPr lang="sk-SK" b="1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7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77363" y="288022"/>
            <a:ext cx="611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Využitie v slovných úlohách</a:t>
            </a:r>
            <a:endParaRPr lang="sk-SK" sz="28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BlokTextu 2"/>
              <p:cNvSpPr txBox="1"/>
              <p:nvPr/>
            </p:nvSpPr>
            <p:spPr>
              <a:xfrm>
                <a:off x="1769868" y="1153252"/>
                <a:ext cx="10320526" cy="547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dirty="0" smtClean="0"/>
                  <a:t> Úloha: </a:t>
                </a:r>
              </a:p>
              <a:p>
                <a:r>
                  <a:rPr lang="sk-SK" sz="2000" b="1" dirty="0" smtClean="0"/>
                  <a:t/>
                </a:r>
              </a:p>
              <a:p>
                <a:r>
                  <a:rPr lang="sk-SK" sz="2000" b="1" dirty="0" smtClean="0"/>
                  <a:t>Koľko m</a:t>
                </a:r>
                <a:r>
                  <a:rPr lang="sk-SK" sz="2000" b="1" baseline="30000" dirty="0" smtClean="0"/>
                  <a:t>3 </a:t>
                </a:r>
                <a:r>
                  <a:rPr lang="sk-SK" sz="2000" b="1" dirty="0" smtClean="0"/>
                  <a:t>vzduchu je vo vnútri stanu v tvare ihlana, ktorý je postavený nad obdĺžnikovým pôdorysom s rozmermi 2 m a 2,5 m a má výšku 240 cm.</a:t>
                </a:r>
                <a:endParaRPr lang="sk-SK" sz="2000" b="1" dirty="0"/>
              </a:p>
              <a:p>
                <a:endParaRPr lang="sk-SK" sz="2000" b="1" dirty="0" smtClean="0"/>
              </a:p>
              <a:p>
                <a:r>
                  <a:rPr lang="sk-SK" sz="2000" dirty="0" smtClean="0"/>
                  <a:t>                        a </a:t>
                </a:r>
                <a:r>
                  <a:rPr lang="sk-SK" sz="2000" dirty="0"/>
                  <a:t>= </a:t>
                </a:r>
                <a:r>
                  <a:rPr lang="sk-SK" sz="2000" dirty="0" smtClean="0"/>
                  <a:t>2 m </a:t>
                </a:r>
              </a:p>
              <a:p>
                <a:r>
                  <a:rPr lang="sk-SK" sz="2000" dirty="0" smtClean="0"/>
                  <a:t>                        b = 2,5 m                                       </a:t>
                </a:r>
              </a:p>
              <a:p>
                <a:r>
                  <a:rPr lang="sk-SK" sz="2000" dirty="0" smtClean="0"/>
                  <a:t>                        v = 240 cm = 2,4 m                                               </a:t>
                </a:r>
              </a:p>
              <a:p>
                <a:r>
                  <a:rPr lang="sk-SK" sz="2000" dirty="0" smtClean="0"/>
                  <a:t/>
                </a:r>
                <a:r>
                  <a:rPr lang="sk-SK" sz="2000" u="sng" dirty="0" smtClean="0"/>
                  <a:t>V= ? m</a:t>
                </a:r>
                <a:r>
                  <a:rPr lang="sk-SK" sz="2000" u="sng" baseline="30000" dirty="0" smtClean="0"/>
                  <a:t>3 </a:t>
                </a:r>
                <a:r>
                  <a:rPr lang="sk-SK" sz="2000" baseline="30000" dirty="0" smtClean="0"/>
                  <a:t/>
                </a:r>
                <a:r>
                  <a:rPr lang="sk-SK" sz="2000" dirty="0" smtClean="0"/>
                  <a:t/>
                </a:r>
                <a:endParaRPr lang="sk-SK" sz="2000" baseline="30000" dirty="0" smtClean="0"/>
              </a:p>
              <a:p>
                <a:endParaRPr lang="sk-SK" sz="2000" u="sng" baseline="30000" dirty="0" smtClean="0"/>
              </a:p>
              <a:p>
                <a:r>
                  <a:rPr lang="sk-SK" sz="2000" dirty="0" smtClean="0"/>
                  <a:t>               V </a:t>
                </a:r>
                <a:r>
                  <a:rPr lang="sk-SK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000" dirty="0" smtClean="0"/>
                  <a:t> .</a:t>
                </a:r>
                <a:r>
                  <a:rPr lang="sk-SK" sz="2000" dirty="0"/>
                  <a:t/>
                </a:r>
                <a:r>
                  <a:rPr lang="sk-SK" sz="2000" dirty="0" err="1" smtClean="0"/>
                  <a:t>S</a:t>
                </a:r>
                <a:r>
                  <a:rPr lang="sk-SK" sz="2000" baseline="-25000" dirty="0" err="1" smtClean="0"/>
                  <a:t>p</a:t>
                </a:r>
                <a:r>
                  <a:rPr lang="sk-SK" sz="2000" dirty="0" smtClean="0"/>
                  <a:t> . v                                                          </a:t>
                </a:r>
                <a:r>
                  <a:rPr lang="sk-SK" sz="2000" dirty="0" err="1" smtClean="0"/>
                  <a:t>S</a:t>
                </a:r>
                <a:r>
                  <a:rPr lang="sk-SK" sz="2000" baseline="-25000" dirty="0" err="1" smtClean="0"/>
                  <a:t>p</a:t>
                </a:r>
                <a:r>
                  <a:rPr lang="sk-SK" sz="2000" baseline="-25000" dirty="0" smtClean="0"/>
                  <a:t/>
                </a:r>
                <a:r>
                  <a:rPr lang="sk-SK" sz="2000" dirty="0" smtClean="0"/>
                  <a:t> = a . b                             </a:t>
                </a:r>
              </a:p>
              <a:p>
                <a:r>
                  <a:rPr lang="sk-SK" sz="2000" dirty="0" smtClean="0"/>
                  <a:t/>
                </a:r>
                <a:endParaRPr lang="sk-SK" sz="2000" dirty="0"/>
              </a:p>
              <a:p>
                <a:r>
                  <a:rPr lang="sk-SK" sz="2000" dirty="0" smtClean="0"/>
                  <a:t>              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sz="2000" dirty="0" smtClean="0"/>
                  <a:t> . 5 . 2,4                                                        </a:t>
                </a:r>
                <a:r>
                  <a:rPr lang="sk-SK" sz="2000" dirty="0" err="1" smtClean="0"/>
                  <a:t>S</a:t>
                </a:r>
                <a:r>
                  <a:rPr lang="sk-SK" sz="2000" baseline="-25000" dirty="0" err="1" smtClean="0"/>
                  <a:t>p</a:t>
                </a:r>
                <a:r>
                  <a:rPr lang="sk-SK" sz="2000" dirty="0" smtClean="0"/>
                  <a:t> = </a:t>
                </a:r>
                <a:r>
                  <a:rPr lang="sk-SK" sz="2000" dirty="0"/>
                  <a:t/>
                </a:r>
                <a:r>
                  <a:rPr lang="sk-SK" sz="2000" dirty="0" smtClean="0"/>
                  <a:t>2 . 2,5</a:t>
                </a:r>
              </a:p>
              <a:p>
                <a:endParaRPr lang="sk-SK" sz="2000" dirty="0" smtClean="0"/>
              </a:p>
              <a:p>
                <a:r>
                  <a:rPr lang="sk-SK" sz="2000" dirty="0" smtClean="0"/>
                  <a:t>               V</a:t>
                </a:r>
                <a:r>
                  <a:rPr lang="sk-SK" sz="2000" dirty="0"/>
                  <a:t>= </a:t>
                </a:r>
                <a:r>
                  <a:rPr lang="sk-SK" sz="2000" dirty="0" smtClean="0"/>
                  <a:t>4 m</a:t>
                </a:r>
                <a:r>
                  <a:rPr lang="sk-SK" sz="2000" baseline="30000" dirty="0" smtClean="0"/>
                  <a:t>3                                                                                           </a:t>
                </a:r>
                <a:r>
                  <a:rPr lang="sk-SK" sz="2000" dirty="0" smtClean="0"/>
                  <a:t/>
                </a:r>
                <a:r>
                  <a:rPr lang="sk-SK" sz="2000" u="sng" dirty="0" err="1" smtClean="0"/>
                  <a:t>S</a:t>
                </a:r>
                <a:r>
                  <a:rPr lang="sk-SK" sz="2000" u="sng" baseline="-25000" dirty="0" err="1" smtClean="0"/>
                  <a:t>p</a:t>
                </a:r>
                <a:r>
                  <a:rPr lang="sk-SK" sz="2000" u="sng" dirty="0" smtClean="0"/>
                  <a:t> = 5 m</a:t>
                </a:r>
                <a:r>
                  <a:rPr lang="sk-SK" sz="2000" u="sng" baseline="30000" dirty="0" smtClean="0"/>
                  <a:t>2</a:t>
                </a:r>
                <a:r>
                  <a:rPr lang="sk-SK" sz="2000" u="sng" dirty="0" smtClean="0"/>
                  <a:t/>
                </a:r>
              </a:p>
              <a:p>
                <a:r>
                  <a:rPr lang="sk-SK" sz="2000" u="sng" dirty="0"/>
                  <a:t/>
                </a:r>
                <a:r>
                  <a:rPr lang="sk-SK" sz="2000" u="sng" dirty="0" smtClean="0"/>
                  <a:t/>
                </a:r>
                <a:r>
                  <a:rPr lang="sk-SK" sz="2000" dirty="0" smtClean="0"/>
                  <a:t/>
                </a:r>
                <a:r>
                  <a:rPr lang="sk-SK" sz="2000" u="sng" dirty="0" smtClean="0"/>
                  <a:t/>
                </a:r>
                <a:endParaRPr lang="sk-SK" sz="2000" b="1" dirty="0" smtClean="0"/>
              </a:p>
              <a:p>
                <a:r>
                  <a:rPr lang="sk-SK" sz="2000" b="1" dirty="0" smtClean="0"/>
                  <a:t>     Vo vnútri stanu je 4 m</a:t>
                </a:r>
                <a:r>
                  <a:rPr lang="sk-SK" sz="2000" b="1" baseline="30000" dirty="0" smtClean="0"/>
                  <a:t>3 </a:t>
                </a:r>
                <a:r>
                  <a:rPr lang="sk-SK" sz="2000" b="1" dirty="0" smtClean="0"/>
                  <a:t> vzduchu. </a:t>
                </a:r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68" y="1153252"/>
                <a:ext cx="10320526" cy="5478808"/>
              </a:xfrm>
              <a:prstGeom prst="rect">
                <a:avLst/>
              </a:prstGeom>
              <a:blipFill rotWithShape="0">
                <a:blip r:embed="rId2"/>
                <a:stretch>
                  <a:fillRect l="-591" t="-556" b="-10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0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929812" y="3256384"/>
            <a:ext cx="870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/>
              <a:t>Ďakujem za pozornosť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xmlns="" val="10677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1655018" y="602935"/>
            <a:ext cx="47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Ihlan v bežnom živote</a:t>
            </a:r>
            <a:endParaRPr lang="sk-SK" sz="2800" b="1" dirty="0"/>
          </a:p>
        </p:txBody>
      </p:sp>
      <p:pic>
        <p:nvPicPr>
          <p:cNvPr id="1026" name="Picture 2" descr="Sviečka Ihlan fialový | matejovsky-povleceni.c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5018" y="1578609"/>
            <a:ext cx="2154115" cy="14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umee Stan pre 4 osoby, zelený | MALL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7870" y="1329524"/>
            <a:ext cx="2135091" cy="20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ička ihlan / Scrapworld - SAShE.sk - Handmade Polotov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8902" y="1228652"/>
            <a:ext cx="2513012" cy="21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ramídy v Gíze - Dovolenka Egy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5018" y="4455399"/>
            <a:ext cx="4183289" cy="179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jpoužívanejšie druhy striech #6 – Ihlanová (stanová) strecha | Blog | DGS  stavby s.r.o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3821" y="4615267"/>
            <a:ext cx="2373144" cy="14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korácia vianočná RETLUX RXL 310 WW ihlan | TIPA.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3067" y="1358997"/>
            <a:ext cx="1827634" cy="18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-Tickets for Louvre, Paris | Tiqe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1736" y="4296778"/>
            <a:ext cx="2526327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58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60848" y="548685"/>
            <a:ext cx="712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Ihlan- priestorový geometrický útvar</a:t>
            </a:r>
            <a:endParaRPr lang="sk-SK" sz="2800" b="1" dirty="0"/>
          </a:p>
        </p:txBody>
      </p:sp>
      <p:sp>
        <p:nvSpPr>
          <p:cNvPr id="4" name="Obdĺžnik 3"/>
          <p:cNvSpPr/>
          <p:nvPr/>
        </p:nvSpPr>
        <p:spPr>
          <a:xfrm>
            <a:off x="942229" y="1131463"/>
            <a:ext cx="5401081" cy="5201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sk-SK" altLang="sk-SK" sz="2000" b="1" dirty="0" smtClean="0"/>
              <a:t>Ihlan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je </a:t>
            </a:r>
            <a:r>
              <a:rPr lang="sk-SK" altLang="sk-SK" sz="2000" dirty="0" smtClean="0"/>
              <a:t>teleso</a:t>
            </a:r>
            <a:r>
              <a:rPr lang="sk-SK" altLang="sk-SK" sz="2000" dirty="0"/>
              <a:t>, </a:t>
            </a:r>
            <a:r>
              <a:rPr lang="sk-SK" altLang="sk-SK" sz="2000" dirty="0" smtClean="0"/>
              <a:t>ktoré je ohraničené jedným n-uholníkom a  n trojuholníkmi</a:t>
            </a:r>
            <a:endParaRPr lang="sk-SK" altLang="sk-SK" sz="2000" b="1" dirty="0"/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sk-SK" altLang="sk-SK" sz="20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altLang="sk-SK" sz="2000" b="1" dirty="0" smtClean="0"/>
              <a:t>skladá </a:t>
            </a:r>
            <a:r>
              <a:rPr lang="sk-SK" altLang="sk-SK" sz="2000" b="1" dirty="0"/>
              <a:t>sa  </a:t>
            </a:r>
            <a:r>
              <a:rPr lang="sk-SK" altLang="sk-SK" sz="2000" i="1" u="sng" dirty="0"/>
              <a:t>z </a:t>
            </a:r>
            <a:r>
              <a:rPr lang="sk-SK" altLang="sk-SK" sz="2000" u="sng" dirty="0" smtClean="0"/>
              <a:t>jednej  podstavy </a:t>
            </a:r>
            <a:r>
              <a:rPr lang="sk-SK" altLang="sk-SK" sz="2000" dirty="0" smtClean="0"/>
              <a:t>, ktorú tvorí daný n-uholník a   </a:t>
            </a:r>
            <a:r>
              <a:rPr lang="sk-SK" altLang="sk-SK" sz="2000" u="sng" dirty="0" smtClean="0"/>
              <a:t>z plášťa, </a:t>
            </a:r>
            <a:r>
              <a:rPr lang="sk-SK" altLang="sk-SK" sz="2000" dirty="0" smtClean="0"/>
              <a:t>ktorý tvoria trojuholníky s jedným spoločným vrcholom</a:t>
            </a:r>
            <a:r>
              <a:rPr lang="sk-SK" altLang="sk-SK" sz="2000" u="sng" dirty="0" smtClean="0"/>
              <a:t> </a:t>
            </a:r>
            <a:endParaRPr lang="sk-SK" altLang="sk-SK" sz="2000" dirty="0" smtClean="0"/>
          </a:p>
          <a:p>
            <a:endParaRPr lang="sk-SK" altLang="sk-SK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altLang="sk-SK" sz="2000" b="1" dirty="0"/>
              <a:t>výška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ihlana </a:t>
            </a:r>
            <a:r>
              <a:rPr lang="sk-SK" altLang="sk-SK" sz="2000" b="1" dirty="0"/>
              <a:t>v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– je kolmá  vzdialenosť</a:t>
            </a:r>
          </a:p>
          <a:p>
            <a:r>
              <a:rPr lang="sk-SK" altLang="sk-SK" sz="2000" dirty="0"/>
              <a:t> </a:t>
            </a:r>
            <a:r>
              <a:rPr lang="sk-SK" altLang="sk-SK" sz="2000" dirty="0" smtClean="0"/>
              <a:t>    z vrcholu po stred podstavy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altLang="sk-SK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altLang="sk-SK" sz="2000" b="1" dirty="0"/>
              <a:t>h</a:t>
            </a:r>
            <a:r>
              <a:rPr lang="sk-SK" altLang="sk-SK" sz="2000" b="1" dirty="0" smtClean="0"/>
              <a:t>rana </a:t>
            </a:r>
            <a:r>
              <a:rPr lang="sk-SK" altLang="sk-SK" sz="2000" dirty="0" smtClean="0"/>
              <a:t>ihlana  </a:t>
            </a:r>
            <a:r>
              <a:rPr lang="sk-SK" altLang="sk-SK" sz="2000" b="1" dirty="0"/>
              <a:t>h</a:t>
            </a:r>
            <a:r>
              <a:rPr lang="sk-SK" altLang="sk-SK" sz="2000" dirty="0" smtClean="0"/>
              <a:t> – 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môže byť podstavná alebo bočná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k-SK" altLang="sk-SK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k-SK" altLang="sk-SK" sz="2000" b="1" dirty="0"/>
              <a:t>s</a:t>
            </a:r>
            <a:r>
              <a:rPr lang="sk-SK" altLang="sk-SK" sz="2000" b="1" dirty="0" smtClean="0"/>
              <a:t>tena </a:t>
            </a:r>
            <a:r>
              <a:rPr lang="sk-SK" altLang="sk-SK" sz="2000" dirty="0" smtClean="0"/>
              <a:t>ihlana – podľa počtu sien môže byť ihlan trojboký štvorboký, päťboký ...</a:t>
            </a:r>
            <a:endParaRPr lang="sk-SK" altLang="sk-SK" sz="2000" dirty="0"/>
          </a:p>
        </p:txBody>
      </p:sp>
      <p:sp>
        <p:nvSpPr>
          <p:cNvPr id="22" name="BlokTextu 21"/>
          <p:cNvSpPr txBox="1"/>
          <p:nvPr/>
        </p:nvSpPr>
        <p:spPr>
          <a:xfrm>
            <a:off x="6576400" y="202039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ýška steny</a:t>
            </a:r>
            <a:endParaRPr lang="sk-SK" dirty="0"/>
          </a:p>
        </p:txBody>
      </p:sp>
      <p:sp>
        <p:nvSpPr>
          <p:cNvPr id="31" name="Obdĺžnik 30"/>
          <p:cNvSpPr/>
          <p:nvPr/>
        </p:nvSpPr>
        <p:spPr>
          <a:xfrm>
            <a:off x="10512598" y="2960417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výška ihlana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10489695" y="3808721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</a:t>
            </a:r>
            <a:r>
              <a:rPr lang="sk-SK" dirty="0" smtClean="0"/>
              <a:t>rana  ihlana</a:t>
            </a:r>
            <a:endParaRPr lang="sk-SK" dirty="0"/>
          </a:p>
        </p:txBody>
      </p:sp>
      <p:sp>
        <p:nvSpPr>
          <p:cNvPr id="34" name="Obdĺžnik 33"/>
          <p:cNvSpPr/>
          <p:nvPr/>
        </p:nvSpPr>
        <p:spPr>
          <a:xfrm>
            <a:off x="6033608" y="6313877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podstava  ihlana</a:t>
            </a:r>
            <a:endParaRPr lang="sk-SK" dirty="0"/>
          </a:p>
        </p:txBody>
      </p:sp>
      <p:pic>
        <p:nvPicPr>
          <p:cNvPr id="14" name="Obrázo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23" y="2637115"/>
            <a:ext cx="3767058" cy="3305921"/>
          </a:xfrm>
          <a:prstGeom prst="rect">
            <a:avLst/>
          </a:prstGeom>
        </p:spPr>
      </p:pic>
      <p:cxnSp>
        <p:nvCxnSpPr>
          <p:cNvPr id="24" name="Rovná spojovacia šípka 23"/>
          <p:cNvCxnSpPr/>
          <p:nvPr/>
        </p:nvCxnSpPr>
        <p:spPr>
          <a:xfrm>
            <a:off x="8556546" y="1620600"/>
            <a:ext cx="0" cy="113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>
            <a:stCxn id="31" idx="1"/>
          </p:cNvCxnSpPr>
          <p:nvPr/>
        </p:nvCxnSpPr>
        <p:spPr>
          <a:xfrm flipH="1">
            <a:off x="8529756" y="3145083"/>
            <a:ext cx="1982842" cy="688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 flipH="1">
            <a:off x="9889959" y="4157031"/>
            <a:ext cx="1046746" cy="6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ovná spojovacia šípka 59"/>
          <p:cNvCxnSpPr>
            <a:stCxn id="34" idx="0"/>
          </p:cNvCxnSpPr>
          <p:nvPr/>
        </p:nvCxnSpPr>
        <p:spPr>
          <a:xfrm flipV="1">
            <a:off x="7073316" y="5390147"/>
            <a:ext cx="845187" cy="92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bdĺžnik 62"/>
          <p:cNvSpPr/>
          <p:nvPr/>
        </p:nvSpPr>
        <p:spPr>
          <a:xfrm>
            <a:off x="9598013" y="6276253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Bočná stena ihlana</a:t>
            </a:r>
            <a:endParaRPr lang="sk-SK" dirty="0"/>
          </a:p>
        </p:txBody>
      </p:sp>
      <p:cxnSp>
        <p:nvCxnSpPr>
          <p:cNvPr id="62" name="Rovná spojovacia šípka 61"/>
          <p:cNvCxnSpPr/>
          <p:nvPr/>
        </p:nvCxnSpPr>
        <p:spPr>
          <a:xfrm flipH="1" flipV="1">
            <a:off x="9408695" y="4703718"/>
            <a:ext cx="481264" cy="1629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Rovná spojovacia šípka 66"/>
          <p:cNvCxnSpPr/>
          <p:nvPr/>
        </p:nvCxnSpPr>
        <p:spPr>
          <a:xfrm flipH="1">
            <a:off x="9873431" y="4178053"/>
            <a:ext cx="1063274" cy="139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BlokTextu 69"/>
          <p:cNvSpPr txBox="1"/>
          <p:nvPr/>
        </p:nvSpPr>
        <p:spPr>
          <a:xfrm>
            <a:off x="7969817" y="1271468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rchol ihlana</a:t>
            </a:r>
            <a:endParaRPr lang="sk-SK" dirty="0"/>
          </a:p>
        </p:txBody>
      </p:sp>
      <p:cxnSp>
        <p:nvCxnSpPr>
          <p:cNvPr id="2054" name="Rovná spojovacia šípka 2053"/>
          <p:cNvCxnSpPr/>
          <p:nvPr/>
        </p:nvCxnSpPr>
        <p:spPr>
          <a:xfrm>
            <a:off x="7073315" y="2386284"/>
            <a:ext cx="883529" cy="1903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81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/>
          <p:nvPr/>
        </p:nvPicPr>
        <p:blipFill>
          <a:blip r:embed="rId2" cstate="print"/>
          <a:srcRect l="29959" t="13518" r="29336" b="16775"/>
          <a:stretch>
            <a:fillRect/>
          </a:stretch>
        </p:blipFill>
        <p:spPr bwMode="auto">
          <a:xfrm>
            <a:off x="5585885" y="302364"/>
            <a:ext cx="1844558" cy="272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Príklad: Trojboký ihlan - úloha z matematiky (1529), algeb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3717" y="365732"/>
            <a:ext cx="2048633" cy="20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íklad: Šesťuholník - ihlan - úloha z matematiky (1979), stereomet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5003" y="365732"/>
            <a:ext cx="1726144" cy="25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hlan štvorboký 18x18x25 cm - Comene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9713" y="3573395"/>
            <a:ext cx="2503403" cy="2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044306" y="2546183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3-boký ihlan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85885" y="3031274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4-boký ihlan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9299074" y="3031274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6</a:t>
            </a:r>
            <a:r>
              <a:rPr lang="sk-SK" dirty="0" smtClean="0"/>
              <a:t>-boký ihlan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248033" y="6232358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</a:t>
            </a:r>
            <a:r>
              <a:rPr lang="sk-SK" dirty="0" smtClean="0"/>
              <a:t>-boký ihlan</a:t>
            </a:r>
            <a:endParaRPr lang="sk-SK" dirty="0"/>
          </a:p>
        </p:txBody>
      </p:sp>
      <p:pic>
        <p:nvPicPr>
          <p:cNvPr id="4102" name="Picture 6" descr="Päťboký ihlan, kostra | Pomôcky pre ško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1674" y="3573395"/>
            <a:ext cx="2576094" cy="257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lokTextu 10"/>
          <p:cNvSpPr txBox="1"/>
          <p:nvPr/>
        </p:nvSpPr>
        <p:spPr>
          <a:xfrm>
            <a:off x="7864149" y="6322279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5-boký ihlan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9391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3444" y="755780"/>
            <a:ext cx="827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Sieť pravidelného štvorbokého ihlana</a:t>
            </a:r>
            <a:endParaRPr lang="sk-SK" sz="28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670180" y="1502229"/>
            <a:ext cx="737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 je to do roviny rozvinutá podstava a plášť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5597631" y="1963894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Plášť ihlana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9161679" y="2890004"/>
            <a:ext cx="25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Podstava ihlana</a:t>
            </a:r>
            <a:endParaRPr lang="sk-SK" dirty="0"/>
          </a:p>
        </p:txBody>
      </p:sp>
      <p:pic>
        <p:nvPicPr>
          <p:cNvPr id="3074" name="Picture 2" descr="Valec, ihlan, kužeľ a ich siete - O ško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877" r="1202" b="7492"/>
          <a:stretch/>
        </p:blipFill>
        <p:spPr bwMode="auto">
          <a:xfrm>
            <a:off x="1670180" y="3408120"/>
            <a:ext cx="8971483" cy="30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avá zložená zátvorka 5"/>
          <p:cNvSpPr/>
          <p:nvPr/>
        </p:nvSpPr>
        <p:spPr>
          <a:xfrm>
            <a:off x="7014411" y="-96252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ovacia šípka 24"/>
          <p:cNvCxnSpPr/>
          <p:nvPr/>
        </p:nvCxnSpPr>
        <p:spPr>
          <a:xfrm>
            <a:off x="6208295" y="2333226"/>
            <a:ext cx="350389" cy="207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 flipH="1">
            <a:off x="9384632" y="3368392"/>
            <a:ext cx="577515" cy="2033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61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98765" y="289959"/>
            <a:ext cx="612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Výpočet povrchu ihlana</a:t>
            </a:r>
            <a:endParaRPr lang="sk-SK" sz="28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873204" y="1010907"/>
            <a:ext cx="8714586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000" dirty="0"/>
              <a:t>v</a:t>
            </a:r>
            <a:r>
              <a:rPr lang="sk-SK" sz="2000" dirty="0" smtClean="0"/>
              <a:t>ypočítame ho ako súčet obsahu podstavy a obsahu plášťa</a:t>
            </a:r>
          </a:p>
          <a:p>
            <a:endParaRPr lang="sk-SK" sz="2000" dirty="0" smtClean="0"/>
          </a:p>
          <a:p>
            <a:pPr marL="342900" indent="-342900">
              <a:buFontTx/>
              <a:buChar char="-"/>
            </a:pPr>
            <a:r>
              <a:rPr lang="sk-SK" sz="2000" dirty="0"/>
              <a:t>p</a:t>
            </a:r>
            <a:r>
              <a:rPr lang="sk-SK" sz="2000" dirty="0" smtClean="0"/>
              <a:t>odstava môže byť trojuholník, štvorec, </a:t>
            </a:r>
            <a:r>
              <a:rPr lang="sk-SK" sz="2000" dirty="0" err="1" smtClean="0"/>
              <a:t>obdĺlžnik</a:t>
            </a:r>
            <a:r>
              <a:rPr lang="sk-SK" sz="2000" dirty="0" smtClean="0"/>
              <a:t>, n-uholník..</a:t>
            </a:r>
          </a:p>
          <a:p>
            <a:endParaRPr lang="sk-SK" sz="2000" dirty="0" smtClean="0"/>
          </a:p>
          <a:p>
            <a:pPr marL="342900" indent="-342900">
              <a:buFontTx/>
              <a:buChar char="-"/>
            </a:pPr>
            <a:r>
              <a:rPr lang="sk-SK" sz="2000" dirty="0"/>
              <a:t>p</a:t>
            </a:r>
            <a:r>
              <a:rPr lang="sk-SK" sz="2000" dirty="0" smtClean="0"/>
              <a:t>odobne sme počítali povrch hranola v 8. ročníku, len tam boli 2 rovnaké podstavy</a:t>
            </a:r>
          </a:p>
          <a:p>
            <a:r>
              <a:rPr lang="sk-SK" sz="2000" dirty="0" smtClean="0"/>
              <a:t> </a:t>
            </a:r>
          </a:p>
          <a:p>
            <a:r>
              <a:rPr lang="sk-SK" sz="2000" b="1" dirty="0" smtClean="0"/>
              <a:t>Pomôcky: </a:t>
            </a:r>
          </a:p>
          <a:p>
            <a:r>
              <a:rPr lang="sk-SK" sz="2000" dirty="0" smtClean="0"/>
              <a:t>Vzorce na výpočet obsahov- trojuholníka, štvorca, obdĺžnika ...</a:t>
            </a:r>
            <a:endParaRPr lang="sk-SK" sz="2000" dirty="0"/>
          </a:p>
          <a:p>
            <a:r>
              <a:rPr lang="sk-SK" sz="2000" baseline="30000" dirty="0" smtClean="0">
                <a:latin typeface="Cambria" panose="02040503050406030204" pitchFamily="18" charset="0"/>
              </a:rPr>
              <a:t>  </a:t>
            </a:r>
            <a:r>
              <a:rPr lang="sk-SK" sz="2000" dirty="0" smtClean="0">
                <a:latin typeface="Cambria" panose="02040503050406030204" pitchFamily="18" charset="0"/>
              </a:rPr>
              <a:t>                            </a:t>
            </a:r>
            <a:endParaRPr lang="sk-SK" sz="2000" baseline="30000" dirty="0">
              <a:latin typeface="Cambria" panose="020405030504060302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11180" y="5402807"/>
            <a:ext cx="418807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sk-SK" altLang="sk-SK" sz="5400" b="1" dirty="0" smtClean="0"/>
              <a:t>S=</a:t>
            </a:r>
            <a:r>
              <a:rPr lang="sk-SK" altLang="sk-SK" sz="5400" b="1" dirty="0">
                <a:latin typeface="Arial" panose="020B0604020202020204" pitchFamily="34" charset="0"/>
              </a:rPr>
              <a:t> </a:t>
            </a:r>
            <a:r>
              <a:rPr lang="sk-SK" altLang="sk-SK" sz="5400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sk-SK" altLang="sk-SK" sz="5400" b="1" baseline="-250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sk-SK" altLang="sk-SK" sz="54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sk-SK" altLang="sk-SK" sz="5400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sk-SK" altLang="sk-SK" sz="5400" b="1" baseline="-250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pl</a:t>
            </a:r>
            <a:endParaRPr lang="sk-SK" altLang="sk-SK" sz="5400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078194" y="4499519"/>
            <a:ext cx="7111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/>
              <a:t>Vzorec </a:t>
            </a:r>
            <a:r>
              <a:rPr lang="sk-SK" sz="3200" b="1" dirty="0"/>
              <a:t>na výpočet </a:t>
            </a:r>
            <a:r>
              <a:rPr lang="sk-SK" sz="3200" b="1" dirty="0" smtClean="0"/>
              <a:t>povrchu </a:t>
            </a:r>
            <a:r>
              <a:rPr lang="sk-SK" sz="3200" b="1" dirty="0"/>
              <a:t>i</a:t>
            </a:r>
            <a:r>
              <a:rPr lang="sk-SK" sz="3200" b="1" dirty="0" smtClean="0"/>
              <a:t>hlana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198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BlokTextu 2"/>
              <p:cNvSpPr txBox="1"/>
              <p:nvPr/>
            </p:nvSpPr>
            <p:spPr>
              <a:xfrm>
                <a:off x="1743917" y="61330"/>
                <a:ext cx="7662928" cy="687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u="sng" dirty="0" smtClean="0"/>
                  <a:t>Úloha : </a:t>
                </a:r>
              </a:p>
              <a:p>
                <a:endParaRPr lang="sk-SK" sz="2000" b="1" dirty="0" smtClean="0"/>
              </a:p>
              <a:p>
                <a:r>
                  <a:rPr lang="sk-SK" b="1" dirty="0" smtClean="0"/>
                  <a:t>Vypočítaj povrch pravidelného 4-bokého ihlan, ak dĺžka podstavnej hrany a=6 cm a výška ihlana v= 4cm.</a:t>
                </a:r>
              </a:p>
              <a:p>
                <a:r>
                  <a:rPr lang="sk-SK" sz="1600" b="1" dirty="0"/>
                  <a:t/>
                </a:r>
                <a:r>
                  <a:rPr lang="sk-SK" sz="1600" b="1" dirty="0" smtClean="0"/>
                  <a:t/>
                </a:r>
              </a:p>
              <a:p>
                <a:r>
                  <a:rPr lang="sk-SK" b="1" dirty="0" smtClean="0">
                    <a:solidFill>
                      <a:srgbClr val="FF0000"/>
                    </a:solidFill>
                  </a:rPr>
                  <a:t>                       S = </a:t>
                </a:r>
                <a:r>
                  <a:rPr lang="sk-SK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sk-SK" b="1" baseline="-25000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> + </a:t>
                </a:r>
                <a:r>
                  <a:rPr lang="sk-SK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sk-SK" b="1" baseline="-25000" dirty="0" err="1" smtClean="0">
                    <a:solidFill>
                      <a:srgbClr val="FF0000"/>
                    </a:solidFill>
                  </a:rPr>
                  <a:t>pl</a:t>
                </a:r>
                <a:r>
                  <a:rPr lang="sk-SK" b="1" baseline="-25000" dirty="0" smtClean="0">
                    <a:solidFill>
                      <a:srgbClr val="FF0000"/>
                    </a:solidFill>
                  </a:rPr>
                  <a:t/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/>
                </a:r>
                <a:r>
                  <a:rPr lang="sk-SK" b="1" dirty="0" smtClean="0"/>
                  <a:t>-    základný vzorec</a:t>
                </a:r>
                <a:endParaRPr lang="sk-SK" b="1" baseline="-25000" dirty="0" smtClean="0"/>
              </a:p>
              <a:p>
                <a:endParaRPr lang="sk-SK" b="1" baseline="-25000" dirty="0"/>
              </a:p>
              <a:p>
                <a:r>
                  <a:rPr lang="sk-SK" sz="1600" baseline="-25000" dirty="0"/>
                  <a:t/>
                </a:r>
                <a:r>
                  <a:rPr lang="sk-SK" sz="1600" dirty="0" smtClean="0"/>
                  <a:t>- Pravidelný 4-boký znamená , že </a:t>
                </a:r>
                <a:r>
                  <a:rPr lang="sk-SK" sz="1600" b="1" dirty="0" smtClean="0"/>
                  <a:t>podstava</a:t>
                </a:r>
                <a:r>
                  <a:rPr lang="sk-SK" sz="1600" dirty="0" smtClean="0"/>
                  <a:t> je štvorec</a:t>
                </a:r>
                <a:endParaRPr lang="sk-SK" sz="1600" dirty="0"/>
              </a:p>
              <a:p>
                <a:endParaRPr lang="sk-SK" sz="1600" b="1" dirty="0" smtClean="0"/>
              </a:p>
              <a:p>
                <a:r>
                  <a:rPr lang="sk-SK" sz="1600" b="1" dirty="0" err="1" smtClean="0"/>
                  <a:t>S</a:t>
                </a:r>
                <a:r>
                  <a:rPr lang="sk-SK" sz="1600" b="1" baseline="-25000" dirty="0" err="1" smtClean="0"/>
                  <a:t>p</a:t>
                </a:r>
                <a:r>
                  <a:rPr lang="sk-SK" sz="1600" b="1" dirty="0" smtClean="0"/>
                  <a:t> = a . a</a:t>
                </a:r>
              </a:p>
              <a:p>
                <a:r>
                  <a:rPr lang="sk-SK" sz="1600" b="1" dirty="0" err="1" smtClean="0"/>
                  <a:t>S</a:t>
                </a:r>
                <a:r>
                  <a:rPr lang="sk-SK" sz="1600" b="1" baseline="-25000" dirty="0" err="1" smtClean="0"/>
                  <a:t>p</a:t>
                </a:r>
                <a:r>
                  <a:rPr lang="sk-SK" sz="1600" b="1" baseline="-25000" dirty="0" smtClean="0"/>
                  <a:t/>
                </a:r>
                <a:r>
                  <a:rPr lang="sk-SK" sz="1600" b="1" dirty="0" smtClean="0"/>
                  <a:t>= 6 . 6</a:t>
                </a:r>
              </a:p>
              <a:p>
                <a:r>
                  <a:rPr lang="sk-SK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sk-SK" b="1" baseline="-25000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sk-SK" b="1" baseline="-25000" dirty="0" smtClean="0">
                    <a:solidFill>
                      <a:srgbClr val="FF0000"/>
                    </a:solidFill>
                  </a:rPr>
                  <a:t/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> = 36 cm</a:t>
                </a:r>
                <a:r>
                  <a:rPr lang="sk-SK" b="1" baseline="30000" dirty="0" smtClean="0">
                    <a:solidFill>
                      <a:srgbClr val="FF0000"/>
                    </a:solidFill>
                  </a:rPr>
                  <a:t>2</a:t>
                </a:r>
                <a:endParaRPr lang="sk-SK" b="1" dirty="0" smtClean="0">
                  <a:solidFill>
                    <a:srgbClr val="FF0000"/>
                  </a:solidFill>
                </a:endParaRPr>
              </a:p>
              <a:p>
                <a:endParaRPr lang="sk-SK" sz="1600" b="1" dirty="0"/>
              </a:p>
              <a:p>
                <a:r>
                  <a:rPr lang="sk-SK" sz="1600" dirty="0" smtClean="0"/>
                  <a:t>- </a:t>
                </a:r>
                <a:r>
                  <a:rPr lang="sk-SK" sz="1600" b="1" dirty="0" smtClean="0"/>
                  <a:t>Plášť</a:t>
                </a:r>
                <a:r>
                  <a:rPr lang="sk-SK" sz="1600" dirty="0" smtClean="0"/>
                  <a:t> tvoria 4 rovnaké trojuholníky, ktorým potrebujeme zistiť výšku, aby sme mohli vypočítať obsah 1 trojuholníka, ktorý potom vynásobíme 4, keďže plášť tvoria 4 trojuholníky. Výšku vypočítame z pravouhlého trojuholníka VSE na obrázku pomocou Pytagorovej vety- výška steny je úsečka VE, </a:t>
                </a:r>
              </a:p>
              <a:p>
                <a:r>
                  <a:rPr lang="sk-SK" sz="1600" dirty="0" smtClean="0"/>
                  <a:t>VS,SE sú odvesny: VS = 4cm, SE = 3 cm-  je to polovica strany a</a:t>
                </a:r>
              </a:p>
              <a:p>
                <a:endParaRPr lang="sk-SK" sz="1600" dirty="0"/>
              </a:p>
              <a:p>
                <a:r>
                  <a:rPr lang="sk-SK" sz="1600" dirty="0"/>
                  <a:t>v</a:t>
                </a:r>
                <a:r>
                  <a:rPr lang="sk-SK" sz="1600" baseline="30000" dirty="0" smtClean="0"/>
                  <a:t>2</a:t>
                </a:r>
                <a:r>
                  <a:rPr lang="sk-SK" sz="1600" dirty="0" smtClean="0"/>
                  <a:t> = 4</a:t>
                </a:r>
                <a:r>
                  <a:rPr lang="sk-SK" sz="1600" baseline="30000" dirty="0" smtClean="0"/>
                  <a:t>2</a:t>
                </a:r>
                <a:r>
                  <a:rPr lang="sk-SK" sz="1600" dirty="0" smtClean="0"/>
                  <a:t> + 3</a:t>
                </a:r>
                <a:r>
                  <a:rPr lang="sk-SK" sz="1600" baseline="30000" dirty="0" smtClean="0"/>
                  <a:t>2                               </a:t>
                </a:r>
                <a:r>
                  <a:rPr lang="sk-SK" sz="1600" dirty="0" smtClean="0"/>
                  <a:t>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k-SK" sz="2000" baseline="30000" dirty="0" smtClean="0"/>
              </a:p>
              <a:p>
                <a:r>
                  <a:rPr lang="sk-SK" sz="1600" dirty="0"/>
                  <a:t>v</a:t>
                </a:r>
                <a:r>
                  <a:rPr lang="sk-SK" sz="1600" baseline="30000" dirty="0" smtClean="0"/>
                  <a:t>2 </a:t>
                </a:r>
                <a:r>
                  <a:rPr lang="sk-SK" sz="1600" dirty="0" smtClean="0"/>
                  <a:t>= 16 +9=25                  S = </a:t>
                </a:r>
                <a:r>
                  <a:rPr lang="sk-SK" sz="1600" u="sng" dirty="0" smtClean="0"/>
                  <a:t>6.5</a:t>
                </a:r>
              </a:p>
              <a:p>
                <a:r>
                  <a:rPr lang="sk-SK" sz="1600" dirty="0"/>
                  <a:t>v</a:t>
                </a:r>
                <a:r>
                  <a:rPr lang="sk-SK" sz="16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</m:oMath>
                </a14:m>
                <a:r>
                  <a:rPr lang="sk-SK" sz="1600" dirty="0" smtClean="0"/>
                  <a:t> = </a:t>
                </a:r>
                <a:r>
                  <a:rPr lang="sk-SK" sz="1600" b="1" dirty="0" smtClean="0"/>
                  <a:t>5cm </a:t>
                </a:r>
                <a:r>
                  <a:rPr lang="sk-SK" sz="1600" dirty="0" smtClean="0"/>
                  <a:t>                        2 </a:t>
                </a:r>
                <a:endParaRPr lang="sk-SK" sz="1600" dirty="0"/>
              </a:p>
              <a:p>
                <a:r>
                  <a:rPr lang="sk-SK" sz="1600" b="1" dirty="0" smtClean="0"/>
                  <a:t>                                        S = 15 cm</a:t>
                </a:r>
                <a:r>
                  <a:rPr lang="sk-SK" sz="1600" b="1" baseline="30000" dirty="0" smtClean="0"/>
                  <a:t>2    </a:t>
                </a:r>
                <a:r>
                  <a:rPr lang="sk-SK" sz="1600" baseline="30000" dirty="0" smtClean="0"/>
                  <a:t/>
                </a:r>
                <a:r>
                  <a:rPr lang="sk-SK" sz="1600" dirty="0" smtClean="0"/>
                  <a:t/>
                </a:r>
                <a:r>
                  <a:rPr lang="sk-SK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sk-SK" b="1" baseline="-25000" dirty="0" err="1" smtClean="0">
                    <a:solidFill>
                      <a:srgbClr val="FF0000"/>
                    </a:solidFill>
                  </a:rPr>
                  <a:t>pl</a:t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> =</a:t>
                </a:r>
                <a:r>
                  <a:rPr lang="sk-SK" b="1" dirty="0" smtClean="0"/>
                  <a:t>    4 . S = 4 . 15 = </a:t>
                </a:r>
                <a:r>
                  <a:rPr lang="sk-SK" b="1" dirty="0" smtClean="0">
                    <a:solidFill>
                      <a:srgbClr val="FF0000"/>
                    </a:solidFill>
                  </a:rPr>
                  <a:t>60 cm</a:t>
                </a:r>
                <a:r>
                  <a:rPr lang="sk-SK" b="1" baseline="30000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sk-SK" sz="1600" b="1" baseline="30000" dirty="0" smtClean="0">
                  <a:solidFill>
                    <a:srgbClr val="FF0000"/>
                  </a:solidFill>
                </a:endParaRPr>
              </a:p>
              <a:p>
                <a:r>
                  <a:rPr lang="sk-SK" sz="2000" b="1" dirty="0">
                    <a:solidFill>
                      <a:srgbClr val="FF0000"/>
                    </a:solidFill>
                  </a:rPr>
                  <a:t>S = </a:t>
                </a:r>
                <a:r>
                  <a:rPr lang="sk-SK" sz="2000" b="1" dirty="0" err="1">
                    <a:solidFill>
                      <a:srgbClr val="FF0000"/>
                    </a:solidFill>
                  </a:rPr>
                  <a:t>S</a:t>
                </a:r>
                <a:r>
                  <a:rPr lang="sk-SK" sz="2000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sk-SK" sz="2000" b="1" dirty="0">
                    <a:solidFill>
                      <a:srgbClr val="FF0000"/>
                    </a:solidFill>
                  </a:rPr>
                  <a:t> + </a:t>
                </a:r>
                <a:r>
                  <a:rPr lang="sk-SK" sz="2000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sk-SK" sz="2000" b="1" baseline="-25000" dirty="0" err="1" smtClean="0">
                    <a:solidFill>
                      <a:srgbClr val="FF0000"/>
                    </a:solidFill>
                  </a:rPr>
                  <a:t>pl</a:t>
                </a:r>
                <a:r>
                  <a:rPr lang="sk-SK" sz="2000" b="1" baseline="-25000" dirty="0" smtClean="0">
                    <a:solidFill>
                      <a:srgbClr val="FF0000"/>
                    </a:solidFill>
                  </a:rPr>
                  <a:t/>
                </a:r>
                <a:endParaRPr lang="sk-SK" sz="2000" b="1" baseline="-25000" dirty="0">
                  <a:solidFill>
                    <a:srgbClr val="FF0000"/>
                  </a:solidFill>
                </a:endParaRPr>
              </a:p>
              <a:p>
                <a:r>
                  <a:rPr lang="sk-SK" sz="2000" b="1" dirty="0" smtClean="0"/>
                  <a:t>S = 36 + 60 = 96 cm</a:t>
                </a:r>
                <a:r>
                  <a:rPr lang="sk-SK" sz="2000" b="1" baseline="30000" dirty="0" smtClean="0"/>
                  <a:t>2</a:t>
                </a:r>
                <a:endParaRPr lang="sk-SK" sz="2000" b="1" dirty="0" smtClean="0"/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17" y="61330"/>
                <a:ext cx="7662928" cy="6878743"/>
              </a:xfrm>
              <a:prstGeom prst="rect">
                <a:avLst/>
              </a:prstGeom>
              <a:blipFill rotWithShape="0">
                <a:blip r:embed="rId2"/>
                <a:stretch>
                  <a:fillRect l="-796" t="-443" r="-636" b="-15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Objem a povrch: kváder, ihlan, hranol (2. úroveň) – online Krok po kro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6845" y="895865"/>
            <a:ext cx="2570260" cy="2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18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22105" y="699795"/>
            <a:ext cx="4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Výpočet objemu ihlana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378228" y="1551950"/>
            <a:ext cx="955921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Objem ihlana sa rovná tretine z objemu hranola, ktorý má rovnakú podstavu ako ihlan aj výšku</a:t>
            </a:r>
            <a:endParaRPr lang="sk-SK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BlokTextu 7"/>
              <p:cNvSpPr txBox="1"/>
              <p:nvPr/>
            </p:nvSpPr>
            <p:spPr>
              <a:xfrm>
                <a:off x="3390571" y="4710885"/>
                <a:ext cx="4644313" cy="12886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sk-SK" sz="5400" b="1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5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5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5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sz="5400" b="1" dirty="0" smtClean="0"/>
                  <a:t/>
                </a:r>
                <a:r>
                  <a:rPr lang="sk-SK" sz="5400" b="1" dirty="0" smtClean="0">
                    <a:latin typeface="Cambria" panose="02040503050406030204" pitchFamily="18" charset="0"/>
                  </a:rPr>
                  <a:t>. </a:t>
                </a:r>
                <a:r>
                  <a:rPr lang="sk-SK" sz="5400" b="1" dirty="0" err="1" smtClean="0">
                    <a:latin typeface="Cambria" panose="02040503050406030204" pitchFamily="18" charset="0"/>
                  </a:rPr>
                  <a:t>S</a:t>
                </a:r>
                <a:r>
                  <a:rPr lang="sk-SK" sz="5400" b="1" baseline="-25000" dirty="0" err="1" smtClean="0">
                    <a:latin typeface="Cambria" panose="02040503050406030204" pitchFamily="18" charset="0"/>
                  </a:rPr>
                  <a:t>p</a:t>
                </a:r>
                <a:r>
                  <a:rPr lang="sk-SK" sz="5400" b="1" dirty="0" smtClean="0">
                    <a:latin typeface="Cambria" panose="02040503050406030204" pitchFamily="18" charset="0"/>
                  </a:rPr>
                  <a:t> . v</a:t>
                </a:r>
                <a:endParaRPr lang="sk-SK" sz="5400" b="1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71" y="4710885"/>
                <a:ext cx="4644313" cy="1288686"/>
              </a:xfrm>
              <a:prstGeom prst="rect">
                <a:avLst/>
              </a:prstGeom>
              <a:blipFill rotWithShape="0">
                <a:blip r:embed="rId2"/>
                <a:stretch>
                  <a:fillRect l="-6955" b="-13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1922105" y="2881927"/>
            <a:ext cx="808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Vzorec na výpočet objemu ihlana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11968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2474544" y="5014918"/>
            <a:ext cx="7293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+mj-lt"/>
              </a:rPr>
              <a:t>Objem pravidelného štvorbokého ihlana je 43,875 dm</a:t>
            </a:r>
            <a:r>
              <a:rPr lang="sk-SK" baseline="30000" dirty="0">
                <a:solidFill>
                  <a:schemeClr val="bg1"/>
                </a:solidFill>
                <a:latin typeface="+mj-lt"/>
              </a:rPr>
              <a:t>3.</a:t>
            </a:r>
            <a:endParaRPr lang="sk-SK" dirty="0">
              <a:solidFill>
                <a:schemeClr val="bg1"/>
              </a:solidFill>
              <a:latin typeface="+mj-lt"/>
            </a:endParaRPr>
          </a:p>
          <a:p>
            <a:endParaRPr lang="sk-SK" dirty="0"/>
          </a:p>
        </p:txBody>
      </p:sp>
      <p:pic>
        <p:nvPicPr>
          <p:cNvPr id="26" name="Picture 4" descr="Objem a povrch: kváder, ihlan, hranol (2. úroveň) – online Krok po kro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6381" y="1822144"/>
            <a:ext cx="3235166" cy="327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dĺžnik 26"/>
          <p:cNvSpPr/>
          <p:nvPr/>
        </p:nvSpPr>
        <p:spPr>
          <a:xfrm>
            <a:off x="924650" y="314039"/>
            <a:ext cx="1039365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u="sng" dirty="0"/>
              <a:t>Úloha : </a:t>
            </a:r>
          </a:p>
          <a:p>
            <a:endParaRPr lang="sk-SK" sz="2000" b="1" dirty="0"/>
          </a:p>
          <a:p>
            <a:r>
              <a:rPr lang="sk-SK" b="1" dirty="0"/>
              <a:t>Vypočítaj </a:t>
            </a:r>
            <a:r>
              <a:rPr lang="sk-SK" b="1" dirty="0" smtClean="0"/>
              <a:t>objem </a:t>
            </a:r>
            <a:r>
              <a:rPr lang="sk-SK" b="1" dirty="0"/>
              <a:t>pravidelného 4-bokého ihlan, ak dĺžka podstavnej hrany a=6 cm a výška ihlana v= 4cm.</a:t>
            </a:r>
          </a:p>
          <a:p>
            <a:r>
              <a:rPr lang="sk-SK" sz="1600" b="1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Obdĺžnik 28"/>
              <p:cNvSpPr/>
              <p:nvPr/>
            </p:nvSpPr>
            <p:spPr>
              <a:xfrm>
                <a:off x="5954571" y="2306517"/>
                <a:ext cx="1840568" cy="1856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sz="2400" b="1" dirty="0">
                    <a:solidFill>
                      <a:srgbClr val="FF0000"/>
                    </a:solidFill>
                  </a:rPr>
                  <a:t/>
                </a:r>
                <a:r>
                  <a:rPr lang="sk-SK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. </a:t>
                </a:r>
                <a:r>
                  <a:rPr lang="sk-SK" sz="2400" b="1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</a:t>
                </a:r>
                <a:r>
                  <a:rPr lang="sk-SK" sz="2400" b="1" baseline="-250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sk-SK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. v</a:t>
                </a:r>
                <a:endParaRPr lang="sk-SK" sz="2400" b="1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sk-SK" sz="2000" b="1" dirty="0">
                  <a:latin typeface="Cambria" panose="02040503050406030204" pitchFamily="18" charset="0"/>
                </a:endParaRPr>
              </a:p>
              <a:p>
                <a:r>
                  <a:rPr lang="sk-SK" sz="2000" b="1" dirty="0" smtClean="0">
                    <a:latin typeface="Cambria" panose="02040503050406030204" pitchFamily="18" charset="0"/>
                  </a:rPr>
                  <a:t>V = ( 36 . 4) : 3</a:t>
                </a:r>
              </a:p>
              <a:p>
                <a:endParaRPr lang="sk-SK" sz="2000" b="1" dirty="0">
                  <a:latin typeface="Cambria" panose="02040503050406030204" pitchFamily="18" charset="0"/>
                </a:endParaRPr>
              </a:p>
              <a:p>
                <a:r>
                  <a:rPr lang="sk-SK" sz="2000" b="1" dirty="0" smtClean="0">
                    <a:latin typeface="Cambria" panose="02040503050406030204" pitchFamily="18" charset="0"/>
                  </a:rPr>
                  <a:t>V = 48 cm</a:t>
                </a:r>
                <a:r>
                  <a:rPr lang="sk-SK" sz="2000" b="1" baseline="30000" dirty="0" smtClean="0">
                    <a:latin typeface="Cambria" panose="02040503050406030204" pitchFamily="18" charset="0"/>
                  </a:rPr>
                  <a:t>3</a:t>
                </a:r>
                <a:endParaRPr lang="sk-SK" sz="2000" b="1" dirty="0"/>
              </a:p>
            </p:txBody>
          </p:sp>
        </mc:Choice>
        <mc:Fallback>
          <p:sp>
            <p:nvSpPr>
              <p:cNvPr id="29" name="Obdĺžni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71" y="2306517"/>
                <a:ext cx="1840568" cy="1856919"/>
              </a:xfrm>
              <a:prstGeom prst="rect">
                <a:avLst/>
              </a:prstGeom>
              <a:blipFill rotWithShape="0">
                <a:blip r:embed="rId3"/>
                <a:stretch>
                  <a:fillRect l="-5298" r="-2318" b="-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lokTextu 29"/>
          <p:cNvSpPr txBox="1"/>
          <p:nvPr/>
        </p:nvSpPr>
        <p:spPr>
          <a:xfrm>
            <a:off x="9309027" y="2532220"/>
            <a:ext cx="2009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err="1" smtClean="0"/>
              <a:t>S</a:t>
            </a:r>
            <a:r>
              <a:rPr lang="sk-SK" sz="2000" b="1" baseline="-25000" dirty="0" err="1" smtClean="0"/>
              <a:t>p</a:t>
            </a:r>
            <a:r>
              <a:rPr lang="sk-SK" sz="2000" b="1" baseline="-25000" dirty="0" smtClean="0"/>
              <a:t> </a:t>
            </a:r>
            <a:r>
              <a:rPr lang="sk-SK" sz="2000" b="1" dirty="0" smtClean="0"/>
              <a:t> = a . </a:t>
            </a:r>
            <a:r>
              <a:rPr lang="sk-SK" sz="2000" b="1" dirty="0"/>
              <a:t>a</a:t>
            </a:r>
            <a:endParaRPr lang="sk-SK" sz="2000" b="1" dirty="0" smtClean="0"/>
          </a:p>
          <a:p>
            <a:endParaRPr lang="sk-SK" sz="2000" b="1" dirty="0"/>
          </a:p>
          <a:p>
            <a:r>
              <a:rPr lang="sk-SK" sz="2000" b="1" dirty="0" err="1" smtClean="0"/>
              <a:t>S</a:t>
            </a:r>
            <a:r>
              <a:rPr lang="sk-SK" sz="2000" b="1" baseline="-25000" dirty="0" err="1" smtClean="0"/>
              <a:t>p</a:t>
            </a:r>
            <a:r>
              <a:rPr lang="sk-SK" sz="2000" b="1" baseline="-25000" dirty="0" smtClean="0"/>
              <a:t> </a:t>
            </a:r>
            <a:r>
              <a:rPr lang="sk-SK" sz="2000" b="1" dirty="0" smtClean="0"/>
              <a:t> = 6 . 6 </a:t>
            </a:r>
          </a:p>
          <a:p>
            <a:endParaRPr lang="sk-SK" sz="2000" b="1" dirty="0"/>
          </a:p>
          <a:p>
            <a:r>
              <a:rPr lang="sk-SK" sz="2000" b="1" dirty="0" err="1" smtClean="0"/>
              <a:t>S</a:t>
            </a:r>
            <a:r>
              <a:rPr lang="sk-SK" sz="2000" b="1" baseline="-25000" dirty="0" err="1" smtClean="0"/>
              <a:t>p</a:t>
            </a:r>
            <a:r>
              <a:rPr lang="sk-SK" sz="2000" b="1" baseline="-25000" dirty="0" smtClean="0"/>
              <a:t> </a:t>
            </a:r>
            <a:r>
              <a:rPr lang="sk-SK" sz="2000" b="1" dirty="0" smtClean="0"/>
              <a:t> = 36 cm</a:t>
            </a:r>
            <a:r>
              <a:rPr lang="sk-SK" sz="2000" b="1" baseline="30000" dirty="0" smtClean="0"/>
              <a:t>2</a:t>
            </a:r>
            <a:endParaRPr lang="sk-SK" sz="2000" b="1" dirty="0"/>
          </a:p>
        </p:txBody>
      </p:sp>
      <p:sp>
        <p:nvSpPr>
          <p:cNvPr id="32" name="BlokTextu 31"/>
          <p:cNvSpPr txBox="1"/>
          <p:nvPr/>
        </p:nvSpPr>
        <p:spPr>
          <a:xfrm>
            <a:off x="2366260" y="5470899"/>
            <a:ext cx="903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!!!!    Aj v úlohách na výpočet povrchu a objemu  ihlana musíme dať pozor, či všetky údaje sú v rovnakých jednotkách   !!!!!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51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ym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936</TotalTime>
  <Words>282</Words>
  <Application>Microsoft Office PowerPoint</Application>
  <PresentationFormat>Vlastná</PresentationFormat>
  <Paragraphs>60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Dym</vt:lpstr>
      <vt:lpstr>OBJEM   A  POVRCH   IHLANA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OBJEMY  A  POVRCHY  TELIES</dc:title>
  <dc:creator>Anna Trilcová</dc:creator>
  <cp:lastModifiedBy>Jarka Viťazková</cp:lastModifiedBy>
  <cp:revision>87</cp:revision>
  <dcterms:created xsi:type="dcterms:W3CDTF">2021-01-31T19:01:51Z</dcterms:created>
  <dcterms:modified xsi:type="dcterms:W3CDTF">2022-04-24T11:04:51Z</dcterms:modified>
</cp:coreProperties>
</file>