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65" r:id="rId4"/>
    <p:sldId id="274" r:id="rId5"/>
    <p:sldId id="258" r:id="rId6"/>
    <p:sldId id="259" r:id="rId7"/>
    <p:sldId id="260" r:id="rId8"/>
    <p:sldId id="263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>
      <p:cViewPr>
        <p:scale>
          <a:sx n="60" d="100"/>
          <a:sy n="60" d="100"/>
        </p:scale>
        <p:origin x="-894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3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2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0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19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5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2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0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5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3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4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hmi.sk/fileadmin/dokumenty/chemia/ucebne_texty/Skupina_zinku.pdf" TargetMode="External"/><Relationship Id="rId2" Type="http://schemas.openxmlformats.org/officeDocument/2006/relationships/hyperlink" Target="http://oskole.sk/?id_cat=5&amp;clanok=30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Kovy skupiny zinku</a:t>
            </a:r>
            <a:endParaRPr lang="sk-SK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0" y="-171450"/>
            <a:ext cx="12192000" cy="347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7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Kadmium (</a:t>
            </a:r>
            <a:r>
              <a:rPr lang="sk-SK" i="1" dirty="0" smtClean="0"/>
              <a:t>lat. </a:t>
            </a:r>
            <a:r>
              <a:rPr lang="sk-SK" i="1" dirty="0" err="1"/>
              <a:t>C</a:t>
            </a:r>
            <a:r>
              <a:rPr lang="sk-SK" i="1" dirty="0" err="1" smtClean="0"/>
              <a:t>admium</a:t>
            </a:r>
            <a:r>
              <a:rPr lang="sk-SK" dirty="0" smtClean="0"/>
              <a:t>)              [</a:t>
            </a:r>
            <a:r>
              <a:rPr lang="sk-SK" dirty="0" err="1"/>
              <a:t>Kr</a:t>
            </a:r>
            <a:r>
              <a:rPr lang="sk-SK" dirty="0"/>
              <a:t>]4d</a:t>
            </a:r>
            <a:r>
              <a:rPr lang="sk-SK" baseline="30000" dirty="0"/>
              <a:t>10</a:t>
            </a:r>
            <a:r>
              <a:rPr lang="sk-SK" dirty="0"/>
              <a:t> 5s</a:t>
            </a:r>
            <a:r>
              <a:rPr lang="sk-SK" baseline="30000" dirty="0"/>
              <a:t>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tiež neušľachtilý kov</a:t>
            </a:r>
          </a:p>
          <a:p>
            <a:r>
              <a:rPr lang="sk-SK" dirty="0" smtClean="0"/>
              <a:t>Nachádza sa v rudách spolu so zinkom</a:t>
            </a:r>
          </a:p>
          <a:p>
            <a:r>
              <a:rPr lang="sk-SK" dirty="0"/>
              <a:t>V kyselinách sa rozpúšťa rovnakým spôsobom ako </a:t>
            </a:r>
            <a:r>
              <a:rPr lang="sk-SK" dirty="0" smtClean="0"/>
              <a:t>zinok</a:t>
            </a:r>
          </a:p>
          <a:p>
            <a:r>
              <a:rPr lang="sk-SK" dirty="0" smtClean="0"/>
              <a:t>Na vlhkom </a:t>
            </a:r>
            <a:r>
              <a:rPr lang="sk-SK" dirty="0"/>
              <a:t>vzduchu podlieha kadmium iba povrchovej </a:t>
            </a:r>
            <a:r>
              <a:rPr lang="sk-SK" dirty="0" smtClean="0"/>
              <a:t>oxidácii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51" y="4612503"/>
            <a:ext cx="2579425" cy="16718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9939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Zlúčeniny kadmia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Nerozpustné zlúčeniny: </a:t>
            </a:r>
            <a:r>
              <a:rPr lang="sk-SK" dirty="0" err="1" smtClean="0"/>
              <a:t>CdS</a:t>
            </a:r>
            <a:r>
              <a:rPr lang="sk-SK" dirty="0" smtClean="0"/>
              <a:t> (</a:t>
            </a:r>
            <a:r>
              <a:rPr lang="sk-SK" sz="1800" dirty="0" smtClean="0"/>
              <a:t>žltý sulfid </a:t>
            </a:r>
            <a:r>
              <a:rPr lang="sk-SK" sz="1800" dirty="0" err="1" smtClean="0"/>
              <a:t>kademnatý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CdCO</a:t>
            </a:r>
            <a:r>
              <a:rPr lang="sk-SK" sz="1600" dirty="0" smtClean="0"/>
              <a:t>3</a:t>
            </a:r>
            <a:r>
              <a:rPr lang="sk-SK" sz="2000" dirty="0" smtClean="0"/>
              <a:t> </a:t>
            </a:r>
            <a:r>
              <a:rPr lang="sk-SK" dirty="0" smtClean="0"/>
              <a:t>(</a:t>
            </a:r>
            <a:r>
              <a:rPr lang="sk-SK" sz="1800" dirty="0" smtClean="0"/>
              <a:t>biely uhličitan </a:t>
            </a:r>
            <a:r>
              <a:rPr lang="sk-SK" sz="1800" dirty="0" err="1" smtClean="0"/>
              <a:t>kademnatý</a:t>
            </a:r>
            <a:r>
              <a:rPr lang="sk-SK" dirty="0" smtClean="0"/>
              <a:t>)</a:t>
            </a:r>
          </a:p>
          <a:p>
            <a:r>
              <a:rPr lang="sk-SK" dirty="0" smtClean="0"/>
              <a:t>Málo rozpustné: fluorid, kyanid a </a:t>
            </a:r>
            <a:r>
              <a:rPr lang="sk-SK" dirty="0" err="1" smtClean="0"/>
              <a:t>kyanatan</a:t>
            </a:r>
            <a:r>
              <a:rPr lang="sk-SK" dirty="0" smtClean="0"/>
              <a:t> </a:t>
            </a:r>
            <a:r>
              <a:rPr lang="sk-SK" dirty="0" err="1" smtClean="0"/>
              <a:t>kademnatý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9472">
            <a:off x="3118355" y="4083822"/>
            <a:ext cx="3117108" cy="23378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14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 kadmia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u="sng" dirty="0" err="1" smtClean="0"/>
              <a:t>CdS</a:t>
            </a:r>
            <a:r>
              <a:rPr lang="sk-SK" dirty="0" smtClean="0"/>
              <a:t> (</a:t>
            </a:r>
            <a:r>
              <a:rPr lang="sk-SK" sz="1800" dirty="0" err="1" smtClean="0"/>
              <a:t>Kadmiova</a:t>
            </a:r>
            <a:r>
              <a:rPr lang="sk-SK" sz="1800" dirty="0" smtClean="0"/>
              <a:t> žlť</a:t>
            </a:r>
            <a:r>
              <a:rPr lang="sk-SK" dirty="0" smtClean="0"/>
              <a:t>)– žltý prášok, dobre rozpustný vo vode, maliarska farba, žltý pigment</a:t>
            </a:r>
          </a:p>
          <a:p>
            <a:r>
              <a:rPr lang="sk-SK" b="1" u="sng" dirty="0" smtClean="0"/>
              <a:t>Kovové Cd</a:t>
            </a:r>
            <a:r>
              <a:rPr lang="sk-SK" dirty="0"/>
              <a:t> </a:t>
            </a:r>
            <a:r>
              <a:rPr lang="sk-SK" dirty="0" smtClean="0"/>
              <a:t>– v menšej </a:t>
            </a:r>
            <a:r>
              <a:rPr lang="sk-SK" dirty="0"/>
              <a:t>miere </a:t>
            </a:r>
            <a:r>
              <a:rPr lang="sk-SK" dirty="0" smtClean="0"/>
              <a:t>sa používa </a:t>
            </a:r>
            <a:r>
              <a:rPr lang="sk-SK" dirty="0"/>
              <a:t>v jadrovej technike a slúži tiež na pokovovanie niektorých elektrotechnických </a:t>
            </a:r>
            <a:r>
              <a:rPr lang="sk-SK" dirty="0" smtClean="0"/>
              <a:t>súčiastok (</a:t>
            </a:r>
            <a:r>
              <a:rPr lang="sk-SK" sz="1800" dirty="0" smtClean="0"/>
              <a:t>kondenzátorov</a:t>
            </a:r>
            <a:r>
              <a:rPr lang="sk-SK" dirty="0"/>
              <a:t>). Na niektoré účely sú vhodné a požívajú sa akumulátory Ni-Cd.</a:t>
            </a:r>
            <a:endParaRPr lang="sk-SK" b="1" u="sng" dirty="0"/>
          </a:p>
        </p:txBody>
      </p:sp>
    </p:spTree>
    <p:extLst>
      <p:ext uri="{BB962C8B-B14F-4D97-AF65-F5344CB8AC3E}">
        <p14:creationId xmlns:p14="http://schemas.microsoft.com/office/powerpoint/2010/main" val="12290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Ortuť (</a:t>
            </a:r>
            <a:r>
              <a:rPr lang="sk-SK" i="1" dirty="0" smtClean="0"/>
              <a:t>lat. </a:t>
            </a:r>
            <a:r>
              <a:rPr lang="sk-SK" i="1" dirty="0" err="1"/>
              <a:t>H</a:t>
            </a:r>
            <a:r>
              <a:rPr lang="sk-SK" i="1" dirty="0" err="1" smtClean="0"/>
              <a:t>ydrargyrum</a:t>
            </a:r>
            <a:r>
              <a:rPr lang="sk-SK" dirty="0" smtClean="0"/>
              <a:t>)       [</a:t>
            </a:r>
            <a:r>
              <a:rPr lang="sk-SK" dirty="0" err="1"/>
              <a:t>Xe</a:t>
            </a:r>
            <a:r>
              <a:rPr lang="sk-SK" dirty="0"/>
              <a:t>]4f</a:t>
            </a:r>
            <a:r>
              <a:rPr lang="sk-SK" baseline="30000" dirty="0"/>
              <a:t>14</a:t>
            </a:r>
            <a:r>
              <a:rPr lang="sk-SK" dirty="0"/>
              <a:t> 5d</a:t>
            </a:r>
            <a:r>
              <a:rPr lang="sk-SK" baseline="30000" dirty="0"/>
              <a:t>10</a:t>
            </a:r>
            <a:r>
              <a:rPr lang="sk-SK" dirty="0"/>
              <a:t> 6s</a:t>
            </a:r>
            <a:r>
              <a:rPr lang="sk-SK" baseline="30000" dirty="0"/>
              <a:t>2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/>
              <a:t>Na rozdiel od ostatných dvoch prvkov je ušľachtilá</a:t>
            </a:r>
          </a:p>
          <a:p>
            <a:r>
              <a:rPr lang="sk-SK" dirty="0" smtClean="0"/>
              <a:t>Rýdza sa vyskytuje len zriedkavo</a:t>
            </a:r>
          </a:p>
          <a:p>
            <a:r>
              <a:rPr lang="sk-SK" dirty="0"/>
              <a:t>Je súčasťou </a:t>
            </a:r>
            <a:r>
              <a:rPr lang="sk-SK" dirty="0" err="1"/>
              <a:t>HgS</a:t>
            </a:r>
            <a:r>
              <a:rPr lang="sk-SK" dirty="0"/>
              <a:t> – </a:t>
            </a:r>
            <a:r>
              <a:rPr lang="sk-SK" dirty="0" err="1" smtClean="0"/>
              <a:t>cinabarit</a:t>
            </a:r>
            <a:endParaRPr lang="sk-SK" dirty="0" smtClean="0"/>
          </a:p>
          <a:p>
            <a:r>
              <a:rPr lang="sk-SK" dirty="0" smtClean="0"/>
              <a:t>Reaguje len s kyselinami, ktoré majú oxidačné účinky</a:t>
            </a:r>
          </a:p>
          <a:p>
            <a:r>
              <a:rPr lang="sk-SK" dirty="0"/>
              <a:t>Podľa toho, aká veľká je oxidačná schopnosť roztoku kyseliny a podľa toho či kyselina je alebo </a:t>
            </a:r>
            <a:r>
              <a:rPr lang="sk-SK" dirty="0" smtClean="0"/>
              <a:t>nie </a:t>
            </a:r>
            <a:r>
              <a:rPr lang="sk-SK" dirty="0"/>
              <a:t>je prítomná v prebytku, dochádza k tvorbe buď </a:t>
            </a:r>
            <a:r>
              <a:rPr lang="sk-SK" dirty="0" err="1"/>
              <a:t>ortuťných</a:t>
            </a:r>
            <a:r>
              <a:rPr lang="sk-SK" dirty="0"/>
              <a:t> alebo </a:t>
            </a:r>
            <a:r>
              <a:rPr lang="sk-SK" dirty="0" err="1"/>
              <a:t>ortuťnatých</a:t>
            </a:r>
            <a:r>
              <a:rPr lang="sk-SK" dirty="0"/>
              <a:t> </a:t>
            </a:r>
            <a:r>
              <a:rPr lang="sk-SK" dirty="0" smtClean="0"/>
              <a:t>solí</a:t>
            </a:r>
          </a:p>
          <a:p>
            <a:r>
              <a:rPr lang="sk-SK" dirty="0"/>
              <a:t>Veľmi dobre </a:t>
            </a:r>
            <a:r>
              <a:rPr lang="sk-SK" dirty="0" smtClean="0"/>
              <a:t>odoláva pôsobeniu </a:t>
            </a:r>
            <a:r>
              <a:rPr lang="sk-SK" dirty="0"/>
              <a:t>vzdušného kyslíka, vodným roztokom hydroxidov alkalických </a:t>
            </a:r>
            <a:r>
              <a:rPr lang="sk-SK" dirty="0" smtClean="0"/>
              <a:t>kovov </a:t>
            </a:r>
            <a:r>
              <a:rPr lang="sk-SK" dirty="0"/>
              <a:t>a neoxidujúcim </a:t>
            </a:r>
            <a:r>
              <a:rPr lang="sk-SK" dirty="0" smtClean="0"/>
              <a:t>zlúčeninám</a:t>
            </a:r>
          </a:p>
          <a:p>
            <a:r>
              <a:rPr lang="sk-SK" dirty="0"/>
              <a:t>S inými kovmi poskytuje zliatiny, z nich sú mnohé rovnako ako elementárna </a:t>
            </a:r>
            <a:r>
              <a:rPr lang="sk-SK" dirty="0" smtClean="0"/>
              <a:t>ortuť </a:t>
            </a:r>
            <a:r>
              <a:rPr lang="sk-SK" dirty="0"/>
              <a:t>za bežných teplôt kvapalné. Nazývajú sa </a:t>
            </a:r>
            <a:r>
              <a:rPr lang="sk-SK" dirty="0" smtClean="0"/>
              <a:t>amalgámy.</a:t>
            </a:r>
          </a:p>
          <a:p>
            <a:r>
              <a:rPr lang="sk-SK" dirty="0" smtClean="0"/>
              <a:t>Upotrebenie </a:t>
            </a:r>
            <a:r>
              <a:rPr lang="sk-SK" dirty="0"/>
              <a:t>ortuti je obmedzované jej jedovatosťou v zlúčenom aj </a:t>
            </a:r>
            <a:r>
              <a:rPr lang="sk-SK" dirty="0" smtClean="0"/>
              <a:t>nezlúčenom stave</a:t>
            </a:r>
          </a:p>
          <a:p>
            <a:r>
              <a:rPr lang="sk-SK" dirty="0" smtClean="0"/>
              <a:t>Začína </a:t>
            </a:r>
            <a:r>
              <a:rPr lang="sk-SK" dirty="0"/>
              <a:t>patriť k nedostatkovým kovom, lebo jej prírodné zdroje už nedokážu kryť </a:t>
            </a:r>
            <a:r>
              <a:rPr lang="sk-SK" dirty="0" smtClean="0"/>
              <a:t>rastúcu </a:t>
            </a:r>
            <a:r>
              <a:rPr lang="sk-SK" dirty="0"/>
              <a:t>spotrebu</a:t>
            </a:r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37" y="4656483"/>
            <a:ext cx="1782413" cy="1782413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33760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Zlúčeniny </a:t>
            </a:r>
            <a:r>
              <a:rPr lang="sk-SK" dirty="0" err="1" smtClean="0"/>
              <a:t>ortute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Nerozpustné zlúčeniny: </a:t>
            </a:r>
            <a:r>
              <a:rPr lang="sk-SK" dirty="0" err="1" smtClean="0"/>
              <a:t>HgS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         </a:t>
            </a:r>
            <a:r>
              <a:rPr lang="sk-SK" dirty="0" err="1" smtClean="0"/>
              <a:t>HgO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                         HgI</a:t>
            </a:r>
            <a:r>
              <a:rPr lang="sk-SK" sz="1600" dirty="0" smtClean="0"/>
              <a:t>2</a:t>
            </a:r>
            <a:r>
              <a:rPr lang="sk-SK" sz="1800" dirty="0" smtClean="0"/>
              <a:t> </a:t>
            </a:r>
            <a:endParaRPr lang="sk-SK" sz="3200" dirty="0" smtClean="0"/>
          </a:p>
          <a:p>
            <a:r>
              <a:rPr lang="sk-SK" dirty="0" smtClean="0"/>
              <a:t>Rozpustné zlúčeniny</a:t>
            </a:r>
            <a:r>
              <a:rPr lang="sk-SK" dirty="0"/>
              <a:t>: </a:t>
            </a:r>
            <a:r>
              <a:rPr lang="sk-SK" dirty="0" smtClean="0"/>
              <a:t>Hg(NO</a:t>
            </a:r>
            <a:r>
              <a:rPr lang="sk-SK" sz="1600" dirty="0" smtClean="0"/>
              <a:t>3</a:t>
            </a:r>
            <a:r>
              <a:rPr lang="sk-SK" dirty="0" smtClean="0"/>
              <a:t>)</a:t>
            </a:r>
            <a:r>
              <a:rPr lang="sk-SK" sz="1600" dirty="0" smtClean="0"/>
              <a:t>2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HgCl</a:t>
            </a:r>
            <a:r>
              <a:rPr lang="sk-SK" sz="1600" dirty="0" smtClean="0"/>
              <a:t>2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Hg(CN)</a:t>
            </a:r>
            <a:r>
              <a:rPr lang="sk-SK" sz="1600" dirty="0" smtClean="0"/>
              <a:t>2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3636">
            <a:off x="5996867" y="1383963"/>
            <a:ext cx="3943350" cy="29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47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 </a:t>
            </a:r>
            <a:r>
              <a:rPr lang="sk-SK" dirty="0" err="1" smtClean="0"/>
              <a:t>ortute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62606" y="2116155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sk-SK" b="1" u="sng" dirty="0" smtClean="0"/>
              <a:t>Elementárna ortuť</a:t>
            </a:r>
            <a:r>
              <a:rPr lang="sk-SK" dirty="0" smtClean="0"/>
              <a:t> – použitie vo vede </a:t>
            </a:r>
            <a:r>
              <a:rPr lang="sk-SK" dirty="0"/>
              <a:t>a technike ako kvapalný ušľachtilý kov, vyznačujúci sa </a:t>
            </a:r>
            <a:r>
              <a:rPr lang="sk-SK" dirty="0" smtClean="0"/>
              <a:t>dobrou </a:t>
            </a:r>
            <a:r>
              <a:rPr lang="sk-SK" dirty="0"/>
              <a:t>tepelnou a elektrickou vodivosťou a schopnosťou rozpúšťať iné </a:t>
            </a:r>
            <a:r>
              <a:rPr lang="sk-SK" dirty="0" smtClean="0"/>
              <a:t>kovy</a:t>
            </a:r>
          </a:p>
          <a:p>
            <a:r>
              <a:rPr lang="sk-SK" dirty="0"/>
              <a:t>Niektoré </a:t>
            </a:r>
            <a:r>
              <a:rPr lang="sk-SK" dirty="0" err="1"/>
              <a:t>organokovové</a:t>
            </a:r>
            <a:r>
              <a:rPr lang="sk-SK" dirty="0"/>
              <a:t> zlúčeniny ortuti sa uplatňujú vo </a:t>
            </a:r>
            <a:r>
              <a:rPr lang="sk-SK" dirty="0" smtClean="0"/>
              <a:t>farmácii</a:t>
            </a:r>
          </a:p>
          <a:p>
            <a:r>
              <a:rPr lang="sk-SK" b="1" u="sng" dirty="0" err="1" smtClean="0"/>
              <a:t>HgO</a:t>
            </a:r>
            <a:r>
              <a:rPr lang="sk-SK" dirty="0" smtClean="0"/>
              <a:t> – </a:t>
            </a:r>
            <a:r>
              <a:rPr lang="sk-SK" dirty="0" err="1" smtClean="0"/>
              <a:t>fungicíd</a:t>
            </a:r>
            <a:r>
              <a:rPr lang="sk-SK" dirty="0" smtClean="0"/>
              <a:t>, rozpúšťa sa v kyselinách za vzniku </a:t>
            </a:r>
            <a:r>
              <a:rPr lang="sk-SK" dirty="0" err="1" smtClean="0"/>
              <a:t>ortuťnatých</a:t>
            </a:r>
            <a:r>
              <a:rPr lang="sk-SK" dirty="0" smtClean="0"/>
              <a:t> solí</a:t>
            </a:r>
          </a:p>
          <a:p>
            <a:r>
              <a:rPr lang="sk-SK" b="1" u="sng" dirty="0" err="1"/>
              <a:t>HgS</a:t>
            </a:r>
            <a:r>
              <a:rPr lang="sk-SK" dirty="0"/>
              <a:t> (</a:t>
            </a:r>
            <a:r>
              <a:rPr lang="sk-SK" sz="1800" dirty="0"/>
              <a:t>Rumelka</a:t>
            </a:r>
            <a:r>
              <a:rPr lang="sk-SK" dirty="0"/>
              <a:t>) – dôležitá </a:t>
            </a:r>
            <a:r>
              <a:rPr lang="sk-SK" dirty="0" err="1"/>
              <a:t>ortuťnatá</a:t>
            </a:r>
            <a:r>
              <a:rPr lang="sk-SK" dirty="0"/>
              <a:t> </a:t>
            </a:r>
            <a:r>
              <a:rPr lang="sk-SK" dirty="0" smtClean="0"/>
              <a:t>ruda</a:t>
            </a:r>
          </a:p>
          <a:p>
            <a:r>
              <a:rPr lang="sk-SK" b="1" u="sng" dirty="0" smtClean="0"/>
              <a:t>Hg</a:t>
            </a:r>
            <a:r>
              <a:rPr lang="sk-SK" b="1" u="sng" baseline="-25000" dirty="0" smtClean="0"/>
              <a:t>2</a:t>
            </a:r>
            <a:r>
              <a:rPr lang="sk-SK" b="1" u="sng" dirty="0" smtClean="0"/>
              <a:t>Cl</a:t>
            </a:r>
            <a:r>
              <a:rPr lang="sk-SK" b="1" u="sng" baseline="-25000" dirty="0" smtClean="0"/>
              <a:t>2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sz="1800" dirty="0" err="1"/>
              <a:t>Kalomel</a:t>
            </a:r>
            <a:r>
              <a:rPr lang="sk-SK" dirty="0"/>
              <a:t>) – využíva sa v oblasti medicíny na výrobu laxatív a na výrobu </a:t>
            </a:r>
            <a:r>
              <a:rPr lang="sk-SK" dirty="0" smtClean="0"/>
              <a:t>elektród</a:t>
            </a:r>
          </a:p>
          <a:p>
            <a:r>
              <a:rPr lang="sk-SK" b="1" u="sng" dirty="0"/>
              <a:t>HgCl</a:t>
            </a:r>
            <a:r>
              <a:rPr lang="sk-SK" b="1" u="sng" baseline="-25000" dirty="0"/>
              <a:t>2</a:t>
            </a:r>
            <a:r>
              <a:rPr lang="sk-SK" dirty="0"/>
              <a:t>– prudko jedovatá </a:t>
            </a:r>
            <a:r>
              <a:rPr lang="sk-SK" dirty="0" smtClean="0"/>
              <a:t>látka</a:t>
            </a:r>
          </a:p>
          <a:p>
            <a:r>
              <a:rPr lang="sk-SK" dirty="0" smtClean="0"/>
              <a:t>Ďalšie </a:t>
            </a:r>
            <a:r>
              <a:rPr lang="sk-SK" dirty="0"/>
              <a:t>zlúčeniny ortuti </a:t>
            </a:r>
            <a:r>
              <a:rPr lang="sk-SK" dirty="0" smtClean="0"/>
              <a:t>sa </a:t>
            </a:r>
            <a:r>
              <a:rPr lang="sk-SK" dirty="0"/>
              <a:t>používajú na plnenie </a:t>
            </a:r>
            <a:r>
              <a:rPr lang="sk-SK" dirty="0" smtClean="0"/>
              <a:t>rozbušiek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41" y="3624543"/>
            <a:ext cx="2835759" cy="3233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88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http://oskole.sk/?</a:t>
            </a:r>
            <a:r>
              <a:rPr lang="sk-SK" dirty="0" smtClean="0">
                <a:hlinkClick r:id="rId2"/>
              </a:rPr>
              <a:t>id_cat=5&amp;clanok=3025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www.gphmi.sk/fileadmin/dokumenty/chemia/ucebne_texty/Skupina_zinku.pdf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39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4417" y="-115910"/>
            <a:ext cx="9613861" cy="1080938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Prvky sa nachádzajú v </a:t>
            </a:r>
            <a:r>
              <a:rPr lang="sk-SK" dirty="0" smtClean="0">
                <a:solidFill>
                  <a:schemeClr val="bg1"/>
                </a:solidFill>
              </a:rPr>
              <a:t>12.</a:t>
            </a:r>
            <a:r>
              <a:rPr lang="sk-SK" dirty="0" smtClean="0">
                <a:solidFill>
                  <a:schemeClr val="bg1"/>
                </a:solidFill>
              </a:rPr>
              <a:t> skupine PTP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18969" y="4662152"/>
            <a:ext cx="9613861" cy="1415704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Patria medzi prechodné prvky (d-prvky)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Ovál 3"/>
          <p:cNvSpPr/>
          <p:nvPr/>
        </p:nvSpPr>
        <p:spPr>
          <a:xfrm>
            <a:off x="6323527" y="1635618"/>
            <a:ext cx="2343955" cy="30265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5838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striebrolesklé kovy</a:t>
            </a:r>
          </a:p>
          <a:p>
            <a:r>
              <a:rPr lang="sk-SK" dirty="0" smtClean="0"/>
              <a:t>nízka teplota topenia</a:t>
            </a:r>
          </a:p>
          <a:p>
            <a:r>
              <a:rPr lang="sk-SK" dirty="0"/>
              <a:t>t</a:t>
            </a:r>
            <a:r>
              <a:rPr lang="sk-SK" dirty="0" smtClean="0"/>
              <a:t>ypické oxidačné číslo II – výnimka </a:t>
            </a:r>
            <a:r>
              <a:rPr lang="sk-SK" dirty="0" err="1" smtClean="0"/>
              <a:t>Hg</a:t>
            </a:r>
            <a:endParaRPr lang="sk-SK" dirty="0" smtClean="0"/>
          </a:p>
          <a:p>
            <a:endParaRPr lang="sk-SK" dirty="0" smtClean="0"/>
          </a:p>
        </p:txBody>
      </p:sp>
      <p:sp>
        <p:nvSpPr>
          <p:cNvPr id="5" name="BlokTextu 4"/>
          <p:cNvSpPr txBox="1"/>
          <p:nvPr/>
        </p:nvSpPr>
        <p:spPr>
          <a:xfrm>
            <a:off x="3799488" y="4325346"/>
            <a:ext cx="4083269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4800" dirty="0" smtClean="0">
                <a:solidFill>
                  <a:schemeClr val="bg2">
                    <a:lumMod val="75000"/>
                  </a:schemeClr>
                </a:solidFill>
              </a:rPr>
              <a:t>(n-1) d</a:t>
            </a:r>
            <a:r>
              <a:rPr lang="sk-SK" sz="4800" baseline="30000" dirty="0" smtClean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sk-SK" sz="4800" dirty="0" smtClean="0">
                <a:solidFill>
                  <a:schemeClr val="bg2">
                    <a:lumMod val="75000"/>
                  </a:schemeClr>
                </a:solidFill>
              </a:rPr>
              <a:t> n s </a:t>
            </a:r>
            <a:r>
              <a:rPr lang="sk-SK" sz="4800" baseline="300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sk-SK" sz="4800" baseline="30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996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Zinok je pri normálnych podmienkach krehký, pri teplote 100°-150° sa stáva kujným a ťažkým.</a:t>
            </a:r>
          </a:p>
          <a:p>
            <a:pPr algn="just"/>
            <a:r>
              <a:rPr lang="sk-SK" dirty="0"/>
              <a:t>Kadmium je mäkší a ťažnejší ako zinok, jeho zlúčeniny sú prudko jedovaté.</a:t>
            </a:r>
          </a:p>
          <a:p>
            <a:pPr algn="just"/>
            <a:r>
              <a:rPr lang="sk-SK" dirty="0"/>
              <a:t>Ortuť je pri normálnych podmienkach kvapalná látka, ktorej pary sú jedovaté. Je odolná voči vzdušnému kyslíku.</a:t>
            </a:r>
          </a:p>
          <a:p>
            <a:pPr algn="just"/>
            <a:r>
              <a:rPr lang="sk-SK" dirty="0"/>
              <a:t>Charakteristickým oxidačným číslom prvkov skupiny zinku je II, pri ortuti je to aj oxidačný stupeň I.</a:t>
            </a:r>
          </a:p>
          <a:p>
            <a:pPr algn="just"/>
            <a:r>
              <a:rPr lang="sk-SK" dirty="0"/>
              <a:t>Zinok a kadmium tvoria okrem iného aj koordinačné zlúčeniny, pričom koordinačné zlúčeniny kadmia sú stabilnejšie.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901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Zinok (</a:t>
            </a:r>
            <a:r>
              <a:rPr lang="sk-SK" i="1" dirty="0" smtClean="0"/>
              <a:t>lat. </a:t>
            </a:r>
            <a:r>
              <a:rPr lang="sk-SK" i="1" dirty="0" err="1"/>
              <a:t>Z</a:t>
            </a:r>
            <a:r>
              <a:rPr lang="sk-SK" i="1" dirty="0" err="1" smtClean="0"/>
              <a:t>incum</a:t>
            </a:r>
            <a:r>
              <a:rPr lang="sk-SK" dirty="0" smtClean="0"/>
              <a:t>)                      [</a:t>
            </a:r>
            <a:r>
              <a:rPr lang="sk-SK" dirty="0" err="1"/>
              <a:t>Ar</a:t>
            </a:r>
            <a:r>
              <a:rPr lang="sk-SK" dirty="0"/>
              <a:t>]3d</a:t>
            </a:r>
            <a:r>
              <a:rPr lang="sk-SK" baseline="30000" dirty="0"/>
              <a:t>10</a:t>
            </a:r>
            <a:r>
              <a:rPr lang="sk-SK" dirty="0"/>
              <a:t> </a:t>
            </a:r>
            <a:r>
              <a:rPr lang="sk-SK" dirty="0" smtClean="0"/>
              <a:t>4s</a:t>
            </a:r>
            <a:r>
              <a:rPr lang="sk-SK" baseline="30000" dirty="0" smtClean="0"/>
              <a:t>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neušľachtilý kov</a:t>
            </a:r>
          </a:p>
          <a:p>
            <a:r>
              <a:rPr lang="sk-SK" dirty="0" smtClean="0"/>
              <a:t>Na vlhkom vzduchu sa pokrýva tenkou vrstvičkou oxidu</a:t>
            </a:r>
          </a:p>
          <a:p>
            <a:r>
              <a:rPr lang="sk-SK" dirty="0" smtClean="0"/>
              <a:t>Je veľmi reaktívny, reaguje s neoxidujúcimi kyselinami za vzniku vodíka</a:t>
            </a:r>
          </a:p>
          <a:p>
            <a:r>
              <a:rPr lang="sk-SK" dirty="0" smtClean="0"/>
              <a:t>V prírode sa vyskytuje vo forme kremičitanov alebo sulfidov, napríklad: </a:t>
            </a:r>
            <a:r>
              <a:rPr lang="sk-SK" dirty="0" err="1" smtClean="0"/>
              <a:t>ZnS</a:t>
            </a:r>
            <a:r>
              <a:rPr lang="sk-SK" dirty="0" smtClean="0"/>
              <a:t> – </a:t>
            </a:r>
            <a:r>
              <a:rPr lang="sk-SK" dirty="0" err="1" smtClean="0"/>
              <a:t>sfalerit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1" y="4571836"/>
            <a:ext cx="2900965" cy="2175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4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Zlúčeniny zinku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Rozpustné zinočnaté soli: </a:t>
            </a:r>
            <a:r>
              <a:rPr lang="sk-SK" dirty="0" err="1"/>
              <a:t>h</a:t>
            </a:r>
            <a:r>
              <a:rPr lang="sk-SK" dirty="0" err="1" smtClean="0"/>
              <a:t>alogenidy</a:t>
            </a:r>
            <a:r>
              <a:rPr lang="sk-SK" dirty="0" smtClean="0"/>
              <a:t> (</a:t>
            </a:r>
            <a:r>
              <a:rPr lang="sk-SK" sz="2000" dirty="0" smtClean="0"/>
              <a:t>okrem fluoridov</a:t>
            </a:r>
            <a:r>
              <a:rPr lang="sk-SK" dirty="0" smtClean="0"/>
              <a:t>),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dusičnany,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sírany,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octany,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</a:t>
            </a:r>
            <a:r>
              <a:rPr lang="sk-SK" dirty="0" err="1" smtClean="0"/>
              <a:t>chloristany</a:t>
            </a:r>
            <a:endParaRPr lang="sk-SK" dirty="0" smtClean="0"/>
          </a:p>
          <a:p>
            <a:r>
              <a:rPr lang="sk-SK" dirty="0"/>
              <a:t>Väčšina týchto solí tvorí pri kryštalizácii z vodných </a:t>
            </a:r>
            <a:r>
              <a:rPr lang="sk-SK" dirty="0" smtClean="0"/>
              <a:t>roztokov </a:t>
            </a:r>
            <a:r>
              <a:rPr lang="sk-SK" b="1" u="sng" dirty="0" smtClean="0"/>
              <a:t>hydráty</a:t>
            </a:r>
          </a:p>
          <a:p>
            <a:r>
              <a:rPr lang="sk-SK" dirty="0" smtClean="0"/>
              <a:t>Nerozpustné zlúčeniny: </a:t>
            </a:r>
            <a:r>
              <a:rPr lang="sk-SK" dirty="0" err="1" smtClean="0"/>
              <a:t>ZnS</a:t>
            </a:r>
            <a:r>
              <a:rPr lang="sk-SK" dirty="0" smtClean="0"/>
              <a:t> (</a:t>
            </a:r>
            <a:r>
              <a:rPr lang="sk-SK" sz="1800" dirty="0" smtClean="0"/>
              <a:t>biely sulfid zinočnatý</a:t>
            </a:r>
            <a:r>
              <a:rPr lang="sk-SK" dirty="0" smtClean="0"/>
              <a:t>),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ZnCO</a:t>
            </a:r>
            <a:r>
              <a:rPr lang="sk-SK" sz="1300" dirty="0" smtClean="0"/>
              <a:t>3 </a:t>
            </a:r>
          </a:p>
          <a:p>
            <a:pPr marL="0" indent="0">
              <a:buNone/>
            </a:pPr>
            <a:r>
              <a:rPr lang="sk-SK" dirty="0"/>
              <a:t>                                     </a:t>
            </a:r>
            <a:r>
              <a:rPr lang="sk-SK" dirty="0" smtClean="0"/>
              <a:t> Zn</a:t>
            </a:r>
            <a:r>
              <a:rPr lang="sk-SK" sz="1300" dirty="0" smtClean="0"/>
              <a:t>2</a:t>
            </a:r>
            <a:r>
              <a:rPr lang="sk-SK" dirty="0" smtClean="0"/>
              <a:t>SiO</a:t>
            </a:r>
            <a:r>
              <a:rPr lang="sk-SK" sz="1300" dirty="0" smtClean="0"/>
              <a:t>4</a:t>
            </a:r>
            <a:r>
              <a:rPr lang="sk-SK" dirty="0" smtClean="0"/>
              <a:t> </a:t>
            </a:r>
            <a:r>
              <a:rPr lang="sk-SK" dirty="0"/>
              <a:t>a </a:t>
            </a:r>
            <a:r>
              <a:rPr lang="sk-SK" dirty="0" smtClean="0"/>
              <a:t>ZnSiO</a:t>
            </a:r>
            <a:r>
              <a:rPr lang="sk-SK" sz="1300" dirty="0" smtClean="0"/>
              <a:t>3 </a:t>
            </a:r>
            <a:endParaRPr lang="sk-SK" sz="2200" dirty="0" smtClean="0"/>
          </a:p>
          <a:p>
            <a:pPr marL="0" indent="0">
              <a:buNone/>
            </a:pPr>
            <a:r>
              <a:rPr lang="sk-SK" sz="2200" baseline="-25000" dirty="0"/>
              <a:t>                                                               </a:t>
            </a:r>
            <a:r>
              <a:rPr lang="sk-SK" dirty="0" smtClean="0"/>
              <a:t>ZnF</a:t>
            </a:r>
            <a:r>
              <a:rPr lang="sk-SK" sz="1300" dirty="0" smtClean="0"/>
              <a:t>2</a:t>
            </a:r>
            <a:endParaRPr lang="sk-SK" sz="1300" baseline="-25000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2486">
            <a:off x="8960682" y="1293697"/>
            <a:ext cx="2667000" cy="2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1712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reakcie zinku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Reakcia zinku v neoxidujúcich kyselinách alebo v zriedených roztokoch oxidujúcich kyselín </a:t>
            </a:r>
            <a:r>
              <a:rPr lang="sk-SK" dirty="0"/>
              <a:t>za vzniku vodíka:</a:t>
            </a:r>
          </a:p>
          <a:p>
            <a:pPr marL="0" indent="0" algn="ctr">
              <a:buNone/>
            </a:pPr>
            <a:r>
              <a:rPr lang="sk-SK" b="1" dirty="0"/>
              <a:t> </a:t>
            </a:r>
            <a:r>
              <a:rPr lang="sk-SK" b="1" dirty="0" smtClean="0"/>
              <a:t> </a:t>
            </a:r>
            <a:r>
              <a:rPr lang="sk-SK" b="1" dirty="0"/>
              <a:t>Zn + H</a:t>
            </a:r>
            <a:r>
              <a:rPr lang="sk-SK" b="1" baseline="-25000" dirty="0"/>
              <a:t>2</a:t>
            </a:r>
            <a:r>
              <a:rPr lang="sk-SK" b="1" dirty="0"/>
              <a:t>SO</a:t>
            </a:r>
            <a:r>
              <a:rPr lang="sk-SK" b="1" baseline="-25000" dirty="0"/>
              <a:t>4</a:t>
            </a:r>
            <a:r>
              <a:rPr lang="sk-SK" b="1" dirty="0"/>
              <a:t> → ZnSO</a:t>
            </a:r>
            <a:r>
              <a:rPr lang="sk-SK" b="1" baseline="-25000" dirty="0"/>
              <a:t>4</a:t>
            </a:r>
            <a:r>
              <a:rPr lang="sk-SK" b="1" dirty="0"/>
              <a:t> + </a:t>
            </a:r>
            <a:r>
              <a:rPr lang="sk-SK" b="1" dirty="0" smtClean="0"/>
              <a:t>H</a:t>
            </a:r>
            <a:r>
              <a:rPr lang="sk-SK" b="1" baseline="-25000" dirty="0" smtClean="0"/>
              <a:t>2</a:t>
            </a:r>
          </a:p>
          <a:p>
            <a:endParaRPr lang="sk-SK" b="1" baseline="-25000" dirty="0"/>
          </a:p>
          <a:p>
            <a:r>
              <a:rPr lang="sk-SK" dirty="0" smtClean="0"/>
              <a:t>V koncentrovaných roztokoch oxidujúcich kyselín bez vzniku vodíka:</a:t>
            </a:r>
          </a:p>
          <a:p>
            <a:pPr marL="0" indent="0" algn="ctr">
              <a:buNone/>
            </a:pPr>
            <a:r>
              <a:rPr lang="sk-SK" dirty="0" smtClean="0"/>
              <a:t>   </a:t>
            </a:r>
            <a:r>
              <a:rPr lang="pt-BR" b="1" dirty="0"/>
              <a:t>Zn + 2 H</a:t>
            </a:r>
            <a:r>
              <a:rPr lang="pt-BR" b="1" baseline="-25000" dirty="0"/>
              <a:t>2</a:t>
            </a:r>
            <a:r>
              <a:rPr lang="pt-BR" b="1" dirty="0"/>
              <a:t>SO</a:t>
            </a:r>
            <a:r>
              <a:rPr lang="pt-BR" b="1" baseline="-25000" dirty="0"/>
              <a:t>4</a:t>
            </a:r>
            <a:r>
              <a:rPr lang="pt-BR" b="1" dirty="0"/>
              <a:t> → ZnSO</a:t>
            </a:r>
            <a:r>
              <a:rPr lang="pt-BR" b="1" baseline="-25000" dirty="0"/>
              <a:t>4</a:t>
            </a:r>
            <a:r>
              <a:rPr lang="pt-BR" b="1" dirty="0"/>
              <a:t> + SO</a:t>
            </a:r>
            <a:r>
              <a:rPr lang="pt-BR" b="1" baseline="-25000" dirty="0"/>
              <a:t>2</a:t>
            </a:r>
            <a:r>
              <a:rPr lang="pt-BR" b="1" dirty="0"/>
              <a:t> + 2 H</a:t>
            </a:r>
            <a:r>
              <a:rPr lang="pt-BR" b="1" baseline="-25000" dirty="0"/>
              <a:t>2</a:t>
            </a:r>
            <a:r>
              <a:rPr lang="pt-BR" b="1" dirty="0"/>
              <a:t>O</a:t>
            </a:r>
            <a:r>
              <a:rPr lang="sk-SK" dirty="0" smtClean="0"/>
              <a:t>     </a:t>
            </a:r>
          </a:p>
          <a:p>
            <a:r>
              <a:rPr lang="sk-SK" dirty="0" err="1"/>
              <a:t>ZnO</a:t>
            </a:r>
            <a:r>
              <a:rPr lang="sk-SK" dirty="0"/>
              <a:t> a Zn(OH)</a:t>
            </a:r>
            <a:r>
              <a:rPr lang="sk-SK" baseline="-25000" dirty="0"/>
              <a:t>2</a:t>
            </a:r>
            <a:r>
              <a:rPr lang="sk-SK" dirty="0"/>
              <a:t> sa rozpúšťajú v kyselinách na soli zinočnaté, v roztokoch hydroxidov alkalických kovov vytvárajú </a:t>
            </a:r>
            <a:r>
              <a:rPr lang="sk-SK" dirty="0" err="1" smtClean="0"/>
              <a:t>tetrahydroxozinočnatany</a:t>
            </a:r>
            <a:r>
              <a:rPr lang="sk-SK" dirty="0" smtClean="0"/>
              <a:t>:</a:t>
            </a:r>
          </a:p>
          <a:p>
            <a:pPr marL="0" indent="0" algn="ctr">
              <a:buNone/>
            </a:pPr>
            <a:r>
              <a:rPr lang="pl-PL" b="1" dirty="0"/>
              <a:t>ZnO + 2 KOH + H</a:t>
            </a:r>
            <a:r>
              <a:rPr lang="pl-PL" b="1" baseline="-25000" dirty="0"/>
              <a:t>2</a:t>
            </a:r>
            <a:r>
              <a:rPr lang="pl-PL" b="1" dirty="0"/>
              <a:t>O → K</a:t>
            </a:r>
            <a:r>
              <a:rPr lang="pl-PL" b="1" baseline="-25000" dirty="0"/>
              <a:t>2</a:t>
            </a:r>
            <a:r>
              <a:rPr lang="pl-PL" b="1" dirty="0"/>
              <a:t>[Zn(OH)</a:t>
            </a:r>
            <a:r>
              <a:rPr lang="pl-PL" b="1" baseline="-25000" dirty="0"/>
              <a:t>4</a:t>
            </a:r>
            <a:r>
              <a:rPr lang="pl-PL" b="1" dirty="0"/>
              <a:t>]</a:t>
            </a:r>
            <a:r>
              <a:rPr lang="sk-SK" dirty="0" smtClean="0"/>
              <a:t>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7186411" y="5769735"/>
            <a:ext cx="0" cy="489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5640945" y="6254230"/>
            <a:ext cx="39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tetrahydroxozinočnatan</a:t>
            </a:r>
            <a:r>
              <a:rPr lang="sk-SK" dirty="0"/>
              <a:t> </a:t>
            </a:r>
            <a:r>
              <a:rPr lang="sk-SK" dirty="0" err="1"/>
              <a:t>didraselný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959402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Výroba zinku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Zinok vyrábame pražením </a:t>
            </a:r>
            <a:r>
              <a:rPr lang="sk-SK" dirty="0" err="1"/>
              <a:t>sfaleritu</a:t>
            </a:r>
            <a:r>
              <a:rPr lang="sk-SK" dirty="0"/>
              <a:t>. Najprv takto získame </a:t>
            </a:r>
            <a:r>
              <a:rPr lang="sk-SK" dirty="0" err="1"/>
              <a:t>ZnO</a:t>
            </a:r>
            <a:r>
              <a:rPr lang="sk-SK" dirty="0"/>
              <a:t>, ktorý redukujeme uhlíkom na zinok. </a:t>
            </a:r>
            <a:endParaRPr lang="sk-SK" dirty="0" smtClean="0"/>
          </a:p>
          <a:p>
            <a:r>
              <a:rPr lang="sk-SK" dirty="0" smtClean="0"/>
              <a:t>Zinok </a:t>
            </a:r>
            <a:r>
              <a:rPr lang="sk-SK" dirty="0"/>
              <a:t>môžeme vyrobiť aj elektrolýzou.</a:t>
            </a:r>
          </a:p>
        </p:txBody>
      </p:sp>
    </p:spTree>
    <p:extLst>
      <p:ext uri="{BB962C8B-B14F-4D97-AF65-F5344CB8AC3E}">
        <p14:creationId xmlns:p14="http://schemas.microsoft.com/office/powerpoint/2010/main" val="28119742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 zinku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u="sng" dirty="0" err="1"/>
              <a:t>ZnO</a:t>
            </a:r>
            <a:r>
              <a:rPr lang="sk-SK" b="1" u="sng" dirty="0"/>
              <a:t> </a:t>
            </a:r>
            <a:r>
              <a:rPr lang="sk-SK" dirty="0"/>
              <a:t>– farmaceutický priemysel, výroba mliečneho skla, </a:t>
            </a:r>
            <a:r>
              <a:rPr lang="sk-SK" dirty="0" smtClean="0"/>
              <a:t>  špeciálneho </a:t>
            </a:r>
            <a:r>
              <a:rPr lang="sk-SK" dirty="0"/>
              <a:t>papiera, v kozmetike ako biely </a:t>
            </a:r>
            <a:r>
              <a:rPr lang="sk-SK" dirty="0" smtClean="0"/>
              <a:t>pigment</a:t>
            </a:r>
          </a:p>
          <a:p>
            <a:r>
              <a:rPr lang="sk-SK" b="1" u="sng" dirty="0" smtClean="0"/>
              <a:t>Chlorid, síran a octan zinočnatý </a:t>
            </a:r>
            <a:r>
              <a:rPr lang="sk-SK" b="1" dirty="0" smtClean="0"/>
              <a:t>–</a:t>
            </a:r>
            <a:r>
              <a:rPr lang="sk-SK" dirty="0" smtClean="0"/>
              <a:t> papierenský priemysel (</a:t>
            </a:r>
            <a:r>
              <a:rPr lang="sk-SK" sz="1800" dirty="0" smtClean="0"/>
              <a:t>výroba pergamenu</a:t>
            </a:r>
            <a:r>
              <a:rPr lang="sk-SK" dirty="0" smtClean="0"/>
              <a:t>), textilný priemysel (</a:t>
            </a:r>
            <a:r>
              <a:rPr lang="sk-SK" sz="1800" dirty="0" smtClean="0"/>
              <a:t>bieliace účinky</a:t>
            </a:r>
            <a:r>
              <a:rPr lang="sk-SK" dirty="0" smtClean="0"/>
              <a:t>)</a:t>
            </a:r>
          </a:p>
          <a:p>
            <a:r>
              <a:rPr lang="sk-SK" b="1" u="sng" dirty="0" smtClean="0"/>
              <a:t>Technický význam</a:t>
            </a:r>
            <a:r>
              <a:rPr lang="sk-SK" dirty="0"/>
              <a:t> – pokovovanie železných súčiastok a plechov, na výrobu zliatin s neželeznými kovmi </a:t>
            </a:r>
            <a:r>
              <a:rPr lang="sk-SK" dirty="0" smtClean="0"/>
              <a:t>(</a:t>
            </a:r>
            <a:r>
              <a:rPr lang="sk-SK" sz="1800" dirty="0"/>
              <a:t>napr. bronzov</a:t>
            </a:r>
            <a:r>
              <a:rPr lang="sk-SK" dirty="0" smtClean="0"/>
              <a:t>)</a:t>
            </a:r>
          </a:p>
          <a:p>
            <a:r>
              <a:rPr lang="sk-SK" b="1" u="sng" dirty="0" err="1" smtClean="0"/>
              <a:t>ZnS</a:t>
            </a:r>
            <a:r>
              <a:rPr lang="sk-SK" dirty="0" smtClean="0"/>
              <a:t> – amorfná látka, výroba farieb</a:t>
            </a:r>
          </a:p>
          <a:p>
            <a:r>
              <a:rPr lang="sk-SK" b="1" u="sng" dirty="0"/>
              <a:t>ZnSO</a:t>
            </a:r>
            <a:r>
              <a:rPr lang="sk-SK" b="1" u="sng" baseline="-25000" dirty="0"/>
              <a:t>4</a:t>
            </a:r>
            <a:r>
              <a:rPr lang="sk-SK" b="1" u="sng" dirty="0"/>
              <a:t> . </a:t>
            </a:r>
            <a:r>
              <a:rPr lang="sk-SK" b="1" u="sng" dirty="0" smtClean="0"/>
              <a:t>7H</a:t>
            </a:r>
            <a:r>
              <a:rPr lang="sk-SK" b="1" u="sng" baseline="-25000" dirty="0" smtClean="0"/>
              <a:t>2</a:t>
            </a:r>
            <a:r>
              <a:rPr lang="sk-SK" b="1" u="sng" dirty="0" smtClean="0"/>
              <a:t>O </a:t>
            </a:r>
            <a:r>
              <a:rPr lang="sk-SK" b="1" dirty="0" smtClean="0"/>
              <a:t>– </a:t>
            </a:r>
            <a:r>
              <a:rPr lang="sk-SK" dirty="0" smtClean="0"/>
              <a:t>kryštalická látka, príprava zlúčenín zinku</a:t>
            </a:r>
            <a:endParaRPr lang="sk-SK" b="1" u="sng" dirty="0"/>
          </a:p>
          <a:p>
            <a:r>
              <a:rPr lang="sk-SK" b="1" u="sng" dirty="0" smtClean="0"/>
              <a:t>ZnCl</a:t>
            </a:r>
            <a:r>
              <a:rPr lang="sk-SK" sz="1400" b="1" u="sng" dirty="0" smtClean="0"/>
              <a:t>2</a:t>
            </a:r>
            <a:r>
              <a:rPr lang="sk-SK" b="1" dirty="0" smtClean="0"/>
              <a:t> – </a:t>
            </a:r>
            <a:r>
              <a:rPr lang="sk-SK" dirty="0" smtClean="0"/>
              <a:t>zrnitý biely prášok, katalyzátor (</a:t>
            </a:r>
            <a:r>
              <a:rPr lang="sk-SK" sz="1800" dirty="0" smtClean="0"/>
              <a:t>výroba </a:t>
            </a:r>
            <a:r>
              <a:rPr lang="sk-SK" sz="1800" dirty="0" err="1" smtClean="0"/>
              <a:t>metanolu</a:t>
            </a:r>
            <a:r>
              <a:rPr lang="sk-SK" dirty="0" smtClean="0"/>
              <a:t>)</a:t>
            </a:r>
          </a:p>
          <a:p>
            <a:r>
              <a:rPr lang="sk-SK" b="1" dirty="0" smtClean="0"/>
              <a:t>Výroba zliatin (</a:t>
            </a:r>
            <a:r>
              <a:rPr lang="sk-SK" sz="1900" b="1" dirty="0" smtClean="0"/>
              <a:t>mosadz</a:t>
            </a:r>
            <a:r>
              <a:rPr lang="sk-SK" b="1" dirty="0" smtClean="0"/>
              <a:t>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1308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121</TotalTime>
  <Words>640</Words>
  <Application>Microsoft Office PowerPoint</Application>
  <PresentationFormat>Vlastná</PresentationFormat>
  <Paragraphs>89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Berlín</vt:lpstr>
      <vt:lpstr>Kovy skupiny zinku</vt:lpstr>
      <vt:lpstr>Prvky sa nachádzajú v 12. skupine PTP</vt:lpstr>
      <vt:lpstr>Všeobecná charakteristika</vt:lpstr>
      <vt:lpstr>Prezentácia programu PowerPoint</vt:lpstr>
      <vt:lpstr>Zinok (lat. Zincum)                      [Ar]3d10 4s2</vt:lpstr>
      <vt:lpstr>Zlúčeniny zinku</vt:lpstr>
      <vt:lpstr>Chemické reakcie zinku</vt:lpstr>
      <vt:lpstr>Výroba zinku</vt:lpstr>
      <vt:lpstr>Využitie zinku</vt:lpstr>
      <vt:lpstr>Kadmium (lat. Cadmium)              [Kr]4d10 5s2</vt:lpstr>
      <vt:lpstr>Zlúčeniny kadmia</vt:lpstr>
      <vt:lpstr>Využitie kadmia</vt:lpstr>
      <vt:lpstr>Ortuť (lat. Hydrargyrum)       [Xe]4f14 5d10 6s2 </vt:lpstr>
      <vt:lpstr>Zlúčeniny ortute</vt:lpstr>
      <vt:lpstr>Využitie ortute</vt:lpstr>
      <vt:lpstr>Zdroje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Kovy skupiny zinku</dc:title>
  <dc:creator>Lenka</dc:creator>
  <cp:lastModifiedBy>lensk</cp:lastModifiedBy>
  <cp:revision>17</cp:revision>
  <dcterms:created xsi:type="dcterms:W3CDTF">2014-11-16T19:39:21Z</dcterms:created>
  <dcterms:modified xsi:type="dcterms:W3CDTF">2014-11-17T16:13:49Z</dcterms:modified>
</cp:coreProperties>
</file>