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4" r:id="rId5"/>
    <p:sldId id="265" r:id="rId6"/>
    <p:sldId id="266" r:id="rId7"/>
    <p:sldId id="268" r:id="rId8"/>
    <p:sldId id="269" r:id="rId9"/>
    <p:sldId id="258" r:id="rId10"/>
    <p:sldId id="260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96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779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0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19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44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5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346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321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22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1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4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01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7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77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46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099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9D5B-32BB-4694-A048-60294EDACCCF}" type="datetimeFigureOut">
              <a:rPr lang="sk-SK" smtClean="0"/>
              <a:pPr/>
              <a:t>20. 9. 2022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53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90293"/>
            <a:ext cx="9144000" cy="3111190"/>
          </a:xfrm>
        </p:spPr>
        <p:txBody>
          <a:bodyPr>
            <a:normAutofit/>
          </a:bodyPr>
          <a:lstStyle/>
          <a:p>
            <a:r>
              <a:rPr lang="sk-SK" b="1" dirty="0"/>
              <a:t>Zdroje svetla</a:t>
            </a:r>
            <a:r>
              <a:rPr lang="sk-SK" dirty="0"/>
              <a:t/>
            </a:r>
            <a:br>
              <a:rPr lang="sk-SK" dirty="0"/>
            </a:br>
            <a:r>
              <a:rPr lang="sk-SK" sz="4400" dirty="0"/>
              <a:t/>
            </a:r>
            <a:br>
              <a:rPr lang="sk-SK" sz="4400" dirty="0"/>
            </a:br>
            <a:r>
              <a:rPr lang="sk-SK" sz="4400" dirty="0"/>
              <a:t/>
            </a:r>
            <a:br>
              <a:rPr lang="sk-SK" sz="4400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21277" y="2737492"/>
            <a:ext cx="7232073" cy="28183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098" name="Picture 2" descr="The S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5" y="2018396"/>
            <a:ext cx="30956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estaduse.files.wordpress.com/2012/08/stars.jpg?w=7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5" y="4602453"/>
            <a:ext cx="3048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ioluminiscenc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10" y="2018396"/>
            <a:ext cx="3961779" cy="37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bioluminiscenc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59264" y="2172930"/>
            <a:ext cx="2784991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onya herr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57" y="2032972"/>
            <a:ext cx="1794302" cy="280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žiarovk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09" y="48405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viečk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56" y="4705682"/>
            <a:ext cx="30384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www.i60.cz/images/ohen1_20130613211807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32" y="4705682"/>
            <a:ext cx="2175566" cy="227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85594" y="691375"/>
            <a:ext cx="9782406" cy="217416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6700" b="1" dirty="0"/>
              <a:t>Zatmenie Mesiaca</a:t>
            </a:r>
            <a:r>
              <a:rPr lang="sk-SK" sz="6700" dirty="0"/>
              <a:t> 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4000" dirty="0"/>
              <a:t>môže nastať keď je Mesiac vo fáze splnu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8240" y="2865863"/>
            <a:ext cx="10179760" cy="3515174"/>
          </a:xfrm>
        </p:spPr>
        <p:txBody>
          <a:bodyPr/>
          <a:lstStyle/>
          <a:p>
            <a:pPr algn="l"/>
            <a:r>
              <a:rPr lang="sk-SK" dirty="0"/>
              <a:t>                                 </a:t>
            </a:r>
            <a:r>
              <a:rPr lang="sk-SK" dirty="0">
                <a:solidFill>
                  <a:schemeClr val="tx1"/>
                </a:solidFill>
              </a:rPr>
              <a:t>Úplné zatmenie</a:t>
            </a:r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dirty="0"/>
              <a:t>                                    </a:t>
            </a:r>
            <a:r>
              <a:rPr lang="sk-SK" dirty="0">
                <a:solidFill>
                  <a:schemeClr val="tx1"/>
                </a:solidFill>
              </a:rPr>
              <a:t>Čiastočné zatmenie</a:t>
            </a:r>
          </a:p>
        </p:txBody>
      </p:sp>
      <p:pic>
        <p:nvPicPr>
          <p:cNvPr id="2050" name="Picture 2" descr="https://akela.mendelu.cz/~xtomanik/m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20" y="3056159"/>
            <a:ext cx="4667250" cy="27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kela.mendelu.cz/~xtomanik/m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4" y="3056160"/>
            <a:ext cx="18192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kela.mendelu.cz/~xtomanik/me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4" y="4799561"/>
            <a:ext cx="20097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4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6600" b="1" dirty="0"/>
              <a:t>Ďakujem za pozornosť</a:t>
            </a: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55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Ktoré predmety môžeme vidieť okolo nás naším zrakom 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20799" y="1842740"/>
            <a:ext cx="10815590" cy="4736479"/>
          </a:xfrm>
        </p:spPr>
        <p:txBody>
          <a:bodyPr>
            <a:normAutofit/>
          </a:bodyPr>
          <a:lstStyle/>
          <a:p>
            <a:r>
              <a:rPr lang="sk-SK" dirty="0"/>
              <a:t>Tie, ktoré </a:t>
            </a:r>
            <a:r>
              <a:rPr lang="sk-SK" b="1" dirty="0"/>
              <a:t>vytvárajú viditeľné svetlo </a:t>
            </a:r>
            <a:r>
              <a:rPr lang="sk-SK" dirty="0"/>
              <a:t>( 400- 750 nm) - vyžarujú ho do okolia, napr.: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Tie, ktoré </a:t>
            </a:r>
            <a:r>
              <a:rPr lang="sk-SK" b="1" dirty="0"/>
              <a:t>svetlo odrážajú</a:t>
            </a:r>
            <a:r>
              <a:rPr lang="sk-SK" dirty="0"/>
              <a:t>, napr.:                                   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122" name="Picture 2" descr="http://4.bp.blogspot.com/-Vhv61DqDnIk/UI2jmkpdDVI/AAAAAAAABIY/w7sjobRw7Lw/s1600/1114790_can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41" y="2349248"/>
            <a:ext cx="1728438" cy="17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le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349248"/>
            <a:ext cx="1550679" cy="1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lnk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4" y="2367892"/>
            <a:ext cx="2912656" cy="17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člov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68" y="4505092"/>
            <a:ext cx="2504562" cy="19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plané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648" y="4454911"/>
            <a:ext cx="3050323" cy="200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Zdroje svetla môžeme deliť: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>
                <a:solidFill>
                  <a:schemeClr val="tx1"/>
                </a:solidFill>
              </a:rPr>
              <a:t>Podľa pôvodu na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Prirodzené</a:t>
            </a:r>
            <a:r>
              <a:rPr lang="sk-SK" dirty="0">
                <a:solidFill>
                  <a:schemeClr val="tx1"/>
                </a:solidFill>
              </a:rPr>
              <a:t> - (Slnko, hviezdy, blesk, polárna žiara, láva, luminiscencia živých organizmov – </a:t>
            </a:r>
            <a:r>
              <a:rPr lang="sk-SK" dirty="0" err="1">
                <a:solidFill>
                  <a:schemeClr val="tx1"/>
                </a:solidFill>
              </a:rPr>
              <a:t>svetluška</a:t>
            </a:r>
            <a:r>
              <a:rPr lang="sk-SK" dirty="0">
                <a:solidFill>
                  <a:schemeClr val="tx1"/>
                </a:solidFill>
              </a:rPr>
              <a:t>, oheň – prírodný živel)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Umelé</a:t>
            </a:r>
            <a:r>
              <a:rPr lang="sk-SK" u="sng" dirty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– vyrobil človek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(fakľa, </a:t>
            </a:r>
            <a:r>
              <a:rPr lang="sk-SK" dirty="0" err="1">
                <a:solidFill>
                  <a:schemeClr val="tx1"/>
                </a:solidFill>
              </a:rPr>
              <a:t>sviečka,žiarovka</a:t>
            </a:r>
            <a:r>
              <a:rPr lang="sk-SK" dirty="0">
                <a:solidFill>
                  <a:schemeClr val="tx1"/>
                </a:solidFill>
              </a:rPr>
              <a:t>, žiarivka, televízna obrazovka, laser)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>
                <a:solidFill>
                  <a:schemeClr val="tx1"/>
                </a:solidFill>
              </a:rPr>
              <a:t>Podľa veľkosti na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Plošné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(svetlo vychádza z väčšej plochy)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Slnko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Bodové</a:t>
            </a:r>
            <a:r>
              <a:rPr lang="sk-SK" sz="2000" dirty="0">
                <a:solidFill>
                  <a:schemeClr val="tx1"/>
                </a:solidFill>
              </a:rPr>
              <a:t>(svetlo vychádza akoby z jedného bodu)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Žiarovka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37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C00000"/>
                </a:solidFill>
              </a:rPr>
              <a:t>Ako sa šíria svetelné lúče?</a:t>
            </a:r>
            <a:br>
              <a:rPr lang="sk-SK" b="1" dirty="0">
                <a:solidFill>
                  <a:srgbClr val="C00000"/>
                </a:solidFill>
              </a:rPr>
            </a:b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854712"/>
            <a:ext cx="9144000" cy="31223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k-SK" sz="5400" b="1" dirty="0">
                <a:solidFill>
                  <a:schemeClr val="tx1"/>
                </a:solidFill>
              </a:rPr>
              <a:t>Skúmajme vlastnosti</a:t>
            </a:r>
          </a:p>
          <a:p>
            <a:pPr algn="l">
              <a:lnSpc>
                <a:spcPct val="160000"/>
              </a:lnSpc>
            </a:pPr>
            <a:r>
              <a:rPr lang="sk-SK" sz="5400" b="1" dirty="0">
                <a:solidFill>
                  <a:schemeClr val="tx1"/>
                </a:solidFill>
              </a:rPr>
              <a:t>a) </a:t>
            </a:r>
            <a:r>
              <a:rPr lang="sk-SK" sz="5400" dirty="0">
                <a:solidFill>
                  <a:schemeClr val="tx1"/>
                </a:solidFill>
              </a:rPr>
              <a:t>slnečných lúčov </a:t>
            </a:r>
          </a:p>
          <a:p>
            <a:pPr algn="l">
              <a:lnSpc>
                <a:spcPct val="160000"/>
              </a:lnSpc>
            </a:pPr>
            <a:r>
              <a:rPr lang="sk-SK" sz="5400" b="1" dirty="0">
                <a:solidFill>
                  <a:schemeClr val="tx1"/>
                </a:solidFill>
              </a:rPr>
              <a:t>b) </a:t>
            </a:r>
            <a:r>
              <a:rPr lang="sk-SK" sz="5400" dirty="0">
                <a:solidFill>
                  <a:schemeClr val="tx1"/>
                </a:solidFill>
              </a:rPr>
              <a:t>svetelných lúčov žiarovky</a:t>
            </a:r>
          </a:p>
        </p:txBody>
      </p:sp>
    </p:spTree>
    <p:extLst>
      <p:ext uri="{BB962C8B-B14F-4D97-AF65-F5344CB8AC3E}">
        <p14:creationId xmlns:p14="http://schemas.microsoft.com/office/powerpoint/2010/main" val="27920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Slnečné lúče </a:t>
            </a:r>
          </a:p>
        </p:txBody>
      </p:sp>
      <p:pic>
        <p:nvPicPr>
          <p:cNvPr id="6146" name="Picture 2" descr="Image result for slnečné lúč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27" y="1416206"/>
            <a:ext cx="3752266" cy="51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riamočiare šírenie svetl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87805"/>
            <a:ext cx="5642517" cy="37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5166612" y="635620"/>
            <a:ext cx="6809798" cy="1323439"/>
          </a:xfrm>
          <a:prstGeom prst="rect">
            <a:avLst/>
          </a:prstGeom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sk-SK" sz="4000" dirty="0">
                <a:latin typeface="Calibri Light" panose="020F0302020204030204" pitchFamily="34" charset="0"/>
              </a:rPr>
              <a:t>majú tvar priamky a tie sa javia ako rovnobežné </a:t>
            </a:r>
          </a:p>
        </p:txBody>
      </p:sp>
    </p:spTree>
    <p:extLst>
      <p:ext uri="{BB962C8B-B14F-4D97-AF65-F5344CB8AC3E}">
        <p14:creationId xmlns:p14="http://schemas.microsoft.com/office/powerpoint/2010/main" val="9746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361" y="365125"/>
            <a:ext cx="11253439" cy="1325563"/>
          </a:xfrm>
        </p:spPr>
        <p:txBody>
          <a:bodyPr/>
          <a:lstStyle/>
          <a:p>
            <a:r>
              <a:rPr lang="sk-SK" dirty="0"/>
              <a:t>Svetelné lúče žiarovky</a:t>
            </a:r>
          </a:p>
        </p:txBody>
      </p:sp>
      <p:pic>
        <p:nvPicPr>
          <p:cNvPr id="7174" name="Picture 6" descr="http://photos1.blogger.com/blogger/1110/2670/1600/IMG_453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9" y="1508165"/>
            <a:ext cx="4802579" cy="47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priamočiare šírenie svetla zo žiarovk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040" y="4509836"/>
            <a:ext cx="4046266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priamočiare šírenie svetla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91" y="2157457"/>
            <a:ext cx="5410200" cy="1975624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5218771" y="591015"/>
            <a:ext cx="6713034" cy="13234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4000" dirty="0">
                <a:latin typeface="Calibri Light" panose="020F0302020204030204" pitchFamily="34" charset="0"/>
              </a:rPr>
              <a:t>majú tvar priamky a tie sa javia</a:t>
            </a:r>
          </a:p>
          <a:p>
            <a:r>
              <a:rPr lang="sk-SK" sz="4000" dirty="0">
                <a:latin typeface="Calibri Light" panose="020F0302020204030204" pitchFamily="34" charset="0"/>
              </a:rPr>
              <a:t> ako rozbiehavé </a:t>
            </a:r>
          </a:p>
        </p:txBody>
      </p:sp>
    </p:spTree>
    <p:extLst>
      <p:ext uri="{BB962C8B-B14F-4D97-AF65-F5344CB8AC3E}">
        <p14:creationId xmlns:p14="http://schemas.microsoft.com/office/powerpoint/2010/main" val="31877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663" y="365125"/>
            <a:ext cx="11931806" cy="1794260"/>
          </a:xfrm>
        </p:spPr>
        <p:txBody>
          <a:bodyPr>
            <a:normAutofit fontScale="90000"/>
          </a:bodyPr>
          <a:lstStyle/>
          <a:p>
            <a:r>
              <a:rPr lang="sk-SK" b="1" u="sng" dirty="0"/>
              <a:t>Záver</a:t>
            </a:r>
            <a:r>
              <a:rPr lang="sk-SK" b="1" dirty="0"/>
              <a:t>: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svetelný lúč má tvar priamky – </a:t>
            </a:r>
            <a:r>
              <a:rPr lang="sk-SK" sz="4400" b="1" dirty="0">
                <a:solidFill>
                  <a:srgbClr val="C00000"/>
                </a:solidFill>
              </a:rPr>
              <a:t>svetlo sa šíri priamočiaro</a:t>
            </a:r>
            <a:r>
              <a:rPr lang="sk-SK" sz="4900" b="1" dirty="0">
                <a:solidFill>
                  <a:srgbClr val="C00000"/>
                </a:solidFill>
              </a:rPr>
              <a:t/>
            </a:r>
            <a:br>
              <a:rPr lang="sk-SK" sz="4900" b="1" dirty="0">
                <a:solidFill>
                  <a:srgbClr val="C00000"/>
                </a:solidFill>
              </a:rPr>
            </a:br>
            <a:r>
              <a:rPr lang="sk-SK" sz="4900" b="1" dirty="0">
                <a:solidFill>
                  <a:srgbClr val="C00000"/>
                </a:solidFill>
              </a:rPr>
              <a:t>                                                                         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>
          <a:xfrm>
            <a:off x="839788" y="1561170"/>
            <a:ext cx="5157787" cy="1185923"/>
          </a:xfrm>
        </p:spPr>
        <p:txBody>
          <a:bodyPr>
            <a:normAutofit/>
          </a:bodyPr>
          <a:lstStyle/>
          <a:p>
            <a:r>
              <a:rPr lang="sk-SK" sz="3200" dirty="0"/>
              <a:t>Priame využitie znalosti: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2"/>
          </p:nvPr>
        </p:nvSpPr>
        <p:spPr>
          <a:xfrm>
            <a:off x="839788" y="2765502"/>
            <a:ext cx="5157787" cy="3891775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Geodézia (zememeračstvo)</a:t>
            </a:r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quarter" idx="3"/>
          </p:nvPr>
        </p:nvSpPr>
        <p:spPr>
          <a:xfrm>
            <a:off x="6172200" y="2330605"/>
            <a:ext cx="5183188" cy="1052976"/>
          </a:xfrm>
        </p:spPr>
        <p:txBody>
          <a:bodyPr/>
          <a:lstStyle/>
          <a:p>
            <a:r>
              <a:rPr lang="sk-SK" sz="2800" b="0" dirty="0" err="1"/>
              <a:t>Camera</a:t>
            </a:r>
            <a:r>
              <a:rPr lang="sk-SK" sz="2800" b="0" dirty="0"/>
              <a:t> </a:t>
            </a:r>
            <a:r>
              <a:rPr lang="sk-SK" sz="2800" b="0" dirty="0" err="1"/>
              <a:t>obscura</a:t>
            </a:r>
            <a:r>
              <a:rPr lang="sk-SK" sz="2800" b="0" dirty="0"/>
              <a:t> </a:t>
            </a:r>
            <a:r>
              <a:rPr lang="sk-SK" b="0" dirty="0"/>
              <a:t>(predchodca fotoaparátu)</a:t>
            </a:r>
          </a:p>
        </p:txBody>
      </p:sp>
      <p:pic>
        <p:nvPicPr>
          <p:cNvPr id="8194" name="Picture 2" descr="http://m.smedata.sk/api-media/media/image/sme/8/11/1141238/1141238_1000x.jpeg?rev=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588" y="3554801"/>
            <a:ext cx="5183188" cy="256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zememeračst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30" y="3383581"/>
            <a:ext cx="3728852" cy="26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57255"/>
          </a:xfrm>
        </p:spPr>
        <p:txBody>
          <a:bodyPr/>
          <a:lstStyle/>
          <a:p>
            <a:r>
              <a:rPr lang="sk-SK" b="1" u="sng" dirty="0">
                <a:solidFill>
                  <a:schemeClr val="tx1"/>
                </a:solidFill>
              </a:rPr>
              <a:t>Na opis vysvetlenia javov v optike napríklad:</a:t>
            </a:r>
            <a:br>
              <a:rPr lang="sk-SK" b="1" u="sng" dirty="0">
                <a:solidFill>
                  <a:schemeClr val="tx1"/>
                </a:solidFill>
              </a:rPr>
            </a:br>
            <a:r>
              <a:rPr lang="sk-SK" dirty="0"/>
              <a:t/>
            </a:r>
            <a:br>
              <a:rPr lang="sk-SK" dirty="0"/>
            </a:br>
            <a:r>
              <a:rPr lang="sk-SK" dirty="0"/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ako vidíme predmety pod vodou keď sa na </a:t>
            </a:r>
            <a:r>
              <a:rPr lang="sk-S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pozeráme zhora</a:t>
            </a:r>
            <a:r>
              <a:rPr lang="sk-SK" dirty="0"/>
              <a:t>, </a:t>
            </a:r>
            <a:br>
              <a:rPr lang="sk-SK" dirty="0"/>
            </a:br>
            <a:r>
              <a:rPr lang="sk-SK" dirty="0"/>
              <a:t>- prečo vypuklé zrkadlá zobrazujú predmety ináč ako duté zrkadlá</a:t>
            </a:r>
            <a:br>
              <a:rPr lang="sk-SK" dirty="0"/>
            </a:br>
            <a:r>
              <a:rPr lang="sk-SK" dirty="0"/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prečo šošovky sú sklami v okuliaroch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- ako prebieha zatmenie Slnka, Mesiaca....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41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3569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Zatmenie Slnka </a:t>
            </a:r>
            <a:r>
              <a:rPr lang="sk-SK" dirty="0"/>
              <a:t/>
            </a:r>
            <a:br>
              <a:rPr lang="sk-SK" dirty="0"/>
            </a:br>
            <a:r>
              <a:rPr lang="sk-SK" sz="4000" dirty="0"/>
              <a:t>môže nastať keď je Mesiac vo fáze NOVU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754351"/>
            <a:ext cx="9144000" cy="3898628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                                   </a:t>
            </a:r>
            <a:r>
              <a:rPr lang="sk-SK" dirty="0">
                <a:solidFill>
                  <a:schemeClr val="tx1"/>
                </a:solidFill>
              </a:rPr>
              <a:t>Úplné zatmenie Slnka</a:t>
            </a:r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dirty="0"/>
              <a:t>                                      </a:t>
            </a:r>
            <a:r>
              <a:rPr lang="sk-SK" dirty="0">
                <a:solidFill>
                  <a:schemeClr val="tx1"/>
                </a:solidFill>
              </a:rPr>
              <a:t>Prstencové zatmenie Slnka</a:t>
            </a:r>
          </a:p>
        </p:txBody>
      </p:sp>
      <p:pic>
        <p:nvPicPr>
          <p:cNvPr id="4" name="Picture 8" descr="Schéma úplného zatmenia Sl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27" y="3336885"/>
            <a:ext cx="4762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úplné zatmenie Sln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04854"/>
            <a:ext cx="2381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stencové zatmenie Sln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9829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191</Words>
  <Application>Microsoft Office PowerPoint</Application>
  <PresentationFormat>Širokouhlá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Trebuchet MS</vt:lpstr>
      <vt:lpstr>Wingdings 3</vt:lpstr>
      <vt:lpstr>Fazeta</vt:lpstr>
      <vt:lpstr>Zdroje svetla   </vt:lpstr>
      <vt:lpstr>Ktoré predmety môžeme vidieť okolo nás naším zrakom ?</vt:lpstr>
      <vt:lpstr>Zdroje svetla môžeme deliť:</vt:lpstr>
      <vt:lpstr>Ako sa šíria svetelné lúče?  </vt:lpstr>
      <vt:lpstr>Slnečné lúče </vt:lpstr>
      <vt:lpstr>Svetelné lúče žiarovky</vt:lpstr>
      <vt:lpstr>Záver:  svetelný lúč má tvar priamky – svetlo sa šíri priamočiaro                                                                          </vt:lpstr>
      <vt:lpstr>Na opis vysvetlenia javov v optike napríklad:  - ako vidíme predmety pod vodou keď sa na ne pozeráme zhora,  - prečo vypuklé zrkadlá zobrazujú predmety ináč ako duté zrkadlá - prečo šošovky sú sklami v okuliaroch - ako prebieha zatmenie Slnka, Mesiaca.... </vt:lpstr>
      <vt:lpstr>Zatmenie Slnka  môže nastať keď je Mesiac vo fáze NOVU</vt:lpstr>
      <vt:lpstr>                 Zatmenie Mesiaca  môže nastať keď je Mesiac vo fáze splnu 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Zdroje svetla</dc:title>
  <dc:creator>PC</dc:creator>
  <cp:lastModifiedBy>ucitel</cp:lastModifiedBy>
  <cp:revision>29</cp:revision>
  <dcterms:created xsi:type="dcterms:W3CDTF">2016-09-30T09:08:15Z</dcterms:created>
  <dcterms:modified xsi:type="dcterms:W3CDTF">2022-09-20T11:22:20Z</dcterms:modified>
</cp:coreProperties>
</file>