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8"/>
  </p:notes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57" r:id="rId18"/>
    <p:sldId id="258" r:id="rId19"/>
    <p:sldId id="259" r:id="rId20"/>
    <p:sldId id="260" r:id="rId21"/>
    <p:sldId id="261" r:id="rId22"/>
    <p:sldId id="263" r:id="rId23"/>
    <p:sldId id="265" r:id="rId24"/>
    <p:sldId id="267" r:id="rId25"/>
    <p:sldId id="283" r:id="rId26"/>
    <p:sldId id="284" r:id="rId2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>
      <p:cViewPr>
        <p:scale>
          <a:sx n="69" d="100"/>
          <a:sy n="69" d="100"/>
        </p:scale>
        <p:origin x="-1200" y="-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6F6ABD-B128-48B7-8DC6-636DE12A6016}" type="datetimeFigureOut">
              <a:rPr lang="sk-SK" smtClean="0"/>
              <a:pPr/>
              <a:t>7. 1. 2015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7A3E5-06B9-4479-A528-83794E0D66B9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63036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7A3E5-06B9-4479-A528-83794E0D66B9}" type="slidenum">
              <a:rPr lang="sk-SK" smtClean="0"/>
              <a:pPr/>
              <a:t>22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685425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8300565-37E3-4DD4-8A42-5AA74CC200E5}" type="datetimeFigureOut">
              <a:rPr lang="sk-SK" smtClean="0"/>
              <a:pPr/>
              <a:t>7. 1. 2015</a:t>
            </a:fld>
            <a:endParaRPr lang="sk-SK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C9DB893B-BBE1-4741-8FA8-6BD4A3C5FC6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00565-37E3-4DD4-8A42-5AA74CC200E5}" type="datetimeFigureOut">
              <a:rPr lang="sk-SK" smtClean="0"/>
              <a:pPr/>
              <a:t>7. 1. 2015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B893B-BBE1-4741-8FA8-6BD4A3C5FC6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00565-37E3-4DD4-8A42-5AA74CC200E5}" type="datetimeFigureOut">
              <a:rPr lang="sk-SK" smtClean="0"/>
              <a:pPr/>
              <a:t>7. 1. 2015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B893B-BBE1-4741-8FA8-6BD4A3C5FC6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00565-37E3-4DD4-8A42-5AA74CC200E5}" type="datetimeFigureOut">
              <a:rPr lang="sk-SK" smtClean="0"/>
              <a:pPr/>
              <a:t>7. 1. 2015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B893B-BBE1-4741-8FA8-6BD4A3C5FC6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00565-37E3-4DD4-8A42-5AA74CC200E5}" type="datetimeFigureOut">
              <a:rPr lang="sk-SK" smtClean="0"/>
              <a:pPr/>
              <a:t>7. 1. 2015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B893B-BBE1-4741-8FA8-6BD4A3C5FC6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00565-37E3-4DD4-8A42-5AA74CC200E5}" type="datetimeFigureOut">
              <a:rPr lang="sk-SK" smtClean="0"/>
              <a:pPr/>
              <a:t>7. 1. 2015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B893B-BBE1-4741-8FA8-6BD4A3C5FC6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00565-37E3-4DD4-8A42-5AA74CC200E5}" type="datetimeFigureOut">
              <a:rPr lang="sk-SK" smtClean="0"/>
              <a:pPr/>
              <a:t>7. 1. 2015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B893B-BBE1-4741-8FA8-6BD4A3C5FC6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00565-37E3-4DD4-8A42-5AA74CC200E5}" type="datetimeFigureOut">
              <a:rPr lang="sk-SK" smtClean="0"/>
              <a:pPr/>
              <a:t>7. 1. 2015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B893B-BBE1-4741-8FA8-6BD4A3C5FC6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00565-37E3-4DD4-8A42-5AA74CC200E5}" type="datetimeFigureOut">
              <a:rPr lang="sk-SK" smtClean="0"/>
              <a:pPr/>
              <a:t>7. 1. 2015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B893B-BBE1-4741-8FA8-6BD4A3C5FC6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00565-37E3-4DD4-8A42-5AA74CC200E5}" type="datetimeFigureOut">
              <a:rPr lang="sk-SK" smtClean="0"/>
              <a:pPr/>
              <a:t>7. 1. 2015</a:t>
            </a:fld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B893B-BBE1-4741-8FA8-6BD4A3C5FC6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00565-37E3-4DD4-8A42-5AA74CC200E5}" type="datetimeFigureOut">
              <a:rPr lang="sk-SK" smtClean="0"/>
              <a:pPr/>
              <a:t>7. 1. 2015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B893B-BBE1-4741-8FA8-6BD4A3C5FC6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08300565-37E3-4DD4-8A42-5AA74CC200E5}" type="datetimeFigureOut">
              <a:rPr lang="sk-SK" smtClean="0"/>
              <a:pPr/>
              <a:t>7. 1. 2015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C9DB893B-BBE1-4741-8FA8-6BD4A3C5FC6D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&amp;clanok=6528;800;436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sz="4000" b="1" dirty="0" smtClean="0"/>
              <a:t>Karboxylové kyseliny</a:t>
            </a:r>
            <a:endParaRPr lang="sk-SK" sz="4000" b="1" dirty="0"/>
          </a:p>
        </p:txBody>
      </p:sp>
      <p:sp>
        <p:nvSpPr>
          <p:cNvPr id="3" name="BlokTextu 2"/>
          <p:cNvSpPr txBox="1"/>
          <p:nvPr/>
        </p:nvSpPr>
        <p:spPr>
          <a:xfrm>
            <a:off x="4860032" y="4869160"/>
            <a:ext cx="32175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b="1" dirty="0" smtClean="0"/>
              <a:t>RNDr. Lenka </a:t>
            </a:r>
            <a:r>
              <a:rPr lang="sk-SK" sz="2000" b="1" dirty="0" err="1" smtClean="0"/>
              <a:t>Škarbeková</a:t>
            </a:r>
            <a:endParaRPr lang="sk-SK" sz="2000" b="1" dirty="0" smtClean="0"/>
          </a:p>
          <a:p>
            <a:r>
              <a:rPr lang="sk-SK" sz="2000" b="1" dirty="0" smtClean="0"/>
              <a:t>GEL-ŠKA-CHE-IIA-44</a:t>
            </a:r>
            <a:endParaRPr lang="sk-SK" sz="2000" b="1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 l="24715" t="31250" r="25505" b="46371"/>
          <a:stretch>
            <a:fillRect/>
          </a:stretch>
        </p:blipFill>
        <p:spPr bwMode="auto">
          <a:xfrm>
            <a:off x="0" y="-243408"/>
            <a:ext cx="9144000" cy="260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704395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Chemické vlastnosti </a:t>
            </a:r>
            <a:r>
              <a:rPr lang="sk-SK" dirty="0" err="1" smtClean="0"/>
              <a:t>karbox</a:t>
            </a:r>
            <a:r>
              <a:rPr lang="sk-SK" dirty="0" smtClean="0"/>
              <a:t>. kyselín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k-SK" sz="2000" dirty="0" smtClean="0">
                <a:solidFill>
                  <a:srgbClr val="FF0000"/>
                </a:solidFill>
              </a:rPr>
              <a:t>!!</a:t>
            </a:r>
            <a:r>
              <a:rPr lang="sk-SK" sz="2000" dirty="0" smtClean="0"/>
              <a:t> – sú </a:t>
            </a:r>
            <a:r>
              <a:rPr lang="sk-SK" sz="2000" dirty="0" smtClean="0">
                <a:solidFill>
                  <a:srgbClr val="FF0000"/>
                </a:solidFill>
              </a:rPr>
              <a:t>veľmi reaktívne zlúčeniny</a:t>
            </a:r>
            <a:r>
              <a:rPr lang="sk-SK" sz="2000" dirty="0" smtClean="0"/>
              <a:t>, ktorých vlastnosti vyplývajú </a:t>
            </a:r>
            <a:r>
              <a:rPr lang="sk-SK" sz="2000" dirty="0" err="1" smtClean="0"/>
              <a:t>znajmä</a:t>
            </a:r>
            <a:r>
              <a:rPr lang="sk-SK" sz="2000" dirty="0" smtClean="0"/>
              <a:t> z charakteru ich </a:t>
            </a:r>
            <a:r>
              <a:rPr lang="sk-SK" sz="2000" dirty="0" err="1" smtClean="0"/>
              <a:t>karbox</a:t>
            </a:r>
            <a:r>
              <a:rPr lang="sk-SK" sz="2000" dirty="0" smtClean="0"/>
              <a:t>. skupiny. Výraznou črtou </a:t>
            </a:r>
            <a:r>
              <a:rPr lang="sk-SK" sz="2000" dirty="0" err="1" smtClean="0"/>
              <a:t>karbox</a:t>
            </a:r>
            <a:r>
              <a:rPr lang="sk-SK" sz="2000" dirty="0" smtClean="0"/>
              <a:t>. skupiny sú jej </a:t>
            </a:r>
            <a:r>
              <a:rPr lang="sk-SK" sz="2000" dirty="0" smtClean="0">
                <a:solidFill>
                  <a:srgbClr val="FF0000"/>
                </a:solidFill>
              </a:rPr>
              <a:t>kyslé vlastnosti</a:t>
            </a:r>
            <a:r>
              <a:rPr lang="sk-SK" sz="2000" dirty="0" smtClean="0"/>
              <a:t>, pretože sa z nej ľahko </a:t>
            </a:r>
            <a:r>
              <a:rPr lang="sk-SK" sz="2000" dirty="0" err="1" smtClean="0"/>
              <a:t>odštiepuje</a:t>
            </a:r>
            <a:r>
              <a:rPr lang="sk-SK" sz="2000" dirty="0" smtClean="0"/>
              <a:t> katión vodíka H+</a:t>
            </a:r>
          </a:p>
          <a:p>
            <a:r>
              <a:rPr lang="sk-SK" sz="2000" dirty="0" smtClean="0"/>
              <a:t>-kyslý charakter </a:t>
            </a:r>
            <a:r>
              <a:rPr lang="sk-SK" sz="2000" dirty="0" err="1" smtClean="0"/>
              <a:t>karbox</a:t>
            </a:r>
            <a:r>
              <a:rPr lang="sk-SK" sz="2000" dirty="0" smtClean="0"/>
              <a:t>. skupiny vyplýva zo spojenia </a:t>
            </a:r>
            <a:r>
              <a:rPr lang="sk-SK" sz="2000" dirty="0" err="1" smtClean="0"/>
              <a:t>hydroxylovej</a:t>
            </a:r>
            <a:r>
              <a:rPr lang="sk-SK" sz="2000" dirty="0" smtClean="0"/>
              <a:t> skupiny so skupinou </a:t>
            </a:r>
            <a:r>
              <a:rPr lang="sk-SK" sz="2000" dirty="0" err="1" smtClean="0"/>
              <a:t>karbonylovou</a:t>
            </a:r>
            <a:r>
              <a:rPr lang="sk-SK" sz="2000" dirty="0" smtClean="0"/>
              <a:t>. Preto vo vodnom roztoku </a:t>
            </a:r>
            <a:r>
              <a:rPr lang="sk-SK" sz="2000" dirty="0" smtClean="0">
                <a:solidFill>
                  <a:srgbClr val="FF0000"/>
                </a:solidFill>
              </a:rPr>
              <a:t>–COOH skupina disociuje </a:t>
            </a:r>
            <a:r>
              <a:rPr lang="sk-SK" sz="2000" dirty="0" smtClean="0"/>
              <a:t>za vzniku </a:t>
            </a:r>
            <a:r>
              <a:rPr lang="sk-SK" sz="2000" dirty="0" err="1" smtClean="0">
                <a:solidFill>
                  <a:srgbClr val="FF0000"/>
                </a:solidFill>
              </a:rPr>
              <a:t>karboxylátového</a:t>
            </a:r>
            <a:r>
              <a:rPr lang="sk-SK" sz="2000" dirty="0" smtClean="0">
                <a:solidFill>
                  <a:srgbClr val="FF0000"/>
                </a:solidFill>
              </a:rPr>
              <a:t> aniónu </a:t>
            </a:r>
          </a:p>
          <a:p>
            <a:pPr>
              <a:buNone/>
            </a:pPr>
            <a:r>
              <a:rPr lang="sk-SK" sz="2000" dirty="0" smtClean="0">
                <a:solidFill>
                  <a:srgbClr val="FF0000"/>
                </a:solidFill>
              </a:rPr>
              <a:t> </a:t>
            </a:r>
            <a:r>
              <a:rPr lang="sk-SK" sz="2000" dirty="0" smtClean="0"/>
              <a:t>                               O                                                                       </a:t>
            </a:r>
            <a:r>
              <a:rPr lang="sk-SK" sz="2000" dirty="0" err="1" smtClean="0"/>
              <a:t>O</a:t>
            </a:r>
            <a:endParaRPr lang="sk-SK" sz="2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sk-SK" sz="2000" dirty="0" smtClean="0">
                <a:solidFill>
                  <a:srgbClr val="FF0000"/>
                </a:solidFill>
              </a:rPr>
              <a:t>            </a:t>
            </a:r>
            <a:r>
              <a:rPr lang="sk-SK" sz="2000" dirty="0" smtClean="0"/>
              <a:t>R          C                      +   H2O                        R        C                   +   H3O+</a:t>
            </a:r>
          </a:p>
          <a:p>
            <a:pPr>
              <a:buNone/>
            </a:pPr>
            <a:r>
              <a:rPr lang="sk-SK" sz="2000" dirty="0" smtClean="0"/>
              <a:t>                                O         H                                                           O-</a:t>
            </a:r>
          </a:p>
          <a:p>
            <a:pPr>
              <a:buNone/>
            </a:pPr>
            <a:r>
              <a:rPr lang="sk-SK" sz="2000" dirty="0" smtClean="0"/>
              <a:t>                           </a:t>
            </a:r>
            <a:r>
              <a:rPr lang="sk-SK" sz="2000" dirty="0" err="1" smtClean="0">
                <a:solidFill>
                  <a:srgbClr val="FF0000"/>
                </a:solidFill>
              </a:rPr>
              <a:t>karbox</a:t>
            </a:r>
            <a:r>
              <a:rPr lang="sk-SK" sz="2000" dirty="0" smtClean="0">
                <a:solidFill>
                  <a:srgbClr val="FF0000"/>
                </a:solidFill>
              </a:rPr>
              <a:t>. kyselina                               </a:t>
            </a:r>
            <a:r>
              <a:rPr lang="sk-SK" sz="2000" dirty="0" err="1" smtClean="0">
                <a:solidFill>
                  <a:srgbClr val="FF0000"/>
                </a:solidFill>
              </a:rPr>
              <a:t>karbox</a:t>
            </a:r>
            <a:r>
              <a:rPr lang="sk-SK" sz="2000" dirty="0" smtClean="0">
                <a:solidFill>
                  <a:srgbClr val="FF0000"/>
                </a:solidFill>
              </a:rPr>
              <a:t>. anión</a:t>
            </a:r>
            <a:endParaRPr lang="sk-SK" sz="2000" dirty="0" smtClean="0"/>
          </a:p>
        </p:txBody>
      </p:sp>
      <p:cxnSp>
        <p:nvCxnSpPr>
          <p:cNvPr id="5" name="Rovná spojnica 4"/>
          <p:cNvCxnSpPr/>
          <p:nvPr/>
        </p:nvCxnSpPr>
        <p:spPr>
          <a:xfrm>
            <a:off x="1447800" y="41148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ovná spojnica 6"/>
          <p:cNvCxnSpPr/>
          <p:nvPr/>
        </p:nvCxnSpPr>
        <p:spPr>
          <a:xfrm flipV="1">
            <a:off x="2057400" y="3810000"/>
            <a:ext cx="2286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nica 12"/>
          <p:cNvCxnSpPr/>
          <p:nvPr/>
        </p:nvCxnSpPr>
        <p:spPr>
          <a:xfrm flipV="1">
            <a:off x="2133600" y="3886200"/>
            <a:ext cx="2286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ovná spojnica 14"/>
          <p:cNvCxnSpPr/>
          <p:nvPr/>
        </p:nvCxnSpPr>
        <p:spPr>
          <a:xfrm>
            <a:off x="2133600" y="4267200"/>
            <a:ext cx="2286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ovná spojnica 18"/>
          <p:cNvCxnSpPr/>
          <p:nvPr/>
        </p:nvCxnSpPr>
        <p:spPr>
          <a:xfrm>
            <a:off x="2590800" y="44958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ovná spojnica 22"/>
          <p:cNvCxnSpPr/>
          <p:nvPr/>
        </p:nvCxnSpPr>
        <p:spPr>
          <a:xfrm>
            <a:off x="2743200" y="41910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Zaoblená spojnica 25"/>
          <p:cNvCxnSpPr/>
          <p:nvPr/>
        </p:nvCxnSpPr>
        <p:spPr>
          <a:xfrm flipV="1">
            <a:off x="3276600" y="4267200"/>
            <a:ext cx="609600" cy="304800"/>
          </a:xfrm>
          <a:prstGeom prst="curvedConnector3">
            <a:avLst>
              <a:gd name="adj1" fmla="val 10076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ovná spojovacia šípka 30"/>
          <p:cNvCxnSpPr/>
          <p:nvPr/>
        </p:nvCxnSpPr>
        <p:spPr>
          <a:xfrm>
            <a:off x="4267200" y="40386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ovná spojovacia šípka 34"/>
          <p:cNvCxnSpPr/>
          <p:nvPr/>
        </p:nvCxnSpPr>
        <p:spPr>
          <a:xfrm flipH="1">
            <a:off x="4191000" y="41910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ovná spojnica 36"/>
          <p:cNvCxnSpPr/>
          <p:nvPr/>
        </p:nvCxnSpPr>
        <p:spPr>
          <a:xfrm>
            <a:off x="5638800" y="41148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ovná spojnica 38"/>
          <p:cNvCxnSpPr/>
          <p:nvPr/>
        </p:nvCxnSpPr>
        <p:spPr>
          <a:xfrm flipV="1">
            <a:off x="6248400" y="3810000"/>
            <a:ext cx="2286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Rovná spojnica 42"/>
          <p:cNvCxnSpPr/>
          <p:nvPr/>
        </p:nvCxnSpPr>
        <p:spPr>
          <a:xfrm flipV="1">
            <a:off x="6324600" y="3886200"/>
            <a:ext cx="2286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Rovná spojnica 44"/>
          <p:cNvCxnSpPr/>
          <p:nvPr/>
        </p:nvCxnSpPr>
        <p:spPr>
          <a:xfrm>
            <a:off x="6172200" y="42672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228600"/>
            <a:ext cx="8534400" cy="5897563"/>
          </a:xfrm>
        </p:spPr>
        <p:txBody>
          <a:bodyPr>
            <a:normAutofit/>
          </a:bodyPr>
          <a:lstStyle/>
          <a:p>
            <a:r>
              <a:rPr lang="sk-SK" sz="2000" dirty="0" smtClean="0">
                <a:solidFill>
                  <a:srgbClr val="FF0000"/>
                </a:solidFill>
              </a:rPr>
              <a:t>!! </a:t>
            </a:r>
            <a:r>
              <a:rPr lang="sk-SK" sz="2000" dirty="0" smtClean="0"/>
              <a:t>-väčšina </a:t>
            </a:r>
            <a:r>
              <a:rPr lang="sk-SK" sz="2000" dirty="0" err="1" smtClean="0"/>
              <a:t>karbox</a:t>
            </a:r>
            <a:r>
              <a:rPr lang="sk-SK" sz="2000" dirty="0" smtClean="0"/>
              <a:t>. kyselín patrí medzi slabé kyseliny. Sú silnejšie ako kyselina uhličitá, </a:t>
            </a:r>
            <a:r>
              <a:rPr lang="sk-SK" sz="2000" dirty="0" err="1" smtClean="0"/>
              <a:t>ake</a:t>
            </a:r>
            <a:r>
              <a:rPr lang="sk-SK" sz="2000" dirty="0" smtClean="0"/>
              <a:t> omnoho slabšie ako anorganické kyseliny, kyselina chlorovodíková, sírová, dusičná, ...</a:t>
            </a:r>
          </a:p>
          <a:p>
            <a:r>
              <a:rPr lang="sk-SK" sz="2000" dirty="0" smtClean="0"/>
              <a:t>- najsilnejšou </a:t>
            </a:r>
            <a:r>
              <a:rPr lang="sk-SK" sz="2000" dirty="0" err="1" smtClean="0"/>
              <a:t>monokarbox</a:t>
            </a:r>
            <a:r>
              <a:rPr lang="sk-SK" sz="2000" dirty="0" smtClean="0"/>
              <a:t>. kyselinou ja kyselina mravčia</a:t>
            </a:r>
          </a:p>
          <a:p>
            <a:r>
              <a:rPr lang="sk-SK" sz="2000" dirty="0" smtClean="0"/>
              <a:t>- viacsýtne kyseliny sú silnejšie ako jednosýtne</a:t>
            </a:r>
          </a:p>
          <a:p>
            <a:r>
              <a:rPr lang="sk-SK" sz="2000" dirty="0" smtClean="0"/>
              <a:t>- je ich možné neutralizovať so zásadami, vznikajú </a:t>
            </a:r>
            <a:r>
              <a:rPr lang="sk-SK" sz="2000" dirty="0" smtClean="0">
                <a:solidFill>
                  <a:srgbClr val="FF0000"/>
                </a:solidFill>
              </a:rPr>
              <a:t>soli karboxylových kyselín</a:t>
            </a:r>
          </a:p>
          <a:p>
            <a:pPr>
              <a:buNone/>
            </a:pPr>
            <a:r>
              <a:rPr lang="sk-SK" sz="2000" dirty="0" smtClean="0"/>
              <a:t>    </a:t>
            </a:r>
          </a:p>
          <a:p>
            <a:pPr>
              <a:buNone/>
            </a:pPr>
            <a:endParaRPr lang="sk-SK" sz="2000" dirty="0" smtClean="0"/>
          </a:p>
          <a:p>
            <a:pPr>
              <a:buNone/>
            </a:pPr>
            <a:endParaRPr lang="sk-SK" sz="2000" dirty="0" smtClean="0"/>
          </a:p>
          <a:p>
            <a:pPr>
              <a:buNone/>
            </a:pPr>
            <a:r>
              <a:rPr lang="sk-SK" sz="2000" dirty="0" smtClean="0"/>
              <a:t>                                O                                                                         </a:t>
            </a:r>
            <a:r>
              <a:rPr lang="sk-SK" sz="2000" dirty="0" err="1" smtClean="0"/>
              <a:t>O</a:t>
            </a:r>
            <a:endParaRPr lang="sk-SK" sz="2000" dirty="0" smtClean="0"/>
          </a:p>
          <a:p>
            <a:pPr>
              <a:buNone/>
            </a:pPr>
            <a:r>
              <a:rPr lang="sk-SK" sz="2000" dirty="0" smtClean="0"/>
              <a:t>       H3C            C                  +     </a:t>
            </a:r>
            <a:r>
              <a:rPr lang="sk-SK" sz="2000" dirty="0" err="1" smtClean="0"/>
              <a:t>NaOH</a:t>
            </a:r>
            <a:r>
              <a:rPr lang="sk-SK" sz="2000" dirty="0" smtClean="0"/>
              <a:t>                  H3C            C                        +     H2O</a:t>
            </a:r>
          </a:p>
          <a:p>
            <a:pPr>
              <a:buNone/>
            </a:pPr>
            <a:r>
              <a:rPr lang="sk-SK" sz="2000" dirty="0" smtClean="0"/>
              <a:t>                                    OH                                                                      O- Na+</a:t>
            </a:r>
          </a:p>
          <a:p>
            <a:pPr>
              <a:buNone/>
            </a:pPr>
            <a:r>
              <a:rPr lang="sk-SK" sz="2000" dirty="0" smtClean="0"/>
              <a:t>                 </a:t>
            </a:r>
            <a:r>
              <a:rPr lang="sk-SK" sz="2000" dirty="0" smtClean="0">
                <a:solidFill>
                  <a:srgbClr val="FF0000"/>
                </a:solidFill>
              </a:rPr>
              <a:t>kyselina octová                                            octan sodný</a:t>
            </a:r>
            <a:endParaRPr lang="sk-SK" sz="2000" dirty="0" smtClean="0"/>
          </a:p>
        </p:txBody>
      </p:sp>
      <p:cxnSp>
        <p:nvCxnSpPr>
          <p:cNvPr id="7" name="Rovná spojnica 6"/>
          <p:cNvCxnSpPr/>
          <p:nvPr/>
        </p:nvCxnSpPr>
        <p:spPr>
          <a:xfrm>
            <a:off x="1371600" y="396240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/>
          <p:cNvCxnSpPr/>
          <p:nvPr/>
        </p:nvCxnSpPr>
        <p:spPr>
          <a:xfrm flipV="1">
            <a:off x="2133600" y="3657600"/>
            <a:ext cx="152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ovná spojnica 10"/>
          <p:cNvCxnSpPr/>
          <p:nvPr/>
        </p:nvCxnSpPr>
        <p:spPr>
          <a:xfrm flipV="1">
            <a:off x="2209800" y="3733800"/>
            <a:ext cx="152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nica 12"/>
          <p:cNvCxnSpPr/>
          <p:nvPr/>
        </p:nvCxnSpPr>
        <p:spPr>
          <a:xfrm>
            <a:off x="2209800" y="4038600"/>
            <a:ext cx="3810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ovná spojovacia šípka 14"/>
          <p:cNvCxnSpPr/>
          <p:nvPr/>
        </p:nvCxnSpPr>
        <p:spPr>
          <a:xfrm>
            <a:off x="4267200" y="38862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ovná spojovacia šípka 16"/>
          <p:cNvCxnSpPr/>
          <p:nvPr/>
        </p:nvCxnSpPr>
        <p:spPr>
          <a:xfrm flipH="1">
            <a:off x="4191000" y="39624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ovná spojnica 18"/>
          <p:cNvCxnSpPr/>
          <p:nvPr/>
        </p:nvCxnSpPr>
        <p:spPr>
          <a:xfrm>
            <a:off x="5715000" y="396240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ovná spojnica 20"/>
          <p:cNvCxnSpPr/>
          <p:nvPr/>
        </p:nvCxnSpPr>
        <p:spPr>
          <a:xfrm flipV="1">
            <a:off x="6477000" y="3657600"/>
            <a:ext cx="152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ovná spojnica 22"/>
          <p:cNvCxnSpPr/>
          <p:nvPr/>
        </p:nvCxnSpPr>
        <p:spPr>
          <a:xfrm flipV="1">
            <a:off x="6553200" y="3733800"/>
            <a:ext cx="152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ovná spojnica 24"/>
          <p:cNvCxnSpPr/>
          <p:nvPr/>
        </p:nvCxnSpPr>
        <p:spPr>
          <a:xfrm>
            <a:off x="6553200" y="4038600"/>
            <a:ext cx="3048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k-SK" sz="2000" dirty="0" smtClean="0"/>
              <a:t>- niektoré </a:t>
            </a:r>
            <a:r>
              <a:rPr lang="sk-SK" sz="2000" dirty="0" err="1" smtClean="0"/>
              <a:t>karbox</a:t>
            </a:r>
            <a:r>
              <a:rPr lang="sk-SK" sz="2000" dirty="0" smtClean="0"/>
              <a:t>. kyseliny pri zahriatí nad ich teplotu topenia </a:t>
            </a:r>
            <a:r>
              <a:rPr lang="sk-SK" sz="2000" dirty="0" err="1" smtClean="0"/>
              <a:t>odštiepujú</a:t>
            </a:r>
            <a:r>
              <a:rPr lang="sk-SK" sz="2000" dirty="0" smtClean="0"/>
              <a:t> </a:t>
            </a:r>
            <a:r>
              <a:rPr lang="sk-SK" sz="2000" dirty="0" err="1" smtClean="0"/>
              <a:t>karbox</a:t>
            </a:r>
            <a:r>
              <a:rPr lang="sk-SK" sz="2000" dirty="0" smtClean="0"/>
              <a:t>. skupinu vo forme CO2 = </a:t>
            </a:r>
            <a:r>
              <a:rPr lang="sk-SK" sz="2000" dirty="0" err="1" smtClean="0">
                <a:solidFill>
                  <a:srgbClr val="FF0000"/>
                </a:solidFill>
              </a:rPr>
              <a:t>dekaroxylácia</a:t>
            </a:r>
            <a:endParaRPr lang="sk-SK" sz="2000" dirty="0" smtClean="0"/>
          </a:p>
          <a:p>
            <a:endParaRPr lang="sk-SK" sz="2000" dirty="0" smtClean="0"/>
          </a:p>
          <a:p>
            <a:pPr>
              <a:buNone/>
            </a:pPr>
            <a:r>
              <a:rPr lang="sk-SK" sz="2000" dirty="0" smtClean="0"/>
              <a:t>   </a:t>
            </a:r>
          </a:p>
          <a:p>
            <a:pPr>
              <a:buNone/>
            </a:pPr>
            <a:r>
              <a:rPr lang="sk-SK" sz="2000" dirty="0" smtClean="0"/>
              <a:t>       </a:t>
            </a:r>
            <a:r>
              <a:rPr lang="sk-SK" sz="2000" dirty="0" smtClean="0">
                <a:solidFill>
                  <a:srgbClr val="00B0F0"/>
                </a:solidFill>
              </a:rPr>
              <a:t>O</a:t>
            </a:r>
            <a:r>
              <a:rPr lang="sk-SK" sz="2000" dirty="0" smtClean="0"/>
              <a:t>                                        </a:t>
            </a:r>
            <a:r>
              <a:rPr lang="sk-SK" sz="2000" dirty="0" err="1" smtClean="0">
                <a:solidFill>
                  <a:srgbClr val="92D050"/>
                </a:solidFill>
              </a:rPr>
              <a:t>O</a:t>
            </a:r>
            <a:r>
              <a:rPr lang="sk-SK" sz="2000" dirty="0" smtClean="0"/>
              <a:t>                                                           </a:t>
            </a:r>
            <a:r>
              <a:rPr lang="sk-SK" sz="2000" dirty="0" err="1" smtClean="0">
                <a:solidFill>
                  <a:srgbClr val="00B0F0"/>
                </a:solidFill>
              </a:rPr>
              <a:t>O</a:t>
            </a:r>
            <a:endParaRPr lang="sk-SK" sz="2000" dirty="0" smtClean="0">
              <a:solidFill>
                <a:srgbClr val="00B0F0"/>
              </a:solidFill>
            </a:endParaRPr>
          </a:p>
          <a:p>
            <a:pPr>
              <a:buNone/>
            </a:pPr>
            <a:r>
              <a:rPr lang="sk-SK" sz="2000" dirty="0" smtClean="0"/>
              <a:t>               </a:t>
            </a:r>
            <a:r>
              <a:rPr lang="sk-SK" sz="2000" dirty="0" smtClean="0">
                <a:solidFill>
                  <a:srgbClr val="00B0F0"/>
                </a:solidFill>
              </a:rPr>
              <a:t>C</a:t>
            </a:r>
            <a:r>
              <a:rPr lang="sk-SK" sz="2000" dirty="0" smtClean="0"/>
              <a:t>          CH2        </a:t>
            </a:r>
            <a:r>
              <a:rPr lang="sk-SK" sz="2000" dirty="0" smtClean="0">
                <a:solidFill>
                  <a:srgbClr val="92D050"/>
                </a:solidFill>
              </a:rPr>
              <a:t>C</a:t>
            </a:r>
            <a:r>
              <a:rPr lang="sk-SK" sz="2000" dirty="0" smtClean="0"/>
              <a:t>                              t               CH3       </a:t>
            </a:r>
            <a:r>
              <a:rPr lang="sk-SK" sz="2000" dirty="0" smtClean="0">
                <a:solidFill>
                  <a:srgbClr val="00B0F0"/>
                </a:solidFill>
              </a:rPr>
              <a:t>C</a:t>
            </a:r>
            <a:r>
              <a:rPr lang="sk-SK" sz="2000" dirty="0" smtClean="0"/>
              <a:t>                 +     </a:t>
            </a:r>
            <a:r>
              <a:rPr lang="sk-SK" sz="2000" dirty="0" smtClean="0">
                <a:solidFill>
                  <a:srgbClr val="92D050"/>
                </a:solidFill>
              </a:rPr>
              <a:t>CO2</a:t>
            </a:r>
          </a:p>
          <a:p>
            <a:pPr>
              <a:buNone/>
            </a:pPr>
            <a:r>
              <a:rPr lang="sk-SK" sz="2000" dirty="0" smtClean="0">
                <a:solidFill>
                  <a:srgbClr val="00B0F0"/>
                </a:solidFill>
              </a:rPr>
              <a:t>       HO                                     </a:t>
            </a:r>
            <a:r>
              <a:rPr lang="sk-SK" sz="2000" dirty="0" smtClean="0">
                <a:solidFill>
                  <a:srgbClr val="92D050"/>
                </a:solidFill>
              </a:rPr>
              <a:t>O</a:t>
            </a:r>
            <a:r>
              <a:rPr lang="sk-SK" sz="2000" dirty="0" smtClean="0"/>
              <a:t>H                                                         </a:t>
            </a:r>
            <a:r>
              <a:rPr lang="sk-SK" sz="2000" dirty="0" err="1" smtClean="0">
                <a:solidFill>
                  <a:srgbClr val="00B0F0"/>
                </a:solidFill>
              </a:rPr>
              <a:t>OH</a:t>
            </a:r>
            <a:endParaRPr lang="sk-SK" sz="2000" dirty="0" smtClean="0">
              <a:solidFill>
                <a:srgbClr val="00B0F0"/>
              </a:solidFill>
            </a:endParaRPr>
          </a:p>
          <a:p>
            <a:pPr>
              <a:buNone/>
            </a:pPr>
            <a:endParaRPr lang="sk-SK" sz="2000" dirty="0" smtClean="0"/>
          </a:p>
          <a:p>
            <a:pPr>
              <a:buNone/>
            </a:pPr>
            <a:r>
              <a:rPr lang="sk-SK" sz="2000" dirty="0" smtClean="0"/>
              <a:t>          </a:t>
            </a:r>
            <a:r>
              <a:rPr lang="sk-SK" sz="2000" dirty="0" smtClean="0">
                <a:solidFill>
                  <a:srgbClr val="FF0000"/>
                </a:solidFill>
              </a:rPr>
              <a:t>kyselina </a:t>
            </a:r>
            <a:r>
              <a:rPr lang="sk-SK" sz="2000" dirty="0" err="1" smtClean="0">
                <a:solidFill>
                  <a:srgbClr val="FF0000"/>
                </a:solidFill>
              </a:rPr>
              <a:t>malónová</a:t>
            </a:r>
            <a:r>
              <a:rPr lang="sk-SK" sz="2000" dirty="0" smtClean="0">
                <a:solidFill>
                  <a:srgbClr val="FF0000"/>
                </a:solidFill>
              </a:rPr>
              <a:t>                                                </a:t>
            </a:r>
            <a:r>
              <a:rPr lang="sk-SK" sz="2000" dirty="0" err="1" smtClean="0">
                <a:solidFill>
                  <a:srgbClr val="FF0000"/>
                </a:solidFill>
              </a:rPr>
              <a:t>kyselina</a:t>
            </a:r>
            <a:r>
              <a:rPr lang="sk-SK" sz="2000" dirty="0" smtClean="0">
                <a:solidFill>
                  <a:srgbClr val="FF0000"/>
                </a:solidFill>
              </a:rPr>
              <a:t> octová</a:t>
            </a:r>
            <a:endParaRPr lang="sk-SK" sz="2000" dirty="0"/>
          </a:p>
        </p:txBody>
      </p:sp>
      <p:cxnSp>
        <p:nvCxnSpPr>
          <p:cNvPr id="7" name="Rovná spojnica 6"/>
          <p:cNvCxnSpPr/>
          <p:nvPr/>
        </p:nvCxnSpPr>
        <p:spPr>
          <a:xfrm>
            <a:off x="1066800" y="3352800"/>
            <a:ext cx="3048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/>
          <p:cNvCxnSpPr/>
          <p:nvPr/>
        </p:nvCxnSpPr>
        <p:spPr>
          <a:xfrm>
            <a:off x="1143000" y="3276600"/>
            <a:ext cx="3048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ovná spojnica 10"/>
          <p:cNvCxnSpPr/>
          <p:nvPr/>
        </p:nvCxnSpPr>
        <p:spPr>
          <a:xfrm flipV="1">
            <a:off x="1295400" y="3733800"/>
            <a:ext cx="762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nica 12"/>
          <p:cNvCxnSpPr/>
          <p:nvPr/>
        </p:nvCxnSpPr>
        <p:spPr>
          <a:xfrm>
            <a:off x="1600200" y="35814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ovná spojnica 14"/>
          <p:cNvCxnSpPr/>
          <p:nvPr/>
        </p:nvCxnSpPr>
        <p:spPr>
          <a:xfrm>
            <a:off x="2590800" y="35814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ovná spojnica 16"/>
          <p:cNvCxnSpPr/>
          <p:nvPr/>
        </p:nvCxnSpPr>
        <p:spPr>
          <a:xfrm flipV="1">
            <a:off x="3200400" y="3352800"/>
            <a:ext cx="152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ovná spojnica 20"/>
          <p:cNvCxnSpPr/>
          <p:nvPr/>
        </p:nvCxnSpPr>
        <p:spPr>
          <a:xfrm flipV="1">
            <a:off x="3124200" y="3276600"/>
            <a:ext cx="152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ovná spojnica 22"/>
          <p:cNvCxnSpPr/>
          <p:nvPr/>
        </p:nvCxnSpPr>
        <p:spPr>
          <a:xfrm>
            <a:off x="3124200" y="3657600"/>
            <a:ext cx="2286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ovná spojovacia šípka 24"/>
          <p:cNvCxnSpPr/>
          <p:nvPr/>
        </p:nvCxnSpPr>
        <p:spPr>
          <a:xfrm>
            <a:off x="3886200" y="3733800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ovná spojnica 26"/>
          <p:cNvCxnSpPr/>
          <p:nvPr/>
        </p:nvCxnSpPr>
        <p:spPr>
          <a:xfrm>
            <a:off x="6248400" y="35814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ovná spojnica 28"/>
          <p:cNvCxnSpPr/>
          <p:nvPr/>
        </p:nvCxnSpPr>
        <p:spPr>
          <a:xfrm flipV="1">
            <a:off x="6705600" y="3276600"/>
            <a:ext cx="1524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ovná spojnica 30"/>
          <p:cNvCxnSpPr/>
          <p:nvPr/>
        </p:nvCxnSpPr>
        <p:spPr>
          <a:xfrm>
            <a:off x="6705600" y="3733800"/>
            <a:ext cx="2286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ovná spojnica 32"/>
          <p:cNvCxnSpPr/>
          <p:nvPr/>
        </p:nvCxnSpPr>
        <p:spPr>
          <a:xfrm flipV="1">
            <a:off x="6781800" y="3352800"/>
            <a:ext cx="1524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ovná spojnica 34"/>
          <p:cNvCxnSpPr/>
          <p:nvPr/>
        </p:nvCxnSpPr>
        <p:spPr>
          <a:xfrm>
            <a:off x="2743200" y="32766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sk-SK" sz="2000" dirty="0" smtClean="0"/>
              <a:t>- </a:t>
            </a:r>
            <a:r>
              <a:rPr lang="sk-SK" sz="2000" dirty="0" err="1" smtClean="0">
                <a:solidFill>
                  <a:srgbClr val="FF0000"/>
                </a:solidFill>
              </a:rPr>
              <a:t>esterifikácia</a:t>
            </a:r>
            <a:r>
              <a:rPr lang="sk-SK" sz="2000" dirty="0" smtClean="0">
                <a:solidFill>
                  <a:srgbClr val="FF0000"/>
                </a:solidFill>
              </a:rPr>
              <a:t> </a:t>
            </a:r>
            <a:r>
              <a:rPr lang="sk-SK" sz="2000" dirty="0" smtClean="0"/>
              <a:t>= kyslo </a:t>
            </a:r>
            <a:r>
              <a:rPr lang="sk-SK" sz="2000" dirty="0" err="1" smtClean="0"/>
              <a:t>katalyzovaná</a:t>
            </a:r>
            <a:r>
              <a:rPr lang="sk-SK" sz="2000" dirty="0" smtClean="0"/>
              <a:t> </a:t>
            </a:r>
            <a:r>
              <a:rPr lang="sk-SK" sz="2000" dirty="0" smtClean="0">
                <a:solidFill>
                  <a:srgbClr val="FF0000"/>
                </a:solidFill>
              </a:rPr>
              <a:t>reakcia karboxylovej kyseliny s alkoholom </a:t>
            </a:r>
            <a:r>
              <a:rPr lang="sk-SK" sz="2000" dirty="0" smtClean="0"/>
              <a:t>, vznikajú pri nej </a:t>
            </a:r>
            <a:r>
              <a:rPr lang="sk-SK" sz="2000" dirty="0" smtClean="0">
                <a:solidFill>
                  <a:srgbClr val="FF0000"/>
                </a:solidFill>
              </a:rPr>
              <a:t>estery </a:t>
            </a:r>
            <a:r>
              <a:rPr lang="sk-SK" sz="2000" dirty="0" err="1" smtClean="0">
                <a:solidFill>
                  <a:srgbClr val="FF0000"/>
                </a:solidFill>
              </a:rPr>
              <a:t>karbox</a:t>
            </a:r>
            <a:r>
              <a:rPr lang="sk-SK" sz="2000" dirty="0" smtClean="0">
                <a:solidFill>
                  <a:srgbClr val="FF0000"/>
                </a:solidFill>
              </a:rPr>
              <a:t>. kyselín </a:t>
            </a:r>
            <a:endParaRPr lang="sk-SK" sz="2000" dirty="0" smtClean="0"/>
          </a:p>
          <a:p>
            <a:pPr>
              <a:buNone/>
            </a:pPr>
            <a:r>
              <a:rPr lang="sk-SK" sz="2000" dirty="0" smtClean="0"/>
              <a:t>                    </a:t>
            </a:r>
            <a:r>
              <a:rPr lang="sk-SK" sz="1600" dirty="0" smtClean="0">
                <a:solidFill>
                  <a:srgbClr val="00B0F0"/>
                </a:solidFill>
              </a:rPr>
              <a:t>O</a:t>
            </a:r>
            <a:r>
              <a:rPr lang="sk-SK" sz="1600" dirty="0" smtClean="0"/>
              <a:t>                                                                                                    </a:t>
            </a:r>
            <a:r>
              <a:rPr lang="sk-SK" sz="1600" dirty="0" err="1" smtClean="0">
                <a:solidFill>
                  <a:srgbClr val="00B0F0"/>
                </a:solidFill>
              </a:rPr>
              <a:t>O</a:t>
            </a:r>
            <a:endParaRPr lang="sk-SK" sz="2000" dirty="0" smtClean="0">
              <a:solidFill>
                <a:srgbClr val="00B0F0"/>
              </a:solidFill>
            </a:endParaRPr>
          </a:p>
          <a:p>
            <a:pPr>
              <a:buNone/>
            </a:pPr>
            <a:r>
              <a:rPr lang="sk-SK" sz="1600" dirty="0" smtClean="0"/>
              <a:t>   H3C        </a:t>
            </a:r>
            <a:r>
              <a:rPr lang="sk-SK" sz="1600" dirty="0" smtClean="0">
                <a:solidFill>
                  <a:srgbClr val="00B0F0"/>
                </a:solidFill>
              </a:rPr>
              <a:t>C</a:t>
            </a:r>
            <a:r>
              <a:rPr lang="sk-SK" sz="1600" dirty="0" smtClean="0"/>
              <a:t>       +        </a:t>
            </a:r>
            <a:r>
              <a:rPr lang="sk-SK" sz="1600" dirty="0" smtClean="0">
                <a:solidFill>
                  <a:srgbClr val="92D050"/>
                </a:solidFill>
              </a:rPr>
              <a:t>H</a:t>
            </a:r>
            <a:r>
              <a:rPr lang="sk-SK" sz="1600" dirty="0" smtClean="0"/>
              <a:t>O        CH2          CH3                        H3C          </a:t>
            </a:r>
            <a:r>
              <a:rPr lang="sk-SK" sz="1600" dirty="0" smtClean="0">
                <a:solidFill>
                  <a:srgbClr val="00B0F0"/>
                </a:solidFill>
              </a:rPr>
              <a:t>C</a:t>
            </a:r>
            <a:r>
              <a:rPr lang="sk-SK" sz="1600" dirty="0" smtClean="0"/>
              <a:t>                                      +       </a:t>
            </a:r>
            <a:r>
              <a:rPr lang="sk-SK" sz="1600" dirty="0" smtClean="0">
                <a:solidFill>
                  <a:srgbClr val="92D050"/>
                </a:solidFill>
              </a:rPr>
              <a:t>H2O</a:t>
            </a:r>
            <a:r>
              <a:rPr lang="sk-SK" sz="1600" dirty="0" smtClean="0"/>
              <a:t>   </a:t>
            </a:r>
          </a:p>
          <a:p>
            <a:pPr>
              <a:buNone/>
            </a:pPr>
            <a:r>
              <a:rPr lang="sk-SK" sz="1600" dirty="0" smtClean="0"/>
              <a:t>                         </a:t>
            </a:r>
            <a:r>
              <a:rPr lang="sk-SK" sz="1600" dirty="0" smtClean="0">
                <a:solidFill>
                  <a:srgbClr val="92D050"/>
                </a:solidFill>
              </a:rPr>
              <a:t>OH</a:t>
            </a:r>
            <a:r>
              <a:rPr lang="sk-SK" sz="1600" dirty="0" smtClean="0"/>
              <a:t>                                                                                                 O         CH2        CH3</a:t>
            </a:r>
          </a:p>
          <a:p>
            <a:pPr>
              <a:buNone/>
            </a:pPr>
            <a:r>
              <a:rPr lang="sk-SK" sz="1600" dirty="0" smtClean="0">
                <a:solidFill>
                  <a:srgbClr val="FF0000"/>
                </a:solidFill>
              </a:rPr>
              <a:t>   kyselina octová                    etanol                                                    </a:t>
            </a:r>
            <a:r>
              <a:rPr lang="sk-SK" sz="1600" dirty="0" err="1" smtClean="0">
                <a:solidFill>
                  <a:srgbClr val="FF0000"/>
                </a:solidFill>
              </a:rPr>
              <a:t>etylester</a:t>
            </a:r>
            <a:r>
              <a:rPr lang="sk-SK" sz="1600" dirty="0" smtClean="0">
                <a:solidFill>
                  <a:srgbClr val="FF0000"/>
                </a:solidFill>
              </a:rPr>
              <a:t> kyseliny octovej</a:t>
            </a:r>
          </a:p>
          <a:p>
            <a:pPr>
              <a:buNone/>
            </a:pPr>
            <a:r>
              <a:rPr lang="sk-SK" sz="1600" dirty="0" smtClean="0">
                <a:solidFill>
                  <a:srgbClr val="FF0000"/>
                </a:solidFill>
              </a:rPr>
              <a:t>                                                                                                                           octan etylový</a:t>
            </a:r>
          </a:p>
        </p:txBody>
      </p:sp>
      <p:cxnSp>
        <p:nvCxnSpPr>
          <p:cNvPr id="5" name="Rovná spojnica 4"/>
          <p:cNvCxnSpPr/>
          <p:nvPr/>
        </p:nvCxnSpPr>
        <p:spPr>
          <a:xfrm>
            <a:off x="1066800" y="28194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ovná spojnica 6"/>
          <p:cNvCxnSpPr/>
          <p:nvPr/>
        </p:nvCxnSpPr>
        <p:spPr>
          <a:xfrm flipV="1">
            <a:off x="1447800" y="2514600"/>
            <a:ext cx="152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ovná spojnica 10"/>
          <p:cNvCxnSpPr/>
          <p:nvPr/>
        </p:nvCxnSpPr>
        <p:spPr>
          <a:xfrm>
            <a:off x="1524000" y="2895600"/>
            <a:ext cx="152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nica 12"/>
          <p:cNvCxnSpPr/>
          <p:nvPr/>
        </p:nvCxnSpPr>
        <p:spPr>
          <a:xfrm flipV="1">
            <a:off x="1524000" y="2590800"/>
            <a:ext cx="152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ovná spojnica 14"/>
          <p:cNvCxnSpPr/>
          <p:nvPr/>
        </p:nvCxnSpPr>
        <p:spPr>
          <a:xfrm>
            <a:off x="2590800" y="28194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ovná spojnica 16"/>
          <p:cNvCxnSpPr/>
          <p:nvPr/>
        </p:nvCxnSpPr>
        <p:spPr>
          <a:xfrm>
            <a:off x="3276600" y="28194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ovná spojovacia šípka 18"/>
          <p:cNvCxnSpPr/>
          <p:nvPr/>
        </p:nvCxnSpPr>
        <p:spPr>
          <a:xfrm>
            <a:off x="4114800" y="27432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ovná spojovacia šípka 20"/>
          <p:cNvCxnSpPr/>
          <p:nvPr/>
        </p:nvCxnSpPr>
        <p:spPr>
          <a:xfrm flipH="1">
            <a:off x="4114800" y="28194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ovná spojnica 22"/>
          <p:cNvCxnSpPr/>
          <p:nvPr/>
        </p:nvCxnSpPr>
        <p:spPr>
          <a:xfrm>
            <a:off x="5562600" y="28194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ovná spojnica 24"/>
          <p:cNvCxnSpPr/>
          <p:nvPr/>
        </p:nvCxnSpPr>
        <p:spPr>
          <a:xfrm flipV="1">
            <a:off x="6096000" y="2514600"/>
            <a:ext cx="2286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ovná spojnica 26"/>
          <p:cNvCxnSpPr/>
          <p:nvPr/>
        </p:nvCxnSpPr>
        <p:spPr>
          <a:xfrm>
            <a:off x="6096000" y="2895600"/>
            <a:ext cx="2286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ovná spojnica 28"/>
          <p:cNvCxnSpPr/>
          <p:nvPr/>
        </p:nvCxnSpPr>
        <p:spPr>
          <a:xfrm flipV="1">
            <a:off x="6096000" y="2590800"/>
            <a:ext cx="2286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ovná spojnica 30"/>
          <p:cNvCxnSpPr/>
          <p:nvPr/>
        </p:nvCxnSpPr>
        <p:spPr>
          <a:xfrm>
            <a:off x="6553200" y="31242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ovná spojnica 32"/>
          <p:cNvCxnSpPr/>
          <p:nvPr/>
        </p:nvCxnSpPr>
        <p:spPr>
          <a:xfrm>
            <a:off x="7315200" y="31242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Zaoblená spojnica 36"/>
          <p:cNvCxnSpPr/>
          <p:nvPr/>
        </p:nvCxnSpPr>
        <p:spPr>
          <a:xfrm rot="10800000" flipV="1">
            <a:off x="1524000" y="2667000"/>
            <a:ext cx="990600" cy="152400"/>
          </a:xfrm>
          <a:prstGeom prst="curvedConnector3">
            <a:avLst>
              <a:gd name="adj1" fmla="val 7698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Estery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000" dirty="0" smtClean="0"/>
              <a:t>- kvapalné, tuhé látky, nemôžu vytvárať vodíkové väzby</a:t>
            </a:r>
          </a:p>
          <a:p>
            <a:r>
              <a:rPr lang="sk-SK" sz="2000" dirty="0" smtClean="0"/>
              <a:t>- príjemné vône pripomínajúce ovocie</a:t>
            </a:r>
            <a:endParaRPr lang="sk-SK" sz="2000" dirty="0"/>
          </a:p>
        </p:txBody>
      </p:sp>
      <p:pic>
        <p:nvPicPr>
          <p:cNvPr id="24578" name="Picture 2" descr="http://www.howtobrew.com/images/f145.s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5600" y="838200"/>
            <a:ext cx="2000250" cy="1724025"/>
          </a:xfrm>
          <a:prstGeom prst="rect">
            <a:avLst/>
          </a:prstGeom>
          <a:noFill/>
        </p:spPr>
      </p:pic>
      <p:pic>
        <p:nvPicPr>
          <p:cNvPr id="24580" name="Picture 4" descr="http://upload.wikimedia.org/wikipedia/commons/1/13/Butylacetat-3D-ball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667000"/>
            <a:ext cx="8458200" cy="36677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Anhydridy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sk-SK" sz="2000" dirty="0" smtClean="0"/>
              <a:t>- dehydratáciou </a:t>
            </a:r>
            <a:r>
              <a:rPr lang="sk-SK" sz="2000" dirty="0" err="1" smtClean="0"/>
              <a:t>karbox</a:t>
            </a:r>
            <a:r>
              <a:rPr lang="sk-SK" sz="2000" dirty="0" smtClean="0"/>
              <a:t>. kyselín vznikajú </a:t>
            </a:r>
            <a:r>
              <a:rPr lang="sk-SK" sz="2000" dirty="0" err="1" smtClean="0"/>
              <a:t>anhydridy</a:t>
            </a:r>
            <a:r>
              <a:rPr lang="sk-SK" sz="2000" dirty="0" smtClean="0"/>
              <a:t>, ktoré sa v </a:t>
            </a:r>
            <a:r>
              <a:rPr lang="sk-SK" sz="2000" dirty="0" err="1" smtClean="0"/>
              <a:t>org</a:t>
            </a:r>
            <a:r>
              <a:rPr lang="sk-SK" sz="2000" dirty="0" smtClean="0"/>
              <a:t>. chémii často používajú ako činidlá</a:t>
            </a:r>
          </a:p>
          <a:p>
            <a:r>
              <a:rPr lang="sk-SK" sz="2000" dirty="0" smtClean="0"/>
              <a:t>- napr. z kyseliny octovej možno pripraviť </a:t>
            </a:r>
            <a:r>
              <a:rPr lang="sk-SK" sz="2000" dirty="0" err="1" smtClean="0"/>
              <a:t>anhydrid</a:t>
            </a:r>
            <a:r>
              <a:rPr lang="sk-SK" sz="2000" dirty="0" smtClean="0"/>
              <a:t> kyseliny octovej (</a:t>
            </a:r>
            <a:r>
              <a:rPr lang="sk-SK" sz="2000" dirty="0" err="1" smtClean="0"/>
              <a:t>acetanhydrid</a:t>
            </a:r>
            <a:r>
              <a:rPr lang="sk-SK" sz="2000" dirty="0" smtClean="0"/>
              <a:t>)</a:t>
            </a:r>
          </a:p>
          <a:p>
            <a:pPr>
              <a:buNone/>
            </a:pPr>
            <a:r>
              <a:rPr lang="sk-SK" sz="2000" dirty="0" smtClean="0"/>
              <a:t>                                      O</a:t>
            </a:r>
          </a:p>
          <a:p>
            <a:pPr>
              <a:buNone/>
            </a:pPr>
            <a:r>
              <a:rPr lang="sk-SK" sz="2000" dirty="0" smtClean="0"/>
              <a:t>                CH3       C                                                                                     O</a:t>
            </a:r>
          </a:p>
          <a:p>
            <a:pPr>
              <a:buNone/>
            </a:pPr>
            <a:r>
              <a:rPr lang="sk-SK" sz="2000" dirty="0" smtClean="0"/>
              <a:t>                                      OH                                            CH3           C </a:t>
            </a:r>
          </a:p>
          <a:p>
            <a:pPr>
              <a:buNone/>
            </a:pPr>
            <a:r>
              <a:rPr lang="sk-SK" sz="2000" dirty="0" smtClean="0"/>
              <a:t>                            +                             -H2O                                                  O</a:t>
            </a:r>
          </a:p>
          <a:p>
            <a:pPr>
              <a:buNone/>
            </a:pPr>
            <a:r>
              <a:rPr lang="sk-SK" sz="2000" dirty="0" smtClean="0"/>
              <a:t>                                      OH                                            CH3           C</a:t>
            </a:r>
          </a:p>
          <a:p>
            <a:pPr>
              <a:buNone/>
            </a:pPr>
            <a:r>
              <a:rPr lang="sk-SK" sz="2000" dirty="0" smtClean="0"/>
              <a:t>                CH3       C                                                                                      O</a:t>
            </a:r>
          </a:p>
          <a:p>
            <a:pPr>
              <a:buNone/>
            </a:pPr>
            <a:r>
              <a:rPr lang="sk-SK" sz="2000" dirty="0" smtClean="0"/>
              <a:t>                                      O</a:t>
            </a:r>
          </a:p>
          <a:p>
            <a:pPr>
              <a:buNone/>
            </a:pPr>
            <a:r>
              <a:rPr lang="sk-SK" sz="2000" dirty="0" smtClean="0"/>
              <a:t>        </a:t>
            </a:r>
            <a:r>
              <a:rPr lang="sk-SK" sz="2000" dirty="0" smtClean="0">
                <a:solidFill>
                  <a:srgbClr val="FF0000"/>
                </a:solidFill>
              </a:rPr>
              <a:t>kyselina octová                                                         </a:t>
            </a:r>
            <a:r>
              <a:rPr lang="sk-SK" sz="2000" dirty="0" err="1" smtClean="0">
                <a:solidFill>
                  <a:srgbClr val="FF0000"/>
                </a:solidFill>
              </a:rPr>
              <a:t>anhydrid</a:t>
            </a:r>
            <a:r>
              <a:rPr lang="sk-SK" sz="2000" dirty="0" smtClean="0">
                <a:solidFill>
                  <a:srgbClr val="FF0000"/>
                </a:solidFill>
              </a:rPr>
              <a:t> kyseliny octovej</a:t>
            </a:r>
            <a:endParaRPr lang="sk-SK" sz="2000" dirty="0" smtClean="0"/>
          </a:p>
        </p:txBody>
      </p:sp>
      <p:cxnSp>
        <p:nvCxnSpPr>
          <p:cNvPr id="5" name="Rovná spojnica 4"/>
          <p:cNvCxnSpPr/>
          <p:nvPr/>
        </p:nvCxnSpPr>
        <p:spPr>
          <a:xfrm>
            <a:off x="1905000" y="35052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ovná spojnica 6"/>
          <p:cNvCxnSpPr/>
          <p:nvPr/>
        </p:nvCxnSpPr>
        <p:spPr>
          <a:xfrm flipV="1">
            <a:off x="2438400" y="3200400"/>
            <a:ext cx="152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ovná spojnica 10"/>
          <p:cNvCxnSpPr/>
          <p:nvPr/>
        </p:nvCxnSpPr>
        <p:spPr>
          <a:xfrm>
            <a:off x="2438400" y="3581400"/>
            <a:ext cx="152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nica 12"/>
          <p:cNvCxnSpPr/>
          <p:nvPr/>
        </p:nvCxnSpPr>
        <p:spPr>
          <a:xfrm flipV="1">
            <a:off x="2514600" y="3276600"/>
            <a:ext cx="152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ovná spojnica 14"/>
          <p:cNvCxnSpPr/>
          <p:nvPr/>
        </p:nvCxnSpPr>
        <p:spPr>
          <a:xfrm>
            <a:off x="1905000" y="49530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ovná spojnica 18"/>
          <p:cNvCxnSpPr/>
          <p:nvPr/>
        </p:nvCxnSpPr>
        <p:spPr>
          <a:xfrm>
            <a:off x="2438400" y="5105400"/>
            <a:ext cx="2286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ovná spojnica 20"/>
          <p:cNvCxnSpPr/>
          <p:nvPr/>
        </p:nvCxnSpPr>
        <p:spPr>
          <a:xfrm flipV="1">
            <a:off x="2438400" y="4648200"/>
            <a:ext cx="2286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ovná spojnica 22"/>
          <p:cNvCxnSpPr/>
          <p:nvPr/>
        </p:nvCxnSpPr>
        <p:spPr>
          <a:xfrm flipV="1">
            <a:off x="2438400" y="4724400"/>
            <a:ext cx="2286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ovná spojovacia šípka 24"/>
          <p:cNvCxnSpPr/>
          <p:nvPr/>
        </p:nvCxnSpPr>
        <p:spPr>
          <a:xfrm>
            <a:off x="3505200" y="4343400"/>
            <a:ext cx="16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ovná spojnica 26"/>
          <p:cNvCxnSpPr/>
          <p:nvPr/>
        </p:nvCxnSpPr>
        <p:spPr>
          <a:xfrm>
            <a:off x="6019800" y="38862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ovná spojnica 28"/>
          <p:cNvCxnSpPr/>
          <p:nvPr/>
        </p:nvCxnSpPr>
        <p:spPr>
          <a:xfrm>
            <a:off x="6019800" y="45720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ovná spojnica 30"/>
          <p:cNvCxnSpPr/>
          <p:nvPr/>
        </p:nvCxnSpPr>
        <p:spPr>
          <a:xfrm flipV="1">
            <a:off x="6781800" y="3505200"/>
            <a:ext cx="3810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ovná spojnica 32"/>
          <p:cNvCxnSpPr/>
          <p:nvPr/>
        </p:nvCxnSpPr>
        <p:spPr>
          <a:xfrm>
            <a:off x="6781800" y="4724400"/>
            <a:ext cx="3810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ovná spojnica 34"/>
          <p:cNvCxnSpPr/>
          <p:nvPr/>
        </p:nvCxnSpPr>
        <p:spPr>
          <a:xfrm flipV="1">
            <a:off x="6858000" y="3581400"/>
            <a:ext cx="3810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ovná spojnica 38"/>
          <p:cNvCxnSpPr/>
          <p:nvPr/>
        </p:nvCxnSpPr>
        <p:spPr>
          <a:xfrm>
            <a:off x="6781800" y="4648200"/>
            <a:ext cx="5334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ovná spojnica 40"/>
          <p:cNvCxnSpPr/>
          <p:nvPr/>
        </p:nvCxnSpPr>
        <p:spPr>
          <a:xfrm flipV="1">
            <a:off x="6781800" y="4267200"/>
            <a:ext cx="4572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Rovná spojnica 42"/>
          <p:cNvCxnSpPr/>
          <p:nvPr/>
        </p:nvCxnSpPr>
        <p:spPr>
          <a:xfrm>
            <a:off x="6781800" y="3962400"/>
            <a:ext cx="4572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</p:spPr>
        <p:txBody>
          <a:bodyPr>
            <a:normAutofit/>
          </a:bodyPr>
          <a:lstStyle/>
          <a:p>
            <a:r>
              <a:rPr lang="sk-SK" sz="2000" dirty="0" smtClean="0">
                <a:solidFill>
                  <a:srgbClr val="FF0000"/>
                </a:solidFill>
              </a:rPr>
              <a:t>!! </a:t>
            </a:r>
            <a:r>
              <a:rPr lang="sk-SK" sz="2000" dirty="0" smtClean="0"/>
              <a:t>-</a:t>
            </a:r>
            <a:r>
              <a:rPr lang="sk-SK" sz="2000" dirty="0" err="1" smtClean="0"/>
              <a:t>karbox</a:t>
            </a:r>
            <a:r>
              <a:rPr lang="sk-SK" sz="2000" dirty="0" smtClean="0"/>
              <a:t>. kyseliny sú konečnými produktmi oxidácie uhľovodíkov</a:t>
            </a:r>
          </a:p>
          <a:p>
            <a:pPr algn="ctr">
              <a:buNone/>
            </a:pPr>
            <a:r>
              <a:rPr lang="sk-SK" sz="2000" dirty="0" smtClean="0">
                <a:solidFill>
                  <a:srgbClr val="FF0000"/>
                </a:solidFill>
              </a:rPr>
              <a:t>uhľovodíky</a:t>
            </a:r>
          </a:p>
          <a:p>
            <a:pPr>
              <a:buNone/>
            </a:pPr>
            <a:endParaRPr lang="sk-SK" sz="1600" dirty="0" smtClean="0"/>
          </a:p>
          <a:p>
            <a:pPr algn="ctr">
              <a:buNone/>
            </a:pPr>
            <a:r>
              <a:rPr lang="sk-SK" sz="1600" dirty="0" smtClean="0">
                <a:solidFill>
                  <a:srgbClr val="FF0000"/>
                </a:solidFill>
              </a:rPr>
              <a:t>alkoholy</a:t>
            </a:r>
          </a:p>
          <a:p>
            <a:pPr algn="ctr">
              <a:buNone/>
            </a:pPr>
            <a:endParaRPr lang="sk-SK" sz="1600" dirty="0" smtClean="0"/>
          </a:p>
          <a:p>
            <a:pPr algn="ctr">
              <a:buNone/>
            </a:pPr>
            <a:r>
              <a:rPr lang="sk-SK" sz="1600" dirty="0" smtClean="0"/>
              <a:t>primárne     sekundárne      terciárne</a:t>
            </a:r>
          </a:p>
          <a:p>
            <a:pPr algn="ctr">
              <a:buNone/>
            </a:pPr>
            <a:endParaRPr lang="sk-SK" sz="1600" dirty="0" smtClean="0"/>
          </a:p>
          <a:p>
            <a:pPr>
              <a:buNone/>
            </a:pPr>
            <a:r>
              <a:rPr lang="sk-SK" sz="1600" dirty="0" smtClean="0"/>
              <a:t>                                                        </a:t>
            </a:r>
            <a:r>
              <a:rPr lang="sk-SK" sz="1600" dirty="0" smtClean="0">
                <a:solidFill>
                  <a:srgbClr val="FF0000"/>
                </a:solidFill>
              </a:rPr>
              <a:t>aldehydy</a:t>
            </a:r>
            <a:r>
              <a:rPr lang="sk-SK" sz="1600" dirty="0" smtClean="0"/>
              <a:t>      </a:t>
            </a:r>
            <a:r>
              <a:rPr lang="sk-SK" sz="1600" dirty="0" smtClean="0">
                <a:solidFill>
                  <a:srgbClr val="FF0000"/>
                </a:solidFill>
              </a:rPr>
              <a:t>ketóny</a:t>
            </a:r>
          </a:p>
          <a:p>
            <a:pPr>
              <a:buNone/>
            </a:pPr>
            <a:r>
              <a:rPr lang="sk-SK" sz="1600" dirty="0" smtClean="0"/>
              <a:t>                                               </a:t>
            </a:r>
          </a:p>
          <a:p>
            <a:pPr>
              <a:buNone/>
            </a:pPr>
            <a:r>
              <a:rPr lang="sk-SK" sz="1600" dirty="0" smtClean="0"/>
              <a:t>                                                        </a:t>
            </a:r>
            <a:r>
              <a:rPr lang="sk-SK" sz="1600" dirty="0" err="1" smtClean="0">
                <a:solidFill>
                  <a:srgbClr val="FF0000"/>
                </a:solidFill>
              </a:rPr>
              <a:t>karbox</a:t>
            </a:r>
            <a:r>
              <a:rPr lang="sk-SK" sz="1600" dirty="0" smtClean="0">
                <a:solidFill>
                  <a:srgbClr val="FF0000"/>
                </a:solidFill>
              </a:rPr>
              <a:t>.         </a:t>
            </a:r>
            <a:r>
              <a:rPr lang="sk-SK" sz="1600" dirty="0" err="1" smtClean="0">
                <a:solidFill>
                  <a:srgbClr val="FF0000"/>
                </a:solidFill>
              </a:rPr>
              <a:t>karbox</a:t>
            </a:r>
            <a:r>
              <a:rPr lang="sk-SK" sz="1600" dirty="0" smtClean="0">
                <a:solidFill>
                  <a:srgbClr val="FF0000"/>
                </a:solidFill>
              </a:rPr>
              <a:t>.</a:t>
            </a:r>
          </a:p>
          <a:p>
            <a:pPr>
              <a:buNone/>
            </a:pPr>
            <a:r>
              <a:rPr lang="sk-SK" sz="1600" dirty="0" smtClean="0">
                <a:solidFill>
                  <a:srgbClr val="FF0000"/>
                </a:solidFill>
              </a:rPr>
              <a:t>                                                        kyseliny        </a:t>
            </a:r>
            <a:r>
              <a:rPr lang="sk-SK" sz="1600" dirty="0" err="1" smtClean="0">
                <a:solidFill>
                  <a:srgbClr val="FF0000"/>
                </a:solidFill>
              </a:rPr>
              <a:t>kyseliny</a:t>
            </a:r>
            <a:endParaRPr lang="sk-SK" sz="16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sk-SK" sz="1600" dirty="0" smtClean="0"/>
          </a:p>
          <a:p>
            <a:pPr>
              <a:buNone/>
            </a:pPr>
            <a:r>
              <a:rPr lang="sk-SK" sz="2000" dirty="0" smtClean="0"/>
              <a:t>- oxidáciou metánu je možné pripraviť až kyselinu octovú</a:t>
            </a:r>
          </a:p>
        </p:txBody>
      </p:sp>
      <p:cxnSp>
        <p:nvCxnSpPr>
          <p:cNvPr id="8" name="Rovná spojovacia šípka 7"/>
          <p:cNvCxnSpPr/>
          <p:nvPr/>
        </p:nvCxnSpPr>
        <p:spPr>
          <a:xfrm>
            <a:off x="4495800" y="23622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ovacia šípka 9"/>
          <p:cNvCxnSpPr/>
          <p:nvPr/>
        </p:nvCxnSpPr>
        <p:spPr>
          <a:xfrm flipH="1">
            <a:off x="3505200" y="2895600"/>
            <a:ext cx="990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ovná spojovacia šípka 11"/>
          <p:cNvCxnSpPr/>
          <p:nvPr/>
        </p:nvCxnSpPr>
        <p:spPr>
          <a:xfrm>
            <a:off x="4495800" y="28956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ovná spojovacia šípka 13"/>
          <p:cNvCxnSpPr/>
          <p:nvPr/>
        </p:nvCxnSpPr>
        <p:spPr>
          <a:xfrm>
            <a:off x="4495800" y="2895600"/>
            <a:ext cx="990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ovná spojovacia šípka 15"/>
          <p:cNvCxnSpPr/>
          <p:nvPr/>
        </p:nvCxnSpPr>
        <p:spPr>
          <a:xfrm>
            <a:off x="3429000" y="35052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ovná spojovacia šípka 17"/>
          <p:cNvCxnSpPr/>
          <p:nvPr/>
        </p:nvCxnSpPr>
        <p:spPr>
          <a:xfrm>
            <a:off x="4343400" y="35052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ovná spojovacia šípka 19"/>
          <p:cNvCxnSpPr/>
          <p:nvPr/>
        </p:nvCxnSpPr>
        <p:spPr>
          <a:xfrm>
            <a:off x="3429000" y="4114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ovná spojovacia šípka 21"/>
          <p:cNvCxnSpPr/>
          <p:nvPr/>
        </p:nvCxnSpPr>
        <p:spPr>
          <a:xfrm>
            <a:off x="4343400" y="41148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608" y="764704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Kyselina mravčia (metánová)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043608" y="1988840"/>
            <a:ext cx="6777317" cy="4104456"/>
          </a:xfrm>
        </p:spPr>
        <p:txBody>
          <a:bodyPr>
            <a:normAutofit fontScale="92500" lnSpcReduction="10000"/>
          </a:bodyPr>
          <a:lstStyle/>
          <a:p>
            <a:r>
              <a:rPr lang="sk-SK" b="1" dirty="0" smtClean="0"/>
              <a:t>HCOOH</a:t>
            </a:r>
          </a:p>
          <a:p>
            <a:r>
              <a:rPr lang="sk-SK" dirty="0" smtClean="0"/>
              <a:t>Je najjednoduchšia karboxylová kyselina.</a:t>
            </a:r>
          </a:p>
          <a:p>
            <a:r>
              <a:rPr lang="sk-SK" dirty="0" smtClean="0"/>
              <a:t>Nachádza sa v telách </a:t>
            </a:r>
            <a:r>
              <a:rPr lang="sk-SK" b="1" dirty="0" smtClean="0"/>
              <a:t>mravcov </a:t>
            </a:r>
            <a:r>
              <a:rPr lang="sk-SK" dirty="0" smtClean="0"/>
              <a:t>a v niektorých rastlinách – </a:t>
            </a:r>
            <a:r>
              <a:rPr lang="sk-SK" b="1" dirty="0" smtClean="0"/>
              <a:t>pŕhľava</a:t>
            </a:r>
            <a:r>
              <a:rPr lang="sk-SK" dirty="0" smtClean="0"/>
              <a:t>.</a:t>
            </a:r>
          </a:p>
          <a:p>
            <a:r>
              <a:rPr lang="sk-SK" dirty="0" smtClean="0"/>
              <a:t>Je to bezfarebná leptavá kvapalina ostrého zápachu.</a:t>
            </a:r>
          </a:p>
          <a:p>
            <a:r>
              <a:rPr lang="sk-SK" dirty="0" smtClean="0"/>
              <a:t>Má redukčné schopnosti, pretože má aj vlastnosti </a:t>
            </a:r>
            <a:r>
              <a:rPr lang="sk-SK" b="1" dirty="0" smtClean="0"/>
              <a:t>aldehydu</a:t>
            </a:r>
            <a:r>
              <a:rPr lang="sk-SK" dirty="0"/>
              <a:t> </a:t>
            </a:r>
            <a:r>
              <a:rPr lang="sk-SK" dirty="0" smtClean="0"/>
              <a:t>(obsahuje aj aldehydovú skupinu). </a:t>
            </a:r>
          </a:p>
          <a:p>
            <a:r>
              <a:rPr lang="sk-SK" b="1" dirty="0" smtClean="0"/>
              <a:t>Využitie: </a:t>
            </a:r>
            <a:r>
              <a:rPr lang="sk-SK" dirty="0" smtClean="0"/>
              <a:t>textilný, kožiarsky priemysel, konzervovanie potravín, pretože má baktericídne vlastnosti. 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1703985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933056"/>
            <a:ext cx="4857750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 descr="http://upload.wikimedia.org/wikipedia/commons/thumb/f/f7/Formic_acid.svg/220px-Formic_acid.svg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colorTemperature colorTemp="66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568" y="548680"/>
            <a:ext cx="3627065" cy="2934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ál 1"/>
          <p:cNvSpPr/>
          <p:nvPr/>
        </p:nvSpPr>
        <p:spPr>
          <a:xfrm>
            <a:off x="683568" y="548680"/>
            <a:ext cx="2376264" cy="338437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,</a:t>
            </a:r>
            <a:endParaRPr lang="sk-SK" dirty="0"/>
          </a:p>
        </p:txBody>
      </p:sp>
      <p:cxnSp>
        <p:nvCxnSpPr>
          <p:cNvPr id="4" name="Rovná spojovacia šípka 3"/>
          <p:cNvCxnSpPr/>
          <p:nvPr/>
        </p:nvCxnSpPr>
        <p:spPr>
          <a:xfrm flipH="1">
            <a:off x="3059832" y="1268760"/>
            <a:ext cx="864096" cy="21602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BlokTextu 4"/>
          <p:cNvSpPr txBox="1"/>
          <p:nvPr/>
        </p:nvSpPr>
        <p:spPr>
          <a:xfrm>
            <a:off x="3923928" y="1120624"/>
            <a:ext cx="27222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dirty="0"/>
              <a:t>a</a:t>
            </a:r>
            <a:r>
              <a:rPr lang="sk-SK" sz="2000" dirty="0" smtClean="0"/>
              <a:t>ldehydová skupina</a:t>
            </a: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xmlns="" val="2328734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600" dirty="0" smtClean="0"/>
              <a:t>Kyselina octová (etánová)</a:t>
            </a:r>
            <a:endParaRPr lang="sk-SK" sz="36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b="1" dirty="0" smtClean="0"/>
              <a:t>CH3COOH</a:t>
            </a:r>
          </a:p>
          <a:p>
            <a:r>
              <a:rPr lang="sk-SK" dirty="0" smtClean="0"/>
              <a:t>Je to číra kvapalina štipľavého zápachu a leptavými účinkami.</a:t>
            </a:r>
          </a:p>
          <a:p>
            <a:r>
              <a:rPr lang="sk-SK" dirty="0" smtClean="0"/>
              <a:t>Stretávame sa s ňou vo forme octu, ktorý je jej 8% vodným roztokom.</a:t>
            </a:r>
          </a:p>
          <a:p>
            <a:r>
              <a:rPr lang="sk-SK" dirty="0" smtClean="0"/>
              <a:t>Vyrába sa oxidáciou acetaldehydu alebo kvasením zriedených alkoholových roztokov.</a:t>
            </a:r>
          </a:p>
          <a:p>
            <a:r>
              <a:rPr lang="sk-SK" b="1" dirty="0" smtClean="0"/>
              <a:t>Využitie:</a:t>
            </a:r>
            <a:r>
              <a:rPr lang="sk-SK" dirty="0" smtClean="0"/>
              <a:t> potravinársky priemysel (konzervačné vlastnosti a dodáva potravinám kyslú chuť), pri výrobe plastov, niektorých liečiv (acylpyrin)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513683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22530" name="Picture 2" descr="http://www.oskole.sk/userfiles/image/zaida/chemia/Funk%C4%8Dn%C3%A9%20deriv%C3%A1ty%20karboxylov%C3%BDch%20kysel%C3%ADn_html_468a22d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762000"/>
            <a:ext cx="5732476" cy="3124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  <p:pic>
        <p:nvPicPr>
          <p:cNvPr id="22532" name="Picture 4" descr="http://m3.aimg.sk/profil/19156982.jpg?v=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4114800"/>
            <a:ext cx="3286125" cy="2190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65707" y="769722"/>
            <a:ext cx="3953723" cy="3261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417501"/>
            <a:ext cx="3598980" cy="479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9552" y="4585518"/>
            <a:ext cx="9036496" cy="1143000"/>
          </a:xfrm>
        </p:spPr>
        <p:txBody>
          <a:bodyPr>
            <a:normAutofit/>
          </a:bodyPr>
          <a:lstStyle/>
          <a:p>
            <a:r>
              <a:rPr lang="sk-SK" sz="3200" b="1" dirty="0" smtClean="0">
                <a:solidFill>
                  <a:schemeClr val="tx1"/>
                </a:solidFill>
              </a:rPr>
              <a:t>H3C </a:t>
            </a:r>
            <a:r>
              <a:rPr lang="en-US" sz="3200" b="1" dirty="0" smtClean="0">
                <a:solidFill>
                  <a:schemeClr val="tx1"/>
                </a:solidFill>
              </a:rPr>
              <a:t>–</a:t>
            </a:r>
            <a:r>
              <a:rPr lang="sk-SK" sz="3200" b="1" dirty="0" smtClean="0">
                <a:solidFill>
                  <a:schemeClr val="tx1"/>
                </a:solidFill>
              </a:rPr>
              <a:t> CH2 – OH + O2       H3C </a:t>
            </a:r>
            <a:r>
              <a:rPr lang="en-US" sz="3200" b="1" dirty="0" smtClean="0">
                <a:solidFill>
                  <a:schemeClr val="tx1"/>
                </a:solidFill>
              </a:rPr>
              <a:t>–</a:t>
            </a:r>
            <a:r>
              <a:rPr lang="sk-SK" sz="3200" b="1" dirty="0" smtClean="0">
                <a:solidFill>
                  <a:schemeClr val="tx1"/>
                </a:solidFill>
              </a:rPr>
              <a:t> C + H2O           </a:t>
            </a:r>
            <a:endParaRPr lang="sk-SK" sz="3200" b="1" dirty="0">
              <a:solidFill>
                <a:schemeClr val="tx1"/>
              </a:solidFill>
            </a:endParaRPr>
          </a:p>
        </p:txBody>
      </p:sp>
      <p:cxnSp>
        <p:nvCxnSpPr>
          <p:cNvPr id="27" name="Rovná spojovacia šípka 26"/>
          <p:cNvCxnSpPr/>
          <p:nvPr/>
        </p:nvCxnSpPr>
        <p:spPr>
          <a:xfrm>
            <a:off x="4861175" y="5445224"/>
            <a:ext cx="72008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69782" y="4748667"/>
            <a:ext cx="590550" cy="498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BlokTextu 29"/>
          <p:cNvSpPr txBox="1"/>
          <p:nvPr/>
        </p:nvSpPr>
        <p:spPr>
          <a:xfrm>
            <a:off x="7320644" y="4221088"/>
            <a:ext cx="572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600" b="1" dirty="0" smtClean="0"/>
              <a:t>O</a:t>
            </a:r>
            <a:endParaRPr lang="sk-SK" sz="3600" b="1" dirty="0"/>
          </a:p>
        </p:txBody>
      </p:sp>
      <p:cxnSp>
        <p:nvCxnSpPr>
          <p:cNvPr id="1024" name="Rovná spojnica 1023"/>
          <p:cNvCxnSpPr/>
          <p:nvPr/>
        </p:nvCxnSpPr>
        <p:spPr>
          <a:xfrm>
            <a:off x="7034716" y="5689946"/>
            <a:ext cx="360040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BlokTextu 1024"/>
          <p:cNvSpPr txBox="1"/>
          <p:nvPr/>
        </p:nvSpPr>
        <p:spPr>
          <a:xfrm>
            <a:off x="7256108" y="6000962"/>
            <a:ext cx="886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600" b="1" dirty="0" smtClean="0"/>
              <a:t>OH</a:t>
            </a:r>
            <a:endParaRPr lang="sk-SK" sz="3600" b="1" dirty="0"/>
          </a:p>
        </p:txBody>
      </p:sp>
      <p:sp>
        <p:nvSpPr>
          <p:cNvPr id="1030" name="BlokTextu 1029"/>
          <p:cNvSpPr txBox="1"/>
          <p:nvPr/>
        </p:nvSpPr>
        <p:spPr>
          <a:xfrm>
            <a:off x="1727329" y="6432120"/>
            <a:ext cx="1223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solidFill>
                  <a:srgbClr val="FF0000"/>
                </a:solidFill>
              </a:rPr>
              <a:t>etanol</a:t>
            </a:r>
            <a:endParaRPr lang="sk-SK" sz="2400" b="1" dirty="0">
              <a:solidFill>
                <a:srgbClr val="FF0000"/>
              </a:solidFill>
            </a:endParaRPr>
          </a:p>
        </p:txBody>
      </p:sp>
      <p:sp>
        <p:nvSpPr>
          <p:cNvPr id="1031" name="BlokTextu 1030"/>
          <p:cNvSpPr txBox="1"/>
          <p:nvPr/>
        </p:nvSpPr>
        <p:spPr>
          <a:xfrm>
            <a:off x="6039528" y="6432120"/>
            <a:ext cx="2568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>
                <a:solidFill>
                  <a:srgbClr val="FF0000"/>
                </a:solidFill>
              </a:rPr>
              <a:t>Kyselina octová</a:t>
            </a:r>
            <a:endParaRPr lang="sk-SK" sz="2400" b="1" dirty="0">
              <a:solidFill>
                <a:srgbClr val="FF0000"/>
              </a:solidFill>
            </a:endParaRPr>
          </a:p>
        </p:txBody>
      </p:sp>
      <p:sp>
        <p:nvSpPr>
          <p:cNvPr id="1032" name="BlokTextu 1031"/>
          <p:cNvSpPr txBox="1"/>
          <p:nvPr/>
        </p:nvSpPr>
        <p:spPr>
          <a:xfrm>
            <a:off x="3707904" y="980728"/>
            <a:ext cx="302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m</a:t>
            </a:r>
            <a:r>
              <a:rPr lang="sk-SK" dirty="0" smtClean="0"/>
              <a:t>olekula kyseliny octovej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3993318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Kyselina maslová (butánová)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115616" y="2564904"/>
            <a:ext cx="6777317" cy="3508977"/>
          </a:xfrm>
        </p:spPr>
        <p:txBody>
          <a:bodyPr/>
          <a:lstStyle/>
          <a:p>
            <a:r>
              <a:rPr lang="sk-SK" sz="2200" b="1" dirty="0" smtClean="0"/>
              <a:t>CH3CH2CH2COOH</a:t>
            </a:r>
          </a:p>
          <a:p>
            <a:r>
              <a:rPr lang="sk-SK" sz="2200" dirty="0" smtClean="0"/>
              <a:t>Je to olejovitá kvapalina s nepríjemným zápachom.</a:t>
            </a:r>
          </a:p>
          <a:p>
            <a:r>
              <a:rPr lang="sk-SK" sz="2200" dirty="0" smtClean="0"/>
              <a:t>Viazaná vo forme esterov sa nachádza v masle, odkiaľ sa pri jeho starnutí uvoľňuje.</a:t>
            </a:r>
          </a:p>
          <a:p>
            <a:endParaRPr lang="sk-SK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509120"/>
            <a:ext cx="2376264" cy="1782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http://upload.wikimedia.org/wikipedia/commons/thumb/b/b8/%C3%81cido_butan%C3%B3ico.png/220px-%C3%81cido_butan%C3%B3ic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669665"/>
            <a:ext cx="3456384" cy="1461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268863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textu 3"/>
          <p:cNvSpPr>
            <a:spLocks noGrp="1"/>
          </p:cNvSpPr>
          <p:nvPr>
            <p:ph type="body" idx="1"/>
          </p:nvPr>
        </p:nvSpPr>
        <p:spPr>
          <a:xfrm>
            <a:off x="1115616" y="908720"/>
            <a:ext cx="3240360" cy="1224136"/>
          </a:xfrm>
        </p:spPr>
        <p:txBody>
          <a:bodyPr>
            <a:normAutofit fontScale="85000" lnSpcReduction="10000"/>
          </a:bodyPr>
          <a:lstStyle/>
          <a:p>
            <a:r>
              <a:rPr lang="sk-SK" sz="2600" dirty="0" smtClean="0"/>
              <a:t>    Kyselina palmitová</a:t>
            </a:r>
          </a:p>
          <a:p>
            <a:r>
              <a:rPr lang="sk-SK" sz="2600" dirty="0" smtClean="0"/>
              <a:t>(hexadekánová)</a:t>
            </a:r>
          </a:p>
          <a:p>
            <a:r>
              <a:rPr lang="sk-SK" sz="2600" dirty="0" smtClean="0">
                <a:solidFill>
                  <a:schemeClr val="tx1"/>
                </a:solidFill>
              </a:rPr>
              <a:t>CH3(CH2)14COOH</a:t>
            </a:r>
            <a:endParaRPr lang="sk-SK" sz="2600" dirty="0">
              <a:solidFill>
                <a:schemeClr val="tx1"/>
              </a:solidFill>
            </a:endParaRP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572000" y="908720"/>
            <a:ext cx="3600400" cy="1152128"/>
          </a:xfrm>
        </p:spPr>
        <p:txBody>
          <a:bodyPr>
            <a:normAutofit fontScale="92500" lnSpcReduction="10000"/>
          </a:bodyPr>
          <a:lstStyle/>
          <a:p>
            <a:r>
              <a:rPr lang="sk-SK" dirty="0" smtClean="0"/>
              <a:t>  </a:t>
            </a:r>
            <a:r>
              <a:rPr lang="sk-SK" sz="2600" dirty="0" smtClean="0"/>
              <a:t>Kyselina stearová (oktadekánová)</a:t>
            </a:r>
          </a:p>
          <a:p>
            <a:r>
              <a:rPr lang="sk-SK" dirty="0" smtClean="0">
                <a:solidFill>
                  <a:schemeClr val="tx1"/>
                </a:solidFill>
              </a:rPr>
              <a:t>CH3(CH2)16COOH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1331640" y="2276872"/>
            <a:ext cx="6408712" cy="3960440"/>
          </a:xfrm>
        </p:spPr>
        <p:txBody>
          <a:bodyPr>
            <a:normAutofit lnSpcReduction="10000"/>
          </a:bodyPr>
          <a:lstStyle/>
          <a:p>
            <a:r>
              <a:rPr lang="sk-SK" sz="2200" dirty="0" smtClean="0"/>
              <a:t>Sú súčasťou esterov nachádzajúcich sa v tukoch a olejoch.</a:t>
            </a:r>
          </a:p>
          <a:p>
            <a:r>
              <a:rPr lang="sk-SK" sz="2200" dirty="0" smtClean="0"/>
              <a:t>Alkalickou hydrolýzou (</a:t>
            </a:r>
            <a:r>
              <a:rPr lang="sk-SK" sz="2200" b="1" dirty="0" smtClean="0"/>
              <a:t>zmydelňovaním</a:t>
            </a:r>
            <a:r>
              <a:rPr lang="sk-SK" sz="2200" dirty="0" smtClean="0"/>
              <a:t>) týchto esterov vznikajú </a:t>
            </a:r>
            <a:r>
              <a:rPr lang="sk-SK" sz="2200" b="1" dirty="0" smtClean="0"/>
              <a:t>mydlá</a:t>
            </a:r>
            <a:r>
              <a:rPr lang="sk-SK" sz="2200" dirty="0" smtClean="0"/>
              <a:t>, ktoré sú z chemického hľadiska soľami týchto karboxylových kyselín.</a:t>
            </a:r>
          </a:p>
          <a:p>
            <a:r>
              <a:rPr lang="sk-SK" sz="2200" dirty="0" smtClean="0"/>
              <a:t>V </a:t>
            </a:r>
            <a:r>
              <a:rPr lang="sk-SK" sz="2200" b="1" dirty="0" smtClean="0"/>
              <a:t>olejoch</a:t>
            </a:r>
            <a:r>
              <a:rPr lang="sk-SK" sz="2200" dirty="0" smtClean="0"/>
              <a:t> sa tiež často nachádza aj </a:t>
            </a:r>
          </a:p>
          <a:p>
            <a:pPr marL="68580" indent="0">
              <a:buNone/>
            </a:pPr>
            <a:r>
              <a:rPr lang="sk-SK" sz="2200" b="1" dirty="0" smtClean="0">
                <a:solidFill>
                  <a:schemeClr val="bg2">
                    <a:lumMod val="50000"/>
                  </a:schemeClr>
                </a:solidFill>
              </a:rPr>
              <a:t>    </a:t>
            </a:r>
            <a:r>
              <a:rPr lang="sk-SK" b="1" dirty="0" smtClean="0">
                <a:solidFill>
                  <a:schemeClr val="bg2">
                    <a:lumMod val="50000"/>
                  </a:schemeClr>
                </a:solidFill>
              </a:rPr>
              <a:t>Kyselina olejová (oktadec – 9 – énová)</a:t>
            </a:r>
          </a:p>
          <a:p>
            <a:r>
              <a:rPr lang="sk-SK" sz="2200" b="1" dirty="0" smtClean="0">
                <a:solidFill>
                  <a:schemeClr val="tx1"/>
                </a:solidFill>
              </a:rPr>
              <a:t>CH3(CH2)7CH=CH(CH2)7COOH</a:t>
            </a:r>
          </a:p>
          <a:p>
            <a:r>
              <a:rPr lang="sk-SK" sz="2200" dirty="0" smtClean="0">
                <a:solidFill>
                  <a:schemeClr val="tx1"/>
                </a:solidFill>
              </a:rPr>
              <a:t>Je zástupcom nenasýtených vyšších mastných kyselín.</a:t>
            </a:r>
          </a:p>
          <a:p>
            <a:endParaRPr lang="sk-SK" dirty="0" smtClean="0">
              <a:solidFill>
                <a:schemeClr val="tx1"/>
              </a:solidFill>
            </a:endParaRPr>
          </a:p>
          <a:p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60232" y="3573014"/>
            <a:ext cx="1915553" cy="1084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378476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Kyselina šťaveľová (etándiová, oxálová</a:t>
            </a:r>
            <a:r>
              <a:rPr lang="sk-SK" dirty="0"/>
              <a:t>)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200" b="1" dirty="0" smtClean="0"/>
              <a:t>HOOC – COOH</a:t>
            </a:r>
          </a:p>
          <a:p>
            <a:r>
              <a:rPr lang="sk-SK" sz="2200" dirty="0" smtClean="0"/>
              <a:t>Je najjednoduchšou dvojsýtnou karboxylovou kyselinou</a:t>
            </a:r>
          </a:p>
          <a:p>
            <a:r>
              <a:rPr lang="sk-SK" sz="2200" dirty="0" smtClean="0"/>
              <a:t>Vo forme solí sa nachádza v rastlinách (rebarbora, špenát)</a:t>
            </a:r>
          </a:p>
          <a:p>
            <a:r>
              <a:rPr lang="sk-SK" sz="2200" dirty="0" smtClean="0"/>
              <a:t>Je toxická</a:t>
            </a:r>
            <a:endParaRPr lang="sk-SK" sz="2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086682"/>
            <a:ext cx="3637170" cy="2419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59631" y="4539773"/>
            <a:ext cx="2948955" cy="1965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BlokTextu 5"/>
          <p:cNvSpPr txBox="1"/>
          <p:nvPr/>
        </p:nvSpPr>
        <p:spPr>
          <a:xfrm>
            <a:off x="5940152" y="6218754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rebarbora</a:t>
            </a:r>
            <a:endParaRPr lang="sk-SK" dirty="0"/>
          </a:p>
        </p:txBody>
      </p:sp>
      <p:sp>
        <p:nvSpPr>
          <p:cNvPr id="7" name="BlokTextu 6"/>
          <p:cNvSpPr txBox="1"/>
          <p:nvPr/>
        </p:nvSpPr>
        <p:spPr>
          <a:xfrm>
            <a:off x="1547664" y="6154861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špenát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1709603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Kyselina benzoová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k-SK" b="1" dirty="0" smtClean="0"/>
              <a:t>C6H5COOH</a:t>
            </a:r>
          </a:p>
          <a:p>
            <a:r>
              <a:rPr lang="sk-SK" dirty="0" smtClean="0"/>
              <a:t>Najjednoduchšia aromatická karboxylová kyselina</a:t>
            </a:r>
          </a:p>
          <a:p>
            <a:r>
              <a:rPr lang="sk-SK" dirty="0" smtClean="0"/>
              <a:t>Je to biela kryštalická látka</a:t>
            </a:r>
          </a:p>
          <a:p>
            <a:r>
              <a:rPr lang="sk-SK" dirty="0" smtClean="0"/>
              <a:t>Využitie: konzervačná látka v potravinárskom priemysle a tiež ako východisková zlúčenina v mnohých organických syntézach </a:t>
            </a:r>
          </a:p>
          <a:p>
            <a:pPr marL="68580" indent="0">
              <a:buNone/>
            </a:pPr>
            <a:r>
              <a:rPr lang="sk-SK" dirty="0"/>
              <a:t> </a:t>
            </a:r>
            <a:r>
              <a:rPr lang="sk-SK" dirty="0" smtClean="0"/>
              <a:t>   v chemickom priemysle.</a:t>
            </a:r>
          </a:p>
          <a:p>
            <a:pPr marL="68580" indent="0">
              <a:buNone/>
            </a:pPr>
            <a:r>
              <a:rPr lang="sk-SK" dirty="0" smtClean="0"/>
              <a:t>    </a:t>
            </a:r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581128"/>
            <a:ext cx="2654240" cy="1979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60975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Zdroje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sk-SK" sz="1100" dirty="0" smtClean="0"/>
              <a:t>https://www.google.sk/search?q=karboxylov%C3%A1+skupina&amp;hl=sk&amp;biw=1366&amp;bih=643&amp;source=lnms&amp;tbm=isch&amp;sa=X&amp;ei=0muiVO_VGcP_UNOYgMgK&amp;sqi=2&amp;ved=0CAYQ_AUoAQ#facrc=_&amp;imgdii=_&amp;imgrc=AMVsPH1IEQgBuM%253A%3B1_vaa2tMPmVZuM%3Bhttp%253A%252F%252Fwww.oskole.sk%252Fuserfiles%252Fimage%252Fch%2525C3%2525A9mia%252FMO%252Fkarboxylovekyseliny%252Fkarboxy1.gif%3Bhttp%253A%252F%252Fwww.oskole.sk%252Fwap%252Findex.php%253Fid_cat%253D53%2526new%253D10035%3B292%3B198</a:t>
            </a:r>
          </a:p>
          <a:p>
            <a:r>
              <a:rPr lang="sk-SK" sz="1100" dirty="0" smtClean="0"/>
              <a:t>https://www.google.sk/search?q=kyselina+metanova&amp;hl=sk&amp;rlz=1C2CHAB_csSK589&amp;biw=1366&amp;bih=643&amp;source=lnms&amp;tbm=isch&amp;sa=X&amp;ei=8W-iVLvCGYX8UNeQgaAL&amp;ved=0CAYQ_AUoAQ#facrc=_&amp;imgdii=_&amp;imgrc=AjTz4VEersQPDM%253A%3BXz4yx7jdMqrmjM%3Bhttp%253A%252F%252Fupload.wikimedia.org%252Fwikipedia%252Fcommons%252Fthumb%252Ff%252Ff7%252FFormic_acid.svg%252F220px-Formic_acid.svg.png%3Bhttp%253A%252F%252Fsk.wikipedia.org%252Fwiki%252FKyselina_mrav%2525C4%25258Dia%3B220%3B178</a:t>
            </a:r>
          </a:p>
          <a:p>
            <a:r>
              <a:rPr lang="sk-SK" sz="1100" dirty="0" smtClean="0"/>
              <a:t>https://www.google.sk/search?q=kyselina+metanova&amp;hl=sk&amp;rlz=1C2CHAB_csSK589&amp;biw=1366&amp;bih=643&amp;source=lnms&amp;tbm=isch&amp;sa=X&amp;ei=8W-iVLvCGYX8UNeQgaAL&amp;ved=0CAYQ_AUoAQ#hl=sk&amp;tbm=isch&amp;q=kyselina+benzoova&amp;facrc=_&amp;imgdii=_&amp;imgrc=Zr55_nest-zeAM%253A%3BARcsoKVmrdckBM%3Bhttp%253A%252F%252Fwww.oskole.sk%252Fuserfiles%252Fimage%252FZofia%252FM%2525C3%2525A1j%252520-%2525202012%252FCh%2525C3%2525A9mia%252FChemick%2525C3%2525A9%252520vzorce%252520karboxylov%2525C3%2525BDch%252520kysel%2525C3%2525ADn%252520II_html_m42d33cba.png%3Bhttp%253A%252F%252Fwww.oskole.sk%252Fpages%252Fprintpage.php%253Fclanok%253D19065%3B347%3B272</a:t>
            </a:r>
          </a:p>
          <a:p>
            <a:r>
              <a:rPr lang="sk-SK" sz="1100" dirty="0" smtClean="0"/>
              <a:t>https://www.google.sk/search?q=kyselina+metanova&amp;hl=sk&amp;rlz=1C2CHAB_csSK589&amp;biw=1366&amp;bih=643&amp;source=lnms&amp;tbm=isch&amp;sa=X&amp;ei=8W-iVLvCGYX8UNeQgaAL&amp;ved=0CAYQ_AUoAQ#hl=sk&amp;tbm=isch&amp;q=kyselina+%C5%A1%C5%A5avelov%C3%A1&amp;facrc=_&amp;imgdii=_&amp;imgrc=hXMvHpespSSZ5M%253A%3BC732i9fNrzmEwM%3Bhttp%253A%252F%252Fvydavatelstvi.vscht.cz%252Fecho%252Forganika%252Ftrivial-stavelova.png%3Bhttp%253A%252F%252Fvydavatelstvi.vscht.cz%252Fecho%252Forganika%252FT0065.html%3B148%3B72</a:t>
            </a:r>
          </a:p>
          <a:p>
            <a:r>
              <a:rPr lang="sk-SK" sz="1100" dirty="0" smtClean="0"/>
              <a:t>https://www.google.sk/search?q=kyselina+metanova&amp;hl=sk&amp;rlz=1C2CHAB_csSK589&amp;biw=1366&amp;bih=643&amp;source=lnms&amp;tbm=isch&amp;sa=X&amp;ei=8W-iVLvCGYX8UNeQgaAL&amp;ved=0CAYQ_AUoAQ#hl=sk&amp;tbm=isch&amp;q=kyselina+maleinova&amp;facrc=_&amp;imgdii=_&amp;imgrc=AVZe911N6y3owM%253A%3BfBETPDLvAi9e7M%3Bhttp%253A%252F%252Fvydavatelstvi.vscht.cz%252Fecho%252Forganika%252Ftrivial-maleinova.png%3Bhttp%253A%252F%252Fvydavatelstvi.vscht.cz%252Fecho%252Forganika%252Ftrivialni-sk-karboxylova_kyselina.html%3B172%3B92</a:t>
            </a:r>
          </a:p>
          <a:p>
            <a:endParaRPr lang="sk-SK" sz="1100" dirty="0" smtClean="0"/>
          </a:p>
          <a:p>
            <a:endParaRPr lang="sk-SK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sz="1100" dirty="0" smtClean="0"/>
              <a:t>https://www.google.sk/search?q=karboxylove+kyseliny&amp;hl=sk&amp;biw=1366&amp;bih=643&amp;source=lnms&amp;tbm=isch&amp;sa=X&amp;ei=e3KiVIi1L6PvywOTroCwCw&amp;ved=0CAYQ_AUoAQ#facrc=_&amp;imgdii=_&amp;imgrc=w_vg6rgZXpbEnM%253A%3Bir6yKlmy_zmfHM%3Bhttp%253A%252F%252Fwww.oskole.sk%252Fuserfiles%252Fimage%252Fzaida%252Fchemia%252FFunk%2525C4%25258Dn%2525C3%2525A9%252520deriv%2525C3%2525A1ty%252520karboxylov%2525C3%2525BDch%252520kysel%2525C3%2525ADn_html_468a22d7.png%3Bhttp%253A%252F%252Fwww.oskole.sk%252F%253Fid_cat%253D53</a:t>
            </a:r>
            <a:r>
              <a:rPr lang="sk-SK" sz="1100" dirty="0" smtClean="0">
                <a:hlinkClick r:id="rId2" action="ppaction://hlinkfile"/>
              </a:rPr>
              <a:t>%2526clanok%253D6528%3B800%3B436</a:t>
            </a:r>
            <a:endParaRPr lang="sk-SK" sz="1100" dirty="0" smtClean="0"/>
          </a:p>
          <a:p>
            <a:r>
              <a:rPr lang="sk-SK" sz="1100" dirty="0" smtClean="0"/>
              <a:t>https://www.google.sk/search?q=karboxylove+kyseliny&amp;hl=sk&amp;biw=1366&amp;bih=643&amp;source=lnms&amp;tbm=isch&amp;sa=X&amp;ei=e3KiVIi1L6PvywOTroCwCw&amp;ved=0CAYQ_AUoAQ#facrc=_&amp;imgdii=_&amp;imgrc=3XAzBaQVS_cAlM%253A%3BqTFXFd_swuziJM%3Bhttp%253A%252F%252Fm3.aimg.sk%252Fprofil%252F19156982.jpg%253Fv%253D1%3Bhttp%253A%252F%252Fpokec.azet.sk%252Fklub%252Fvzdy-ked-pocujem-slova-ako-hydroxid-karboxylove-kyseliny-alebo-ha-dva-es-o-styri-dostanem-zachvat-smiechu-xd-xd%3B345%3B230</a:t>
            </a:r>
          </a:p>
          <a:p>
            <a:r>
              <a:rPr lang="sk-SK" sz="1100" dirty="0" smtClean="0"/>
              <a:t>https://www.google.sk/search?q=karboxylove+kyseliny&amp;hl=sk&amp;biw=1366&amp;bih=643&amp;source=lnms&amp;tbm=isch&amp;sa=X&amp;ei=e3KiVIi1L6PvywOTroCwCw&amp;ved=0CAYQ_AUoAQ#hl=sk&amp;tbm=isch&amp;q=estery&amp;facrc=_&amp;imgdii=_&amp;imgrc=e9pHCupRQNuXWM%253A%3B5WBg7O3_G5Vy5M%3Bhttp%253A%252F%252Fwww.howtobrew.com%252Fimages%252Ff145.sm.jpg%3Bhttp%253A%252F%252Fwww.howtobrew.com%252Fsection4%252Fchapter21-2.html%3B210%3B181</a:t>
            </a:r>
          </a:p>
          <a:p>
            <a:r>
              <a:rPr lang="sk-SK" sz="1100" dirty="0" smtClean="0"/>
              <a:t>https://www.google.sk/search?q=karboxylove+kyseliny&amp;hl=sk&amp;biw=1366&amp;bih=643&amp;source=lnms&amp;tbm=isch&amp;sa=X&amp;ei=e3KiVIi1L6PvywOTroCwCw&amp;ved=0CAYQ_AUoAQ#hl=sk&amp;tbm=isch&amp;q=estery&amp;facrc=_&amp;imgdii=_&amp;imgrc=Rkvv-xTpXCDgeM%253A%3B4NwvKyfyLBPFFM%3Bhttp%253A%252F%252Fupload.wikimedia.org%252Fwikipedia%252Fcommons%252F1%252F13%252FButylacetat-3D-balls.png%3Bhttp%253A%252F%252Fwww.oskole.sk%252F%253Fid_cat%253D53%2526clanok%253D6533%3B1100%3B477</a:t>
            </a:r>
          </a:p>
          <a:p>
            <a:endParaRPr lang="sk-SK" sz="1100" dirty="0" smtClean="0"/>
          </a:p>
          <a:p>
            <a:endParaRPr lang="sk-SK" sz="1100" dirty="0" smtClean="0"/>
          </a:p>
          <a:p>
            <a:endParaRPr lang="sk-SK" sz="1100" dirty="0"/>
          </a:p>
        </p:txBody>
      </p:sp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Čo sú to?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2000" dirty="0" smtClean="0"/>
              <a:t>– </a:t>
            </a:r>
            <a:r>
              <a:rPr lang="sk-SK" sz="2000" dirty="0" smtClean="0"/>
              <a:t>sú to kyslíkaté deriváty uhľovodíkov obsahujúce charakteristickú jednoväzbovú </a:t>
            </a:r>
            <a:r>
              <a:rPr lang="sk-SK" sz="2000" dirty="0" smtClean="0">
                <a:solidFill>
                  <a:srgbClr val="FF0000"/>
                </a:solidFill>
              </a:rPr>
              <a:t>karboxylovú skupinu –COOH = karboxyl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Karboxylová skupina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000" dirty="0" smtClean="0"/>
              <a:t>- môžeme ju odvodiť spojením </a:t>
            </a:r>
            <a:r>
              <a:rPr lang="sk-SK" sz="2000" dirty="0" err="1" smtClean="0">
                <a:solidFill>
                  <a:srgbClr val="FF0000"/>
                </a:solidFill>
              </a:rPr>
              <a:t>karbonylovej</a:t>
            </a:r>
            <a:r>
              <a:rPr lang="sk-SK" sz="2000" dirty="0" smtClean="0">
                <a:solidFill>
                  <a:srgbClr val="FF0000"/>
                </a:solidFill>
              </a:rPr>
              <a:t> </a:t>
            </a:r>
            <a:r>
              <a:rPr lang="sk-SK" sz="2000" dirty="0" smtClean="0"/>
              <a:t>a </a:t>
            </a:r>
            <a:r>
              <a:rPr lang="sk-SK" sz="2000" dirty="0" err="1" smtClean="0">
                <a:solidFill>
                  <a:srgbClr val="FF0000"/>
                </a:solidFill>
              </a:rPr>
              <a:t>hydroxylovej</a:t>
            </a:r>
            <a:r>
              <a:rPr lang="sk-SK" sz="2000" dirty="0" smtClean="0">
                <a:solidFill>
                  <a:srgbClr val="FF0000"/>
                </a:solidFill>
              </a:rPr>
              <a:t> </a:t>
            </a:r>
            <a:r>
              <a:rPr lang="sk-SK" sz="2000" dirty="0" smtClean="0"/>
              <a:t>skupiny - karboxyl = </a:t>
            </a:r>
            <a:r>
              <a:rPr lang="sk-SK" sz="2000" dirty="0" err="1" smtClean="0">
                <a:solidFill>
                  <a:srgbClr val="FF0000"/>
                </a:solidFill>
              </a:rPr>
              <a:t>karbo</a:t>
            </a:r>
            <a:r>
              <a:rPr lang="sk-SK" sz="2000" dirty="0" err="1" smtClean="0"/>
              <a:t>nyl</a:t>
            </a:r>
            <a:r>
              <a:rPr lang="sk-SK" sz="2000" dirty="0" smtClean="0"/>
              <a:t> + </a:t>
            </a:r>
            <a:r>
              <a:rPr lang="sk-SK" sz="2000" dirty="0" err="1" smtClean="0"/>
              <a:t>hydro</a:t>
            </a:r>
            <a:r>
              <a:rPr lang="sk-SK" sz="2000" dirty="0" err="1" smtClean="0">
                <a:solidFill>
                  <a:srgbClr val="FF0000"/>
                </a:solidFill>
              </a:rPr>
              <a:t>xyl</a:t>
            </a:r>
            <a:endParaRPr lang="sk-SK" sz="2000" dirty="0" smtClean="0">
              <a:solidFill>
                <a:srgbClr val="FF0000"/>
              </a:solidFill>
            </a:endParaRPr>
          </a:p>
          <a:p>
            <a:r>
              <a:rPr lang="sk-SK" sz="2000" dirty="0" smtClean="0"/>
              <a:t>- kvôli rozdielnym hodnotám </a:t>
            </a:r>
            <a:r>
              <a:rPr lang="sk-SK" sz="2000" dirty="0" err="1" smtClean="0"/>
              <a:t>elektronegativít</a:t>
            </a:r>
            <a:r>
              <a:rPr lang="sk-SK" sz="2000" dirty="0" smtClean="0"/>
              <a:t> medzi jednotlivými atómami je </a:t>
            </a:r>
            <a:r>
              <a:rPr lang="sk-SK" sz="2000" dirty="0" smtClean="0">
                <a:solidFill>
                  <a:srgbClr val="FF0000"/>
                </a:solidFill>
              </a:rPr>
              <a:t>polárnou skupinou </a:t>
            </a:r>
            <a:r>
              <a:rPr lang="sk-SK" sz="2000" dirty="0" smtClean="0"/>
              <a:t> </a:t>
            </a:r>
            <a:endParaRPr lang="sk-SK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Karboxylová skupina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1026" name="Picture 2" descr="http://www.oskole.sk/userfiles/image/ch%C3%A9mia/MO/karboxylovekyseliny/karboxy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600200"/>
            <a:ext cx="6068290" cy="4495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Karboxyly - názvoslovie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000" dirty="0" smtClean="0"/>
              <a:t>- prípona </a:t>
            </a:r>
            <a:r>
              <a:rPr lang="sk-SK" sz="2000" dirty="0" smtClean="0">
                <a:solidFill>
                  <a:srgbClr val="FF0000"/>
                </a:solidFill>
              </a:rPr>
              <a:t>–</a:t>
            </a:r>
            <a:r>
              <a:rPr lang="sk-SK" sz="2000" dirty="0" err="1" smtClean="0">
                <a:solidFill>
                  <a:srgbClr val="FF0000"/>
                </a:solidFill>
              </a:rPr>
              <a:t>ová</a:t>
            </a:r>
            <a:r>
              <a:rPr lang="sk-SK" sz="2000" dirty="0" smtClean="0">
                <a:solidFill>
                  <a:srgbClr val="FF0000"/>
                </a:solidFill>
              </a:rPr>
              <a:t> </a:t>
            </a:r>
            <a:r>
              <a:rPr lang="sk-SK" sz="2000" dirty="0" smtClean="0"/>
              <a:t>pridaná k názvu uhľovodíka</a:t>
            </a:r>
          </a:p>
          <a:p>
            <a:r>
              <a:rPr lang="sk-SK" sz="2000" dirty="0" smtClean="0"/>
              <a:t>- ak uhlíkový atóm </a:t>
            </a:r>
            <a:r>
              <a:rPr lang="sk-SK" sz="2000" dirty="0" err="1" smtClean="0"/>
              <a:t>karbox</a:t>
            </a:r>
            <a:r>
              <a:rPr lang="sk-SK" sz="2000" dirty="0" smtClean="0"/>
              <a:t>. skupiny nie je zahrnutý do názvu hlavného reťazca, používame príponu </a:t>
            </a:r>
            <a:r>
              <a:rPr lang="sk-SK" sz="2000" dirty="0" smtClean="0">
                <a:solidFill>
                  <a:srgbClr val="FF0000"/>
                </a:solidFill>
              </a:rPr>
              <a:t>–karboxylová</a:t>
            </a:r>
          </a:p>
          <a:p>
            <a:r>
              <a:rPr lang="sk-SK" sz="2000" dirty="0" smtClean="0"/>
              <a:t>- podľa počtu </a:t>
            </a:r>
            <a:r>
              <a:rPr lang="sk-SK" sz="2000" dirty="0" err="1" smtClean="0"/>
              <a:t>karbox</a:t>
            </a:r>
            <a:r>
              <a:rPr lang="sk-SK" sz="2000" dirty="0" smtClean="0"/>
              <a:t>. skupín v molekule rozoznávame </a:t>
            </a:r>
            <a:r>
              <a:rPr lang="sk-SK" sz="2000" dirty="0" err="1" smtClean="0"/>
              <a:t>karbox</a:t>
            </a:r>
            <a:r>
              <a:rPr lang="sk-SK" sz="2000" dirty="0" smtClean="0"/>
              <a:t>. kyseliny </a:t>
            </a:r>
            <a:r>
              <a:rPr lang="sk-SK" sz="2000" dirty="0" smtClean="0">
                <a:solidFill>
                  <a:srgbClr val="FF0000"/>
                </a:solidFill>
              </a:rPr>
              <a:t>jednosýtne</a:t>
            </a:r>
            <a:r>
              <a:rPr lang="sk-SK" sz="2000" dirty="0" smtClean="0"/>
              <a:t> (</a:t>
            </a:r>
            <a:r>
              <a:rPr lang="sk-SK" sz="2000" dirty="0" err="1" smtClean="0"/>
              <a:t>monokarboxylové</a:t>
            </a:r>
            <a:r>
              <a:rPr lang="sk-SK" sz="2000" dirty="0" smtClean="0"/>
              <a:t>)</a:t>
            </a:r>
            <a:r>
              <a:rPr lang="sk-SK" sz="2000" dirty="0" smtClean="0">
                <a:solidFill>
                  <a:srgbClr val="FF0000"/>
                </a:solidFill>
              </a:rPr>
              <a:t>, dvojsýtne </a:t>
            </a:r>
            <a:r>
              <a:rPr lang="sk-SK" sz="2000" dirty="0" smtClean="0"/>
              <a:t>(</a:t>
            </a:r>
            <a:r>
              <a:rPr lang="sk-SK" sz="2000" dirty="0" err="1" smtClean="0"/>
              <a:t>dikarboxylové</a:t>
            </a:r>
            <a:r>
              <a:rPr lang="sk-SK" sz="2000" dirty="0" smtClean="0"/>
              <a:t>)</a:t>
            </a:r>
            <a:r>
              <a:rPr lang="sk-SK" sz="2000" dirty="0" smtClean="0">
                <a:solidFill>
                  <a:srgbClr val="FF0000"/>
                </a:solidFill>
              </a:rPr>
              <a:t>, trojsýtne </a:t>
            </a:r>
            <a:r>
              <a:rPr lang="sk-SK" sz="2000" dirty="0" smtClean="0"/>
              <a:t>(</a:t>
            </a:r>
            <a:r>
              <a:rPr lang="sk-SK" sz="2000" dirty="0" err="1" smtClean="0"/>
              <a:t>trikarboxylové</a:t>
            </a:r>
            <a:r>
              <a:rPr lang="sk-SK" sz="2000" dirty="0" smtClean="0"/>
              <a:t>)</a:t>
            </a:r>
            <a:r>
              <a:rPr lang="sk-SK" sz="2000" dirty="0" smtClean="0">
                <a:solidFill>
                  <a:srgbClr val="FF0000"/>
                </a:solidFill>
              </a:rPr>
              <a:t> ...</a:t>
            </a:r>
            <a:endParaRPr lang="sk-SK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Jednosýtne </a:t>
            </a:r>
            <a:r>
              <a:rPr lang="sk-SK" dirty="0" err="1" smtClean="0"/>
              <a:t>karbox</a:t>
            </a:r>
            <a:r>
              <a:rPr lang="sk-SK" dirty="0" smtClean="0"/>
              <a:t>. kyseliny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sk-SK" sz="2000" dirty="0" smtClean="0"/>
              <a:t>Kyselina </a:t>
            </a:r>
            <a:r>
              <a:rPr lang="sk-SK" sz="2000" dirty="0" err="1" smtClean="0"/>
              <a:t>metánová</a:t>
            </a:r>
            <a:r>
              <a:rPr lang="sk-SK" sz="2000" dirty="0" smtClean="0"/>
              <a:t> = kyselina mravčia</a:t>
            </a:r>
          </a:p>
          <a:p>
            <a:endParaRPr lang="sk-SK" sz="2000" dirty="0" smtClean="0"/>
          </a:p>
          <a:p>
            <a:endParaRPr lang="sk-SK" sz="2000" dirty="0" smtClean="0"/>
          </a:p>
          <a:p>
            <a:endParaRPr lang="sk-SK" sz="2000" dirty="0" smtClean="0"/>
          </a:p>
          <a:p>
            <a:endParaRPr lang="sk-SK" sz="2000" dirty="0" smtClean="0"/>
          </a:p>
          <a:p>
            <a:pPr>
              <a:buNone/>
            </a:pPr>
            <a:r>
              <a:rPr lang="sk-SK" sz="2000" dirty="0" smtClean="0"/>
              <a:t>Kyselina </a:t>
            </a:r>
            <a:r>
              <a:rPr lang="sk-SK" sz="2000" dirty="0" err="1" smtClean="0"/>
              <a:t>benzoová</a:t>
            </a:r>
            <a:r>
              <a:rPr lang="sk-SK" sz="2000" dirty="0" smtClean="0"/>
              <a:t> = kyselina </a:t>
            </a:r>
            <a:r>
              <a:rPr lang="sk-SK" sz="2000" dirty="0" err="1" smtClean="0"/>
              <a:t>benzénkarboxylová</a:t>
            </a:r>
            <a:endParaRPr lang="sk-SK" sz="2000" dirty="0" smtClean="0"/>
          </a:p>
          <a:p>
            <a:endParaRPr lang="sk-SK" sz="2000" dirty="0" smtClean="0"/>
          </a:p>
          <a:p>
            <a:endParaRPr lang="sk-SK" sz="2000" dirty="0" smtClean="0"/>
          </a:p>
          <a:p>
            <a:endParaRPr lang="sk-SK" sz="2000" dirty="0" smtClean="0"/>
          </a:p>
          <a:p>
            <a:endParaRPr lang="sk-SK" sz="2000" dirty="0" smtClean="0"/>
          </a:p>
          <a:p>
            <a:r>
              <a:rPr lang="sk-SK" sz="2000" dirty="0" smtClean="0"/>
              <a:t>-označujeme ako </a:t>
            </a:r>
            <a:r>
              <a:rPr lang="sk-SK" sz="2000" dirty="0" smtClean="0">
                <a:solidFill>
                  <a:srgbClr val="FF0000"/>
                </a:solidFill>
              </a:rPr>
              <a:t>mastné kyseliny</a:t>
            </a:r>
            <a:r>
              <a:rPr lang="sk-SK" sz="2000" dirty="0" smtClean="0"/>
              <a:t>, pretože sú dôležitou súčasťou tukov a </a:t>
            </a:r>
            <a:r>
              <a:rPr lang="sk-SK" sz="2000" dirty="0" err="1" smtClean="0"/>
              <a:t>lipidov</a:t>
            </a:r>
            <a:endParaRPr lang="sk-SK" sz="2000" dirty="0"/>
          </a:p>
        </p:txBody>
      </p:sp>
      <p:pic>
        <p:nvPicPr>
          <p:cNvPr id="17410" name="Picture 2" descr="http://upload.wikimedia.org/wikipedia/commons/thumb/f/f7/Formic_acid.svg/220px-Formic_acid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1524000"/>
            <a:ext cx="2095500" cy="1695451"/>
          </a:xfrm>
          <a:prstGeom prst="rect">
            <a:avLst/>
          </a:prstGeom>
          <a:noFill/>
        </p:spPr>
      </p:pic>
      <p:pic>
        <p:nvPicPr>
          <p:cNvPr id="17412" name="Picture 4" descr="http://www.oskole.sk/userfiles/image/Zofia/M%C3%A1j%20-%202012/Ch%C3%A9mia/Chemick%C3%A9%20vzorce%20karboxylov%C3%BDch%20kysel%C3%ADn%20II_html_m42d33cb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3276600"/>
            <a:ext cx="2590800" cy="203082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229600" cy="1143000"/>
          </a:xfrm>
        </p:spPr>
        <p:txBody>
          <a:bodyPr/>
          <a:lstStyle/>
          <a:p>
            <a:r>
              <a:rPr lang="sk-SK" dirty="0" smtClean="0"/>
              <a:t>Dvojsýtne </a:t>
            </a:r>
            <a:r>
              <a:rPr lang="sk-SK" dirty="0" err="1" smtClean="0"/>
              <a:t>karbox</a:t>
            </a:r>
            <a:r>
              <a:rPr lang="sk-SK" dirty="0" smtClean="0"/>
              <a:t>. kyseliny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sk-SK" sz="2000" dirty="0" smtClean="0"/>
              <a:t>Kyselina </a:t>
            </a:r>
            <a:r>
              <a:rPr lang="sk-SK" sz="2000" dirty="0" err="1" smtClean="0"/>
              <a:t>etándiová</a:t>
            </a:r>
            <a:r>
              <a:rPr lang="sk-SK" sz="2000" dirty="0" smtClean="0"/>
              <a:t> = </a:t>
            </a:r>
            <a:r>
              <a:rPr lang="sk-SK" sz="2000" dirty="0" err="1" smtClean="0"/>
              <a:t>šťavelová</a:t>
            </a:r>
            <a:r>
              <a:rPr lang="sk-SK" sz="2000" dirty="0" smtClean="0"/>
              <a:t> = </a:t>
            </a:r>
            <a:r>
              <a:rPr lang="sk-SK" sz="2000" dirty="0" err="1" smtClean="0"/>
              <a:t>oxálová</a:t>
            </a:r>
            <a:endParaRPr lang="sk-SK" sz="2000" dirty="0" smtClean="0"/>
          </a:p>
          <a:p>
            <a:pPr>
              <a:buNone/>
            </a:pPr>
            <a:r>
              <a:rPr lang="sk-SK" sz="2000" dirty="0" smtClean="0"/>
              <a:t>                                HOOC              COOH        =</a:t>
            </a:r>
          </a:p>
          <a:p>
            <a:pPr>
              <a:buNone/>
            </a:pPr>
            <a:endParaRPr lang="sk-SK" sz="2000" dirty="0" smtClean="0"/>
          </a:p>
          <a:p>
            <a:pPr>
              <a:buNone/>
            </a:pPr>
            <a:r>
              <a:rPr lang="sk-SK" sz="2000" dirty="0" smtClean="0"/>
              <a:t> Kyselina </a:t>
            </a:r>
            <a:r>
              <a:rPr lang="sk-SK" sz="2000" dirty="0" err="1" smtClean="0"/>
              <a:t>cis-buténdiová</a:t>
            </a:r>
            <a:r>
              <a:rPr lang="sk-SK" sz="2000" dirty="0" smtClean="0"/>
              <a:t> = </a:t>
            </a:r>
            <a:r>
              <a:rPr lang="sk-SK" sz="2000" dirty="0" err="1" smtClean="0"/>
              <a:t>maleínová</a:t>
            </a:r>
            <a:r>
              <a:rPr lang="sk-SK" sz="2000" dirty="0" smtClean="0"/>
              <a:t> </a:t>
            </a:r>
          </a:p>
        </p:txBody>
      </p:sp>
      <p:pic>
        <p:nvPicPr>
          <p:cNvPr id="21506" name="Picture 2" descr="http://vydavatelstvi.vscht.cz/echo/organika/trivial-stavelov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1676400"/>
            <a:ext cx="2192867" cy="1066800"/>
          </a:xfrm>
          <a:prstGeom prst="rect">
            <a:avLst/>
          </a:prstGeom>
          <a:noFill/>
        </p:spPr>
      </p:pic>
      <p:cxnSp>
        <p:nvCxnSpPr>
          <p:cNvPr id="6" name="Rovná spojnica 5"/>
          <p:cNvCxnSpPr/>
          <p:nvPr/>
        </p:nvCxnSpPr>
        <p:spPr>
          <a:xfrm>
            <a:off x="3124200" y="21336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508" name="Picture 4" descr="http://vydavatelstvi.vscht.cz/echo/organika/trivial-maleinov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3200400"/>
            <a:ext cx="2564296" cy="1371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Fyzikálne vlastnosti </a:t>
            </a:r>
            <a:r>
              <a:rPr lang="sk-SK" dirty="0" err="1" smtClean="0"/>
              <a:t>karbox</a:t>
            </a:r>
            <a:r>
              <a:rPr lang="sk-SK" dirty="0" smtClean="0"/>
              <a:t>. kyselín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sz="2000" dirty="0" smtClean="0"/>
              <a:t>-</a:t>
            </a:r>
            <a:r>
              <a:rPr lang="sk-SK" sz="2000" dirty="0" smtClean="0">
                <a:solidFill>
                  <a:srgbClr val="FF0000"/>
                </a:solidFill>
              </a:rPr>
              <a:t>najnižšie acyklické </a:t>
            </a:r>
            <a:r>
              <a:rPr lang="sk-SK" sz="2000" dirty="0" err="1" smtClean="0">
                <a:solidFill>
                  <a:srgbClr val="FF0000"/>
                </a:solidFill>
              </a:rPr>
              <a:t>monokarbox</a:t>
            </a:r>
            <a:r>
              <a:rPr lang="sk-SK" sz="2000" dirty="0" smtClean="0">
                <a:solidFill>
                  <a:srgbClr val="FF0000"/>
                </a:solidFill>
              </a:rPr>
              <a:t>. kyseliny </a:t>
            </a:r>
            <a:r>
              <a:rPr lang="sk-SK" sz="2000" dirty="0" smtClean="0"/>
              <a:t>= kvapalné látky s prenikavým zápachom</a:t>
            </a:r>
          </a:p>
          <a:p>
            <a:r>
              <a:rPr lang="sk-SK" sz="2000" dirty="0" smtClean="0"/>
              <a:t>-</a:t>
            </a:r>
            <a:r>
              <a:rPr lang="sk-SK" sz="2000" dirty="0" err="1" smtClean="0">
                <a:solidFill>
                  <a:srgbClr val="FF0000"/>
                </a:solidFill>
              </a:rPr>
              <a:t>dikarboxylové</a:t>
            </a:r>
            <a:r>
              <a:rPr lang="sk-SK" sz="2000" dirty="0" smtClean="0">
                <a:solidFill>
                  <a:srgbClr val="FF0000"/>
                </a:solidFill>
              </a:rPr>
              <a:t> a aromatické </a:t>
            </a:r>
            <a:r>
              <a:rPr lang="sk-SK" sz="2000" dirty="0" err="1" smtClean="0">
                <a:solidFill>
                  <a:srgbClr val="FF0000"/>
                </a:solidFill>
              </a:rPr>
              <a:t>karbox</a:t>
            </a:r>
            <a:r>
              <a:rPr lang="sk-SK" sz="2000" dirty="0" smtClean="0">
                <a:solidFill>
                  <a:srgbClr val="FF0000"/>
                </a:solidFill>
              </a:rPr>
              <a:t>. kyseliny </a:t>
            </a:r>
            <a:r>
              <a:rPr lang="sk-SK" sz="2000" dirty="0" smtClean="0"/>
              <a:t>= tuhé kryštalické látky, rozpustnosť závisí najmä od charakteru uhľovodíkového reťazca (čím dlhší tým menšia rozpustnosť)</a:t>
            </a:r>
          </a:p>
          <a:p>
            <a:r>
              <a:rPr lang="sk-SK" sz="2000" dirty="0" smtClean="0"/>
              <a:t>-v porovnaní s </a:t>
            </a:r>
            <a:r>
              <a:rPr lang="sk-SK" sz="2000" dirty="0" err="1" smtClean="0"/>
              <a:t>uhľovodíkmy</a:t>
            </a:r>
            <a:r>
              <a:rPr lang="sk-SK" sz="2000" dirty="0" smtClean="0"/>
              <a:t> majú vyššiu teplotu varu, pretože vytvárajú </a:t>
            </a:r>
            <a:r>
              <a:rPr lang="sk-SK" sz="2000" dirty="0" smtClean="0">
                <a:solidFill>
                  <a:srgbClr val="FF0000"/>
                </a:solidFill>
              </a:rPr>
              <a:t>vodíkové väzby, </a:t>
            </a:r>
            <a:r>
              <a:rPr lang="sk-SK" sz="2000" dirty="0" err="1" smtClean="0"/>
              <a:t>možu</a:t>
            </a:r>
            <a:r>
              <a:rPr lang="sk-SK" sz="2000" dirty="0" smtClean="0"/>
              <a:t> teda existovať vo forme </a:t>
            </a:r>
            <a:r>
              <a:rPr lang="sk-SK" sz="2000" dirty="0" err="1" smtClean="0"/>
              <a:t>dimérov</a:t>
            </a:r>
            <a:endParaRPr lang="sk-SK" sz="2000" dirty="0" smtClean="0"/>
          </a:p>
          <a:p>
            <a:endParaRPr lang="sk-SK" sz="2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sk-SK" sz="2000" dirty="0" smtClean="0">
                <a:solidFill>
                  <a:srgbClr val="FF0000"/>
                </a:solidFill>
              </a:rPr>
              <a:t>                                                  </a:t>
            </a:r>
            <a:r>
              <a:rPr lang="sk-SK" sz="2000" dirty="0" smtClean="0"/>
              <a:t>O         H         O</a:t>
            </a:r>
            <a:endParaRPr lang="sk-SK" sz="2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sk-SK" sz="2000" dirty="0" smtClean="0">
                <a:solidFill>
                  <a:srgbClr val="FF0000"/>
                </a:solidFill>
              </a:rPr>
              <a:t>                              </a:t>
            </a:r>
            <a:r>
              <a:rPr lang="sk-SK" sz="2000" dirty="0" smtClean="0"/>
              <a:t>R         C                                        </a:t>
            </a:r>
            <a:r>
              <a:rPr lang="sk-SK" sz="2000" dirty="0" err="1" smtClean="0"/>
              <a:t>C</a:t>
            </a:r>
            <a:r>
              <a:rPr lang="sk-SK" sz="2000" dirty="0" smtClean="0"/>
              <a:t>        R</a:t>
            </a:r>
          </a:p>
          <a:p>
            <a:pPr>
              <a:buNone/>
            </a:pPr>
            <a:r>
              <a:rPr lang="sk-SK" sz="2000" dirty="0" smtClean="0">
                <a:solidFill>
                  <a:srgbClr val="FF0000"/>
                </a:solidFill>
              </a:rPr>
              <a:t>                                                  </a:t>
            </a:r>
            <a:r>
              <a:rPr lang="sk-SK" sz="2000" dirty="0" smtClean="0"/>
              <a:t>O         H         O</a:t>
            </a:r>
            <a:endParaRPr lang="sk-SK" sz="2000" dirty="0" smtClean="0">
              <a:solidFill>
                <a:srgbClr val="FF0000"/>
              </a:solidFill>
            </a:endParaRPr>
          </a:p>
        </p:txBody>
      </p:sp>
      <p:cxnSp>
        <p:nvCxnSpPr>
          <p:cNvPr id="9" name="Rovná spojnica 8"/>
          <p:cNvCxnSpPr/>
          <p:nvPr/>
        </p:nvCxnSpPr>
        <p:spPr>
          <a:xfrm>
            <a:off x="2438400" y="48768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ovná spojnica 10"/>
          <p:cNvCxnSpPr/>
          <p:nvPr/>
        </p:nvCxnSpPr>
        <p:spPr>
          <a:xfrm>
            <a:off x="5486400" y="48768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nica 12"/>
          <p:cNvCxnSpPr/>
          <p:nvPr/>
        </p:nvCxnSpPr>
        <p:spPr>
          <a:xfrm flipV="1">
            <a:off x="3048000" y="4572000"/>
            <a:ext cx="2286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ovná spojnica 14"/>
          <p:cNvCxnSpPr/>
          <p:nvPr/>
        </p:nvCxnSpPr>
        <p:spPr>
          <a:xfrm flipV="1">
            <a:off x="3124200" y="4648200"/>
            <a:ext cx="2286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ovná spojnica 16"/>
          <p:cNvCxnSpPr/>
          <p:nvPr/>
        </p:nvCxnSpPr>
        <p:spPr>
          <a:xfrm>
            <a:off x="3048000" y="4953000"/>
            <a:ext cx="3048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ovná spojnica 18"/>
          <p:cNvCxnSpPr/>
          <p:nvPr/>
        </p:nvCxnSpPr>
        <p:spPr>
          <a:xfrm>
            <a:off x="4267200" y="44958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ovná spojnica 22"/>
          <p:cNvCxnSpPr/>
          <p:nvPr/>
        </p:nvCxnSpPr>
        <p:spPr>
          <a:xfrm>
            <a:off x="3581400" y="52578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ovná spojnica 24"/>
          <p:cNvCxnSpPr/>
          <p:nvPr/>
        </p:nvCxnSpPr>
        <p:spPr>
          <a:xfrm flipV="1">
            <a:off x="4953000" y="4876800"/>
            <a:ext cx="3048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ovná spojnica 26"/>
          <p:cNvCxnSpPr/>
          <p:nvPr/>
        </p:nvCxnSpPr>
        <p:spPr>
          <a:xfrm flipV="1">
            <a:off x="5029200" y="4953000"/>
            <a:ext cx="3048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ovná spojnica 28"/>
          <p:cNvCxnSpPr/>
          <p:nvPr/>
        </p:nvCxnSpPr>
        <p:spPr>
          <a:xfrm>
            <a:off x="3581400" y="449580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ovná spojnica 30"/>
          <p:cNvCxnSpPr/>
          <p:nvPr/>
        </p:nvCxnSpPr>
        <p:spPr>
          <a:xfrm>
            <a:off x="3886200" y="449580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ovná spojnica 32"/>
          <p:cNvCxnSpPr/>
          <p:nvPr/>
        </p:nvCxnSpPr>
        <p:spPr>
          <a:xfrm>
            <a:off x="3810000" y="44958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ovná spojnica 34"/>
          <p:cNvCxnSpPr/>
          <p:nvPr/>
        </p:nvCxnSpPr>
        <p:spPr>
          <a:xfrm>
            <a:off x="4267200" y="525780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ovná spojnica 36"/>
          <p:cNvCxnSpPr/>
          <p:nvPr/>
        </p:nvCxnSpPr>
        <p:spPr>
          <a:xfrm>
            <a:off x="4495800" y="52578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ovná spojnica 38"/>
          <p:cNvCxnSpPr/>
          <p:nvPr/>
        </p:nvCxnSpPr>
        <p:spPr>
          <a:xfrm>
            <a:off x="4953000" y="4572000"/>
            <a:ext cx="3048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196</TotalTime>
  <Words>997</Words>
  <Application>Microsoft Office PowerPoint</Application>
  <PresentationFormat>Prezentácia na obrazovke (4:3)</PresentationFormat>
  <Paragraphs>162</Paragraphs>
  <Slides>26</Slides>
  <Notes>1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26</vt:i4>
      </vt:variant>
    </vt:vector>
  </HeadingPairs>
  <TitlesOfParts>
    <vt:vector size="27" baseType="lpstr">
      <vt:lpstr>Austin</vt:lpstr>
      <vt:lpstr>Karboxylové kyseliny</vt:lpstr>
      <vt:lpstr>Snímka 2</vt:lpstr>
      <vt:lpstr>Čo sú to?</vt:lpstr>
      <vt:lpstr>Karboxylová skupina</vt:lpstr>
      <vt:lpstr>Karboxylová skupina</vt:lpstr>
      <vt:lpstr>Karboxyly - názvoslovie</vt:lpstr>
      <vt:lpstr>Jednosýtne karbox. kyseliny</vt:lpstr>
      <vt:lpstr>Dvojsýtne karbox. kyseliny </vt:lpstr>
      <vt:lpstr>Fyzikálne vlastnosti karbox. kyselín</vt:lpstr>
      <vt:lpstr>Chemické vlastnosti karbox. kyselín </vt:lpstr>
      <vt:lpstr>Snímka 11</vt:lpstr>
      <vt:lpstr>Snímka 12</vt:lpstr>
      <vt:lpstr>Snímka 13</vt:lpstr>
      <vt:lpstr>Estery</vt:lpstr>
      <vt:lpstr>Anhydridy</vt:lpstr>
      <vt:lpstr>Snímka 16</vt:lpstr>
      <vt:lpstr>Kyselina mravčia (metánová)</vt:lpstr>
      <vt:lpstr>Snímka 18</vt:lpstr>
      <vt:lpstr>Kyselina octová (etánová)</vt:lpstr>
      <vt:lpstr>H3C – CH2 – OH + O2       H3C – C + H2O           </vt:lpstr>
      <vt:lpstr>Kyselina maslová (butánová)</vt:lpstr>
      <vt:lpstr>Snímka 22</vt:lpstr>
      <vt:lpstr>Kyselina šťaveľová (etándiová, oxálová)</vt:lpstr>
      <vt:lpstr>Kyselina benzoová</vt:lpstr>
      <vt:lpstr>Zdroje</vt:lpstr>
      <vt:lpstr>Snímka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Významné karboxylové kyseliny</dc:title>
  <dc:creator>lensk</dc:creator>
  <cp:lastModifiedBy>Gymgl</cp:lastModifiedBy>
  <cp:revision>22</cp:revision>
  <dcterms:created xsi:type="dcterms:W3CDTF">2014-12-28T11:10:31Z</dcterms:created>
  <dcterms:modified xsi:type="dcterms:W3CDTF">2015-01-07T09:09:08Z</dcterms:modified>
</cp:coreProperties>
</file>