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56" r:id="rId7"/>
    <p:sldId id="264" r:id="rId8"/>
    <p:sldId id="265" r:id="rId9"/>
    <p:sldId id="268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ACBC-3EC8-40ED-902F-C600C0605A7B}" type="datetimeFigureOut">
              <a:rPr lang="sk-SK" smtClean="0"/>
              <a:t>15.03.2021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D5D3-CD53-430C-87EC-BEA1719C58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409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ACBC-3EC8-40ED-902F-C600C0605A7B}" type="datetimeFigureOut">
              <a:rPr lang="sk-SK" smtClean="0"/>
              <a:t>15.03.2021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D5D3-CD53-430C-87EC-BEA1719C58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386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ACBC-3EC8-40ED-902F-C600C0605A7B}" type="datetimeFigureOut">
              <a:rPr lang="sk-SK" smtClean="0"/>
              <a:t>15.03.2021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D5D3-CD53-430C-87EC-BEA1719C58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806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ACBC-3EC8-40ED-902F-C600C0605A7B}" type="datetimeFigureOut">
              <a:rPr lang="sk-SK" smtClean="0"/>
              <a:t>15.03.2021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D5D3-CD53-430C-87EC-BEA1719C58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634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ACBC-3EC8-40ED-902F-C600C0605A7B}" type="datetimeFigureOut">
              <a:rPr lang="sk-SK" smtClean="0"/>
              <a:t>15.03.2021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D5D3-CD53-430C-87EC-BEA1719C58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373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ACBC-3EC8-40ED-902F-C600C0605A7B}" type="datetimeFigureOut">
              <a:rPr lang="sk-SK" smtClean="0"/>
              <a:t>15.03.2021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D5D3-CD53-430C-87EC-BEA1719C58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624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ACBC-3EC8-40ED-902F-C600C0605A7B}" type="datetimeFigureOut">
              <a:rPr lang="sk-SK" smtClean="0"/>
              <a:t>15.03.2021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D5D3-CD53-430C-87EC-BEA1719C58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222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ACBC-3EC8-40ED-902F-C600C0605A7B}" type="datetimeFigureOut">
              <a:rPr lang="sk-SK" smtClean="0"/>
              <a:t>15.03.2021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D5D3-CD53-430C-87EC-BEA1719C58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794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ACBC-3EC8-40ED-902F-C600C0605A7B}" type="datetimeFigureOut">
              <a:rPr lang="sk-SK" smtClean="0"/>
              <a:t>15.03.2021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D5D3-CD53-430C-87EC-BEA1719C58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73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ACBC-3EC8-40ED-902F-C600C0605A7B}" type="datetimeFigureOut">
              <a:rPr lang="sk-SK" smtClean="0"/>
              <a:t>15.03.2021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D5D3-CD53-430C-87EC-BEA1719C58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92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ACBC-3EC8-40ED-902F-C600C0605A7B}" type="datetimeFigureOut">
              <a:rPr lang="sk-SK" smtClean="0"/>
              <a:t>15.03.2021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D5D3-CD53-430C-87EC-BEA1719C58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189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1ACBC-3EC8-40ED-902F-C600C0605A7B}" type="datetimeFigureOut">
              <a:rPr lang="sk-SK" smtClean="0"/>
              <a:t>15.03.2021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6D5D3-CD53-430C-87EC-BEA1719C58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293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26533" y="914399"/>
            <a:ext cx="79671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b="1" dirty="0">
                <a:solidFill>
                  <a:srgbClr val="002060"/>
                </a:solidFill>
                <a:latin typeface="Georgia" panose="02040502050405020303" pitchFamily="18" charset="0"/>
              </a:rPr>
              <a:t>Skloňovanie podstatných mien</a:t>
            </a:r>
          </a:p>
          <a:p>
            <a:pPr algn="ctr"/>
            <a:r>
              <a:rPr lang="sk-SK" sz="6000" b="1" dirty="0">
                <a:solidFill>
                  <a:srgbClr val="002060"/>
                </a:solidFill>
                <a:latin typeface="Georgia" panose="02040502050405020303" pitchFamily="18" charset="0"/>
              </a:rPr>
              <a:t>ženského  rodu</a:t>
            </a:r>
            <a:endParaRPr lang="sk-SK" sz="4400" b="1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ctr"/>
            <a:r>
              <a:rPr lang="sk-SK" sz="4400" b="1" dirty="0">
                <a:solidFill>
                  <a:srgbClr val="002060"/>
                </a:solidFill>
                <a:latin typeface="Georgia" panose="02040502050405020303" pitchFamily="18" charset="0"/>
              </a:rPr>
              <a:t>6. ročník</a:t>
            </a:r>
            <a:endParaRPr lang="sk-SK" sz="6000" b="1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939800" y="5571067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2000" b="1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8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48734" y="1938637"/>
            <a:ext cx="6366933" cy="436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AutoNum type="alphaLcParenR"/>
            </a:pP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Bez práce nie sú koláče.   		</a:t>
            </a: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AutoNum type="alphaLcParenR"/>
            </a:pP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Láska hory prenáša.</a:t>
            </a: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AutoNum type="alphaLcParenR"/>
            </a:pP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 veľa rečí hlava bolí.    		</a:t>
            </a: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AutoNum type="alphaLcParenR"/>
            </a:pP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Dočkaj času ako hus klasu.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e)  Škoda krásy, keď rozumu niet.	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f)  Kto seje vietor, žne búrku.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4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laketa 2"/>
          <p:cNvSpPr/>
          <p:nvPr/>
        </p:nvSpPr>
        <p:spPr>
          <a:xfrm>
            <a:off x="281487" y="387423"/>
            <a:ext cx="8453150" cy="1038115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sk-SK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Úloha: Z prísloví a porekadiel vypíš podstatné </a:t>
            </a:r>
          </a:p>
          <a:p>
            <a:pPr eaLnBrk="1" hangingPunct="1">
              <a:defRPr/>
            </a:pP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                mená ženského rodu a urči ich vzor.</a:t>
            </a:r>
            <a:endParaRPr lang="sk-SK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5063067" y="2125134"/>
            <a:ext cx="3234266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práce - ulica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4809067" y="3354571"/>
            <a:ext cx="3996266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rečí - kosť, hlava - žena 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5215467" y="4062230"/>
            <a:ext cx="3234266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hus - kosť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5778501" y="4682067"/>
            <a:ext cx="3234266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krásy - žena</a:t>
            </a:r>
          </a:p>
        </p:txBody>
      </p:sp>
      <p:sp>
        <p:nvSpPr>
          <p:cNvPr id="9" name="Zaoblený obdĺžnik 8"/>
          <p:cNvSpPr/>
          <p:nvPr/>
        </p:nvSpPr>
        <p:spPr>
          <a:xfrm>
            <a:off x="5500371" y="5291667"/>
            <a:ext cx="3234266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búrku - žena</a:t>
            </a:r>
          </a:p>
        </p:txBody>
      </p:sp>
      <p:sp>
        <p:nvSpPr>
          <p:cNvPr id="10" name="Zaoblený obdĺžnik 9"/>
          <p:cNvSpPr/>
          <p:nvPr/>
        </p:nvSpPr>
        <p:spPr>
          <a:xfrm>
            <a:off x="4322233" y="2734734"/>
            <a:ext cx="4412403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láska - žena, hory - žena</a:t>
            </a:r>
          </a:p>
        </p:txBody>
      </p:sp>
    </p:spTree>
    <p:extLst>
      <p:ext uri="{BB962C8B-B14F-4D97-AF65-F5344CB8AC3E}">
        <p14:creationId xmlns:p14="http://schemas.microsoft.com/office/powerpoint/2010/main" val="7180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65666" y="1850277"/>
            <a:ext cx="3276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AutoNum type="alphaLcParenR"/>
            </a:pP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zebra (I </a:t>
            </a:r>
            <a:r>
              <a:rPr lang="sk-SK" sz="2800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</a:t>
            </a: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	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AutoNum type="alphaLcParenR"/>
            </a:pP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Viedeň (G </a:t>
            </a:r>
            <a:r>
              <a:rPr lang="sk-SK" sz="2800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sg</a:t>
            </a: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	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AutoNum type="alphaLcParenR"/>
            </a:pP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pieseň (G </a:t>
            </a:r>
            <a:r>
              <a:rPr lang="sk-SK" sz="2800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</a:t>
            </a: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AutoNum type="alphaLcParenR"/>
            </a:pP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koza (N </a:t>
            </a:r>
            <a:r>
              <a:rPr lang="sk-SK" sz="2800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</a:t>
            </a: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	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AutoNum type="alphaLcParenR"/>
            </a:pP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ruža (L </a:t>
            </a:r>
            <a:r>
              <a:rPr lang="sk-SK" sz="2800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sg</a:t>
            </a: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	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AutoNum type="alphaLcParenR"/>
            </a:pP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hus (N </a:t>
            </a:r>
            <a:r>
              <a:rPr lang="sk-SK" sz="2800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</a:t>
            </a: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sk-SK" sz="2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laketa 2"/>
          <p:cNvSpPr/>
          <p:nvPr/>
        </p:nvSpPr>
        <p:spPr>
          <a:xfrm>
            <a:off x="281487" y="387423"/>
            <a:ext cx="8453150" cy="1038115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sk-SK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Úloha: Utvor taký tvar podstatného mena, ktorý je </a:t>
            </a:r>
          </a:p>
          <a:p>
            <a:pPr eaLnBrk="1" hangingPunct="1">
              <a:defRPr/>
            </a:pP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                uvedený v zátvorke.</a:t>
            </a:r>
            <a:endParaRPr lang="sk-SK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3839634" y="5238512"/>
            <a:ext cx="2497666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husi</a:t>
            </a:r>
          </a:p>
        </p:txBody>
      </p:sp>
      <p:sp>
        <p:nvSpPr>
          <p:cNvPr id="10" name="Zaoblený obdĺžnik 9"/>
          <p:cNvSpPr/>
          <p:nvPr/>
        </p:nvSpPr>
        <p:spPr>
          <a:xfrm>
            <a:off x="3839634" y="4589874"/>
            <a:ext cx="2497666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(o) ruži</a:t>
            </a:r>
          </a:p>
        </p:txBody>
      </p:sp>
      <p:sp>
        <p:nvSpPr>
          <p:cNvPr id="11" name="Zaoblený obdĺžnik 10"/>
          <p:cNvSpPr/>
          <p:nvPr/>
        </p:nvSpPr>
        <p:spPr>
          <a:xfrm>
            <a:off x="3839634" y="3941236"/>
            <a:ext cx="2497666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kozy</a:t>
            </a:r>
          </a:p>
        </p:txBody>
      </p:sp>
      <p:sp>
        <p:nvSpPr>
          <p:cNvPr id="12" name="Zaoblený obdĺžnik 11"/>
          <p:cNvSpPr/>
          <p:nvPr/>
        </p:nvSpPr>
        <p:spPr>
          <a:xfrm>
            <a:off x="3839634" y="3293537"/>
            <a:ext cx="2497666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(z) piesní</a:t>
            </a:r>
          </a:p>
        </p:txBody>
      </p:sp>
      <p:sp>
        <p:nvSpPr>
          <p:cNvPr id="13" name="Zaoblený obdĺžnik 12"/>
          <p:cNvSpPr/>
          <p:nvPr/>
        </p:nvSpPr>
        <p:spPr>
          <a:xfrm>
            <a:off x="3839634" y="2644899"/>
            <a:ext cx="2497666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(z) Viedne</a:t>
            </a:r>
          </a:p>
        </p:txBody>
      </p:sp>
      <p:sp>
        <p:nvSpPr>
          <p:cNvPr id="14" name="Zaoblený obdĺžnik 13"/>
          <p:cNvSpPr/>
          <p:nvPr/>
        </p:nvSpPr>
        <p:spPr>
          <a:xfrm>
            <a:off x="3839634" y="1996261"/>
            <a:ext cx="2497666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zebrami</a:t>
            </a:r>
          </a:p>
        </p:txBody>
      </p:sp>
    </p:spTree>
    <p:extLst>
      <p:ext uri="{BB962C8B-B14F-4D97-AF65-F5344CB8AC3E}">
        <p14:creationId xmlns:p14="http://schemas.microsoft.com/office/powerpoint/2010/main" val="353226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40267" y="1716669"/>
            <a:ext cx="829436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sk-SK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2700" dirty="0">
                <a:latin typeface="Georgia" panose="02040502050405020303" pitchFamily="18" charset="0"/>
                <a:ea typeface="Times New Roman" panose="02020603050405020304" pitchFamily="18" charset="0"/>
              </a:rPr>
              <a:t>Pomalými krokmi prišiel koniec zimy. </a:t>
            </a:r>
          </a:p>
          <a:p>
            <a:pPr>
              <a:spcAft>
                <a:spcPts val="0"/>
              </a:spcAft>
            </a:pPr>
            <a:endParaRPr lang="sk-SK" sz="2700" dirty="0"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sk-SK" sz="2700" dirty="0"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2700" dirty="0">
                <a:latin typeface="Georgia" panose="02040502050405020303" pitchFamily="18" charset="0"/>
                <a:ea typeface="Times New Roman" panose="02020603050405020304" pitchFamily="18" charset="0"/>
              </a:rPr>
              <a:t>K sviatkom jari  patria maľované kraslice a korbáč.  </a:t>
            </a:r>
          </a:p>
          <a:p>
            <a:pPr>
              <a:spcAft>
                <a:spcPts val="0"/>
              </a:spcAft>
            </a:pPr>
            <a:endParaRPr lang="sk-SK" sz="2700" dirty="0"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sk-SK" sz="2700" dirty="0"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2700" dirty="0">
                <a:latin typeface="Georgia" panose="02040502050405020303" pitchFamily="18" charset="0"/>
                <a:ea typeface="Times New Roman" panose="02020603050405020304" pitchFamily="18" charset="0"/>
              </a:rPr>
              <a:t>Z rybníkov sa ozývajú husi svojou gagotavou piesňou. 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sk-SK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Plaketa 2"/>
          <p:cNvSpPr/>
          <p:nvPr/>
        </p:nvSpPr>
        <p:spPr>
          <a:xfrm>
            <a:off x="281487" y="387423"/>
            <a:ext cx="8453150" cy="1038115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sk-SK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Úloha: Z viet vypíš podstatné mená ženského rodu </a:t>
            </a:r>
          </a:p>
          <a:p>
            <a:pPr eaLnBrk="1" hangingPunct="1">
              <a:defRPr/>
            </a:pP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                a urči ich číslo, pád a vzor.</a:t>
            </a:r>
            <a:endParaRPr lang="sk-SK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Zaoblený obdĺžnik 3"/>
          <p:cNvSpPr/>
          <p:nvPr/>
        </p:nvSpPr>
        <p:spPr>
          <a:xfrm>
            <a:off x="440267" y="2607109"/>
            <a:ext cx="4412403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zimy - singulár, G, žena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440267" y="3749483"/>
            <a:ext cx="8294369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jari - singulár, G, kosť;    kraslice - plurál, N, ulica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440267" y="5119832"/>
            <a:ext cx="8212666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husi - plurál, N, kosť;     piesňou - singulár, I, dlaň</a:t>
            </a:r>
          </a:p>
        </p:txBody>
      </p:sp>
    </p:spTree>
    <p:extLst>
      <p:ext uri="{BB962C8B-B14F-4D97-AF65-F5344CB8AC3E}">
        <p14:creationId xmlns:p14="http://schemas.microsoft.com/office/powerpoint/2010/main" val="38783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81487" y="1545418"/>
            <a:ext cx="8453150" cy="2608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sk-SK" sz="27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žiačka, sestra, dievča, prváčka, tenistka, mama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7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čakárne, stanice, jedálne, siene, postele, hvezdárne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7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pece, vrece, lode, reportáže, púte, koláže, raže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7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jama, Jana, ryba, chyba, diera, cibuľa, mrkva</a:t>
            </a:r>
            <a:endParaRPr lang="sk-SK" sz="2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laketa 2"/>
          <p:cNvSpPr/>
          <p:nvPr/>
        </p:nvSpPr>
        <p:spPr>
          <a:xfrm>
            <a:off x="281487" y="387423"/>
            <a:ext cx="8453150" cy="1038115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sk-SK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Úloha: Ktoré podstatné meno nepatrí do radu           </a:t>
            </a:r>
          </a:p>
          <a:p>
            <a:pPr eaLnBrk="1" hangingPunct="1">
              <a:defRPr/>
            </a:pP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                a zdôvodni prečo.</a:t>
            </a:r>
            <a:endParaRPr lang="sk-SK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Štvorstranná šípka 3"/>
          <p:cNvSpPr/>
          <p:nvPr/>
        </p:nvSpPr>
        <p:spPr>
          <a:xfrm rot="18775382">
            <a:off x="5647265" y="3479020"/>
            <a:ext cx="635000" cy="668867"/>
          </a:xfrm>
          <a:prstGeom prst="quadArrow">
            <a:avLst>
              <a:gd name="adj1" fmla="val 6500"/>
              <a:gd name="adj2" fmla="val 9173"/>
              <a:gd name="adj3" fmla="val 14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tvorstranná šípka 4"/>
          <p:cNvSpPr/>
          <p:nvPr/>
        </p:nvSpPr>
        <p:spPr>
          <a:xfrm rot="18775382">
            <a:off x="2362199" y="2238596"/>
            <a:ext cx="635000" cy="668867"/>
          </a:xfrm>
          <a:prstGeom prst="quadArrow">
            <a:avLst>
              <a:gd name="adj1" fmla="val 6500"/>
              <a:gd name="adj2" fmla="val 9173"/>
              <a:gd name="adj3" fmla="val 14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tvorstranná šípka 5"/>
          <p:cNvSpPr/>
          <p:nvPr/>
        </p:nvSpPr>
        <p:spPr>
          <a:xfrm rot="18775382">
            <a:off x="1617133" y="2912534"/>
            <a:ext cx="635000" cy="668867"/>
          </a:xfrm>
          <a:prstGeom prst="quadArrow">
            <a:avLst>
              <a:gd name="adj1" fmla="val 6500"/>
              <a:gd name="adj2" fmla="val 9173"/>
              <a:gd name="adj3" fmla="val 14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tvorstranná šípka 6"/>
          <p:cNvSpPr/>
          <p:nvPr/>
        </p:nvSpPr>
        <p:spPr>
          <a:xfrm rot="18775382">
            <a:off x="3107266" y="1664850"/>
            <a:ext cx="635000" cy="668867"/>
          </a:xfrm>
          <a:prstGeom prst="quadArrow">
            <a:avLst>
              <a:gd name="adj1" fmla="val 6500"/>
              <a:gd name="adj2" fmla="val 9173"/>
              <a:gd name="adj3" fmla="val 14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401850" y="4267319"/>
            <a:ext cx="8488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arenR"/>
            </a:pPr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 dievča - stredný rod, ostatné ženský rod, vzor žena</a:t>
            </a:r>
          </a:p>
          <a:p>
            <a:pPr marL="342900" indent="-342900">
              <a:lnSpc>
                <a:spcPct val="150000"/>
              </a:lnSpc>
              <a:buAutoNum type="alphaLcParenR"/>
            </a:pPr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 stanice - vzor ulica, ostatné vzor dlaň</a:t>
            </a:r>
          </a:p>
          <a:p>
            <a:pPr marL="342900" indent="-342900">
              <a:lnSpc>
                <a:spcPct val="150000"/>
              </a:lnSpc>
              <a:buAutoNum type="alphaLcParenR"/>
            </a:pPr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 vrece - stredný rod, ostatné ženský rod, vzor dlaň</a:t>
            </a:r>
          </a:p>
          <a:p>
            <a:pPr marL="342900" indent="-342900">
              <a:lnSpc>
                <a:spcPct val="150000"/>
              </a:lnSpc>
              <a:buAutoNum type="alphaLcParenR"/>
            </a:pPr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 cibuľa - vzor ulica, ostatné vzor žena</a:t>
            </a:r>
          </a:p>
        </p:txBody>
      </p:sp>
    </p:spTree>
    <p:extLst>
      <p:ext uri="{BB962C8B-B14F-4D97-AF65-F5344CB8AC3E}">
        <p14:creationId xmlns:p14="http://schemas.microsoft.com/office/powerpoint/2010/main" val="28732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81487" y="1589038"/>
            <a:ext cx="860851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800" dirty="0">
                <a:latin typeface="Georgia" panose="02040502050405020303" pitchFamily="18" charset="0"/>
                <a:ea typeface="Times New Roman" panose="02020603050405020304" pitchFamily="18" charset="0"/>
              </a:rPr>
              <a:t>Cestovali sme z </a:t>
            </a:r>
            <a:r>
              <a:rPr lang="sk-SK" sz="28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Bratislav</a:t>
            </a:r>
            <a:r>
              <a:rPr lang="sk-SK" sz="2800" dirty="0">
                <a:latin typeface="Georgia" panose="02040502050405020303" pitchFamily="18" charset="0"/>
                <a:ea typeface="Times New Roman" panose="02020603050405020304" pitchFamily="18" charset="0"/>
              </a:rPr>
              <a:t>_ do </a:t>
            </a:r>
            <a:r>
              <a:rPr lang="sk-SK" sz="28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Žilin</a:t>
            </a:r>
            <a:r>
              <a:rPr lang="sk-SK" sz="2800" dirty="0">
                <a:latin typeface="Georgia" panose="02040502050405020303" pitchFamily="18" charset="0"/>
                <a:ea typeface="Times New Roman" panose="02020603050405020304" pitchFamily="18" charset="0"/>
              </a:rPr>
              <a:t>_. </a:t>
            </a:r>
            <a:r>
              <a:rPr lang="sk-SK" sz="28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Cest</a:t>
            </a:r>
            <a:r>
              <a:rPr lang="sk-SK" sz="2800" dirty="0">
                <a:latin typeface="Georgia" panose="02040502050405020303" pitchFamily="18" charset="0"/>
                <a:ea typeface="Times New Roman" panose="02020603050405020304" pitchFamily="18" charset="0"/>
              </a:rPr>
              <a:t>_ _  sme obdivovali  krás_ prírod_. Videli sme divé hus_  a </a:t>
            </a:r>
            <a:r>
              <a:rPr lang="sk-SK" sz="28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kačk</a:t>
            </a:r>
            <a:r>
              <a:rPr lang="sk-SK" sz="2800" dirty="0">
                <a:latin typeface="Georgia" panose="02040502050405020303" pitchFamily="18" charset="0"/>
                <a:ea typeface="Times New Roman" panose="02020603050405020304" pitchFamily="18" charset="0"/>
              </a:rPr>
              <a:t>_ . Pri odchode zo </a:t>
            </a:r>
            <a:r>
              <a:rPr lang="sk-SK" sz="28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stanic</a:t>
            </a:r>
            <a:r>
              <a:rPr lang="sk-SK" sz="2800" dirty="0">
                <a:latin typeface="Georgia" panose="02040502050405020303" pitchFamily="18" charset="0"/>
                <a:ea typeface="Times New Roman" panose="02020603050405020304" pitchFamily="18" charset="0"/>
              </a:rPr>
              <a:t>_  sme stretli  staré </a:t>
            </a:r>
            <a:r>
              <a:rPr lang="sk-SK" sz="28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kamarátk</a:t>
            </a:r>
            <a:r>
              <a:rPr lang="sk-SK" sz="2800" dirty="0">
                <a:latin typeface="Georgia" panose="02040502050405020303" pitchFamily="18" charset="0"/>
                <a:ea typeface="Times New Roman" panose="02020603050405020304" pitchFamily="18" charset="0"/>
              </a:rPr>
              <a:t>_.  Mamu sme  potešili </a:t>
            </a:r>
            <a:r>
              <a:rPr lang="sk-SK" sz="28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krásn</a:t>
            </a:r>
            <a:r>
              <a:rPr lang="sk-SK" sz="2800" dirty="0">
                <a:latin typeface="Georgia" panose="02040502050405020303" pitchFamily="18" charset="0"/>
                <a:ea typeface="Times New Roman" panose="02020603050405020304" pitchFamily="18" charset="0"/>
              </a:rPr>
              <a:t>_ _ </a:t>
            </a:r>
            <a:r>
              <a:rPr lang="sk-SK" sz="28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kytic</a:t>
            </a:r>
            <a:r>
              <a:rPr lang="sk-SK" sz="2800" dirty="0">
                <a:latin typeface="Georgia" panose="02040502050405020303" pitchFamily="18" charset="0"/>
                <a:ea typeface="Times New Roman" panose="02020603050405020304" pitchFamily="18" charset="0"/>
              </a:rPr>
              <a:t>_ _. Urobili sme ju zo zmes_  </a:t>
            </a:r>
            <a:r>
              <a:rPr lang="sk-SK" sz="28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ruž</a:t>
            </a:r>
            <a:r>
              <a:rPr lang="sk-SK" sz="2800" dirty="0">
                <a:latin typeface="Georgia" panose="02040502050405020303" pitchFamily="18" charset="0"/>
                <a:ea typeface="Times New Roman" panose="02020603050405020304" pitchFamily="18" charset="0"/>
              </a:rPr>
              <a:t>_.  Ruža je </a:t>
            </a:r>
            <a:r>
              <a:rPr lang="sk-SK" sz="28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kráľovn</a:t>
            </a:r>
            <a:r>
              <a:rPr lang="sk-SK" sz="2800" dirty="0">
                <a:latin typeface="Georgia" panose="02040502050405020303" pitchFamily="18" charset="0"/>
                <a:ea typeface="Times New Roman" panose="02020603050405020304" pitchFamily="18" charset="0"/>
              </a:rPr>
              <a:t> _ _  záhrad_.  Ozdobili sme ju </a:t>
            </a:r>
            <a:r>
              <a:rPr lang="sk-SK" sz="28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mašľam</a:t>
            </a:r>
            <a:r>
              <a:rPr lang="sk-SK" sz="2800" dirty="0">
                <a:latin typeface="Georgia" panose="02040502050405020303" pitchFamily="18" charset="0"/>
                <a:ea typeface="Times New Roman" panose="02020603050405020304" pitchFamily="18" charset="0"/>
              </a:rPr>
              <a:t>_. S kamarátkam_ sme mali z </a:t>
            </a:r>
            <a:r>
              <a:rPr lang="sk-SK" sz="28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oslav</a:t>
            </a:r>
            <a:r>
              <a:rPr lang="sk-SK" sz="2800" dirty="0">
                <a:latin typeface="Georgia" panose="02040502050405020303" pitchFamily="18" charset="0"/>
                <a:ea typeface="Times New Roman" panose="02020603050405020304" pitchFamily="18" charset="0"/>
              </a:rPr>
              <a:t>_ veľa </a:t>
            </a:r>
            <a:r>
              <a:rPr lang="sk-SK" sz="28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radost</a:t>
            </a:r>
            <a:r>
              <a:rPr lang="sk-SK" sz="2800" dirty="0">
                <a:latin typeface="Georgia" panose="02040502050405020303" pitchFamily="18" charset="0"/>
                <a:ea typeface="Times New Roman" panose="02020603050405020304" pitchFamily="18" charset="0"/>
              </a:rPr>
              <a:t>_.  </a:t>
            </a:r>
            <a:endParaRPr lang="sk-SK" sz="2800" dirty="0"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Plaketa 2"/>
          <p:cNvSpPr/>
          <p:nvPr/>
        </p:nvSpPr>
        <p:spPr>
          <a:xfrm>
            <a:off x="281487" y="387423"/>
            <a:ext cx="8453150" cy="1038115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sk-SK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Úloha: Doplň chýbajúce prípony. Odpíš len slová.</a:t>
            </a:r>
            <a:endParaRPr lang="sk-SK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7835900" y="4273860"/>
            <a:ext cx="601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ou</a:t>
            </a:r>
            <a:endParaRPr lang="sk-SK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901949" y="5505869"/>
            <a:ext cx="34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4923367" y="5597254"/>
            <a:ext cx="25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4238609" y="1695869"/>
            <a:ext cx="34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5740400" y="1695869"/>
            <a:ext cx="34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2836332" y="2313936"/>
            <a:ext cx="34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4160928" y="2321034"/>
            <a:ext cx="34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1075266" y="2991270"/>
            <a:ext cx="34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1854200" y="3600869"/>
            <a:ext cx="34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1422400" y="4910735"/>
            <a:ext cx="34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4796367" y="4301854"/>
            <a:ext cx="25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í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3906928" y="4301854"/>
            <a:ext cx="25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7581900" y="2388388"/>
            <a:ext cx="25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18" name="BlokTextu 17"/>
          <p:cNvSpPr txBox="1"/>
          <p:nvPr/>
        </p:nvSpPr>
        <p:spPr>
          <a:xfrm>
            <a:off x="5740400" y="4912988"/>
            <a:ext cx="25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8369300" y="4946854"/>
            <a:ext cx="25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4889501" y="3006454"/>
            <a:ext cx="32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e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7768166" y="3600867"/>
            <a:ext cx="601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ou</a:t>
            </a:r>
            <a:endParaRPr lang="sk-SK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6392334" y="3600868"/>
            <a:ext cx="601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ou</a:t>
            </a:r>
            <a:endParaRPr lang="sk-SK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6887633" y="1695869"/>
            <a:ext cx="601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ou</a:t>
            </a:r>
            <a:endParaRPr lang="sk-SK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0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56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76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109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15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44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Obrázok 26" descr="Výsledok vyhľadávania obrázkov pre dopyt dievča kreslené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97" y="4666375"/>
            <a:ext cx="1027038" cy="150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Obrázok 25" descr="Výsledok vyhľadávania obrázkov pre dopyt vysvedčenie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4" t="21320" r="18465" b="39655"/>
          <a:stretch/>
        </p:blipFill>
        <p:spPr bwMode="auto">
          <a:xfrm>
            <a:off x="3465712" y="5731364"/>
            <a:ext cx="1021182" cy="6554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Obrázok 22" descr="Výsledok vyhľadávania obrázkov pre dopyt mesto kreslené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05" y="4718366"/>
            <a:ext cx="1356829" cy="1039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Obrázok 18" descr="Výsledok vyhľadávania obrázkov pre dopyt ulica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6"/>
          <a:stretch/>
        </p:blipFill>
        <p:spPr bwMode="auto">
          <a:xfrm>
            <a:off x="2742556" y="3122370"/>
            <a:ext cx="939750" cy="13932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Obrázok 13" descr="Výsledok vyhľadávania obrázkov pre dopyt dub&quot;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596" y="1477304"/>
            <a:ext cx="1047707" cy="139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Obrázok 11" descr="Samolepky na auto - Samolepka na auto - Muž v obleku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8" r="24282"/>
          <a:stretch/>
        </p:blipFill>
        <p:spPr bwMode="auto">
          <a:xfrm>
            <a:off x="1803638" y="1565334"/>
            <a:ext cx="770891" cy="13079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Plaketa 1"/>
          <p:cNvSpPr/>
          <p:nvPr/>
        </p:nvSpPr>
        <p:spPr>
          <a:xfrm>
            <a:off x="248619" y="242941"/>
            <a:ext cx="8453150" cy="1077966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VZORY  PODSTATNÝCH  MIEN</a:t>
            </a:r>
            <a:endParaRPr lang="sk-SK" sz="32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Ovál 2"/>
          <p:cNvSpPr/>
          <p:nvPr/>
        </p:nvSpPr>
        <p:spPr>
          <a:xfrm>
            <a:off x="341227" y="1765989"/>
            <a:ext cx="1867538" cy="11833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2000" b="1" dirty="0">
                <a:latin typeface="Georgia" panose="02040502050405020303" pitchFamily="18" charset="0"/>
              </a:rPr>
              <a:t>mužský rod</a:t>
            </a:r>
          </a:p>
        </p:txBody>
      </p:sp>
      <p:sp>
        <p:nvSpPr>
          <p:cNvPr id="4" name="Ovál 3"/>
          <p:cNvSpPr/>
          <p:nvPr/>
        </p:nvSpPr>
        <p:spPr>
          <a:xfrm>
            <a:off x="341227" y="3245308"/>
            <a:ext cx="1833673" cy="11833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2000" b="1" dirty="0">
                <a:latin typeface="Georgia" panose="02040502050405020303" pitchFamily="18" charset="0"/>
              </a:rPr>
              <a:t>ženský rod</a:t>
            </a:r>
          </a:p>
        </p:txBody>
      </p:sp>
      <p:sp>
        <p:nvSpPr>
          <p:cNvPr id="5" name="Ovál 4"/>
          <p:cNvSpPr/>
          <p:nvPr/>
        </p:nvSpPr>
        <p:spPr>
          <a:xfrm>
            <a:off x="341227" y="4878067"/>
            <a:ext cx="1938023" cy="12127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2000" b="1" dirty="0">
                <a:latin typeface="Georgia" panose="02040502050405020303" pitchFamily="18" charset="0"/>
              </a:rPr>
              <a:t>stredný rod</a:t>
            </a:r>
          </a:p>
        </p:txBody>
      </p:sp>
      <p:sp>
        <p:nvSpPr>
          <p:cNvPr id="8" name="Šípka nahor 7"/>
          <p:cNvSpPr/>
          <p:nvPr/>
        </p:nvSpPr>
        <p:spPr>
          <a:xfrm rot="16200000">
            <a:off x="6132095" y="1577190"/>
            <a:ext cx="1139769" cy="4366928"/>
          </a:xfrm>
          <a:prstGeom prst="upArrow">
            <a:avLst>
              <a:gd name="adj1" fmla="val 65114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oftRound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" anchor="ctr"/>
          <a:lstStyle/>
          <a:p>
            <a:pPr eaLnBrk="1" hangingPunct="1">
              <a:defRPr/>
            </a:pP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      ŽENA, ULICA, DLAŇ, KOSŤ</a:t>
            </a:r>
          </a:p>
        </p:txBody>
      </p:sp>
      <p:sp>
        <p:nvSpPr>
          <p:cNvPr id="9" name="Šípka nahor 8"/>
          <p:cNvSpPr/>
          <p:nvPr/>
        </p:nvSpPr>
        <p:spPr>
          <a:xfrm rot="16200000">
            <a:off x="5911096" y="3236222"/>
            <a:ext cx="1397000" cy="4410723"/>
          </a:xfrm>
          <a:prstGeom prst="upArrow">
            <a:avLst>
              <a:gd name="adj1" fmla="val 59504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oftRound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" anchor="ctr"/>
          <a:lstStyle/>
          <a:p>
            <a:pPr algn="ctr" eaLnBrk="1" hangingPunct="1">
              <a:defRPr/>
            </a:pP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MESTO, SRDCE, VYSVEDČENIE, DIEVČA</a:t>
            </a:r>
          </a:p>
        </p:txBody>
      </p:sp>
      <p:pic>
        <p:nvPicPr>
          <p:cNvPr id="13" name="Obrázok 12" descr="Výsledok vyhľadávania obrázkov pre dopyt hrdina&quot;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5474" r="15592"/>
          <a:stretch/>
        </p:blipFill>
        <p:spPr bwMode="auto">
          <a:xfrm>
            <a:off x="2412310" y="1559594"/>
            <a:ext cx="677333" cy="1480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Ilustrační obrázek klipart Bagr, Auta zdarma ke stažení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97" y="1670390"/>
            <a:ext cx="1246561" cy="118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Šípka nahor 6"/>
          <p:cNvSpPr/>
          <p:nvPr/>
        </p:nvSpPr>
        <p:spPr>
          <a:xfrm rot="16200000">
            <a:off x="6065530" y="218974"/>
            <a:ext cx="1207041" cy="4301071"/>
          </a:xfrm>
          <a:prstGeom prst="upArrow">
            <a:avLst>
              <a:gd name="adj1" fmla="val 59736"/>
              <a:gd name="adj2" fmla="val 4796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oftRound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" anchor="ctr"/>
          <a:lstStyle/>
          <a:p>
            <a:pPr algn="ctr" eaLnBrk="1" hangingPunct="1">
              <a:defRPr/>
            </a:pPr>
            <a:r>
              <a:rPr lang="sk-SK" b="1" dirty="0">
                <a:solidFill>
                  <a:srgbClr val="002060"/>
                </a:solidFill>
                <a:latin typeface="Georgia" panose="02040502050405020303" pitchFamily="18" charset="0"/>
              </a:rPr>
              <a:t>CHLAP, HRDINA, DUB, STROJ</a:t>
            </a:r>
          </a:p>
        </p:txBody>
      </p:sp>
      <p:pic>
        <p:nvPicPr>
          <p:cNvPr id="1032" name="Picture 8" descr="Business woman, business woman avatar, business woman holding ...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9" r="27888"/>
          <a:stretch/>
        </p:blipFill>
        <p:spPr bwMode="auto">
          <a:xfrm>
            <a:off x="2023732" y="3061281"/>
            <a:ext cx="726516" cy="149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Obrázok 23" descr="Výsledok vyhľadávania obrázkov pre dopyt srdce"/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r="15149"/>
          <a:stretch/>
        </p:blipFill>
        <p:spPr bwMode="auto">
          <a:xfrm>
            <a:off x="2279841" y="5782373"/>
            <a:ext cx="1090645" cy="6168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8" name="Picture 14" descr="Psí Kost Kreslená Ilustrace Psí Kosti — Stock Vektor © larryrains ...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9" b="32227"/>
          <a:stretch/>
        </p:blipFill>
        <p:spPr bwMode="auto">
          <a:xfrm>
            <a:off x="3661457" y="4007857"/>
            <a:ext cx="1177010" cy="4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učné, Print, Dlaň, Modrá, Človek, Maľovať, Prs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769" y="3220233"/>
            <a:ext cx="860386" cy="81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1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316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50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keta 1"/>
          <p:cNvSpPr/>
          <p:nvPr/>
        </p:nvSpPr>
        <p:spPr>
          <a:xfrm>
            <a:off x="1183341" y="115487"/>
            <a:ext cx="6723529" cy="928694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VZOR  ŽENA/ŽENY </a:t>
            </a:r>
            <a:endParaRPr lang="sk-SK" sz="32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17444" y="2100383"/>
            <a:ext cx="8520156" cy="11686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b="1" dirty="0">
              <a:solidFill>
                <a:srgbClr val="323E4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v N singuláru na 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samohlásku - a,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 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pred ktorou je tvrdá alebo obojaká 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spoluhláska: 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kni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ža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záhra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cha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ry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vra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učiteľ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k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so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trie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</a:t>
            </a:r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taš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k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budo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la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te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suse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endParaRPr lang="sk-SK" sz="2000" dirty="0">
              <a:solidFill>
                <a:srgbClr val="FF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sk-SK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Plaketa 6"/>
          <p:cNvSpPr/>
          <p:nvPr/>
        </p:nvSpPr>
        <p:spPr>
          <a:xfrm>
            <a:off x="217444" y="1141286"/>
            <a:ext cx="8412780" cy="861991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 eaLnBrk="1" hangingPunct="1">
              <a:buFontTx/>
              <a:buChar char="-"/>
              <a:defRPr/>
            </a:pP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podľa vzoru žena skloňujeme podstatné mená </a:t>
            </a:r>
          </a:p>
          <a:p>
            <a:pPr algn="ctr" eaLnBrk="1" hangingPunct="1">
              <a:defRPr/>
            </a:pP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ženského  rodu </a:t>
            </a: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zakončené</a:t>
            </a:r>
          </a:p>
        </p:txBody>
      </p:sp>
      <p:graphicFrame>
        <p:nvGraphicFramePr>
          <p:cNvPr id="11" name="Tabuľ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260632"/>
              </p:ext>
            </p:extLst>
          </p:nvPr>
        </p:nvGraphicFramePr>
        <p:xfrm>
          <a:off x="355601" y="3496733"/>
          <a:ext cx="8275017" cy="30335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198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pád</a:t>
                      </a:r>
                      <a:endParaRPr lang="sk-SK" sz="2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singulár</a:t>
                      </a:r>
                      <a:endParaRPr lang="sk-SK" sz="2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plurál</a:t>
                      </a:r>
                      <a:endParaRPr lang="sk-SK" sz="2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žen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žen</a:t>
                      </a:r>
                      <a:r>
                        <a:rPr lang="sk-SK" sz="2200" b="0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G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žen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žien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žen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žen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ám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žen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žen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86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L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žen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žen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ách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žen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žen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ami</a:t>
                      </a:r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Picture 8" descr="Business woman, business woman avatar, business woman holding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9" r="27888"/>
          <a:stretch/>
        </p:blipFill>
        <p:spPr bwMode="auto">
          <a:xfrm>
            <a:off x="7365712" y="4241293"/>
            <a:ext cx="1082315" cy="222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3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keta 1"/>
          <p:cNvSpPr/>
          <p:nvPr/>
        </p:nvSpPr>
        <p:spPr>
          <a:xfrm>
            <a:off x="1183341" y="115487"/>
            <a:ext cx="6723529" cy="928694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VZOR  ULICA/ULICE</a:t>
            </a:r>
            <a:endParaRPr lang="sk-SK" sz="32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17444" y="2115993"/>
            <a:ext cx="8412780" cy="11686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v N singuláru na 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samohlásku - a,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 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pred ktorou mäkká spoluhláska: 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udi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lavi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pivni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maš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ľ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žem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ľ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čereš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ň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fľa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š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diaľni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vô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ň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nemocni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stani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spál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ň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gu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ľ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suk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ň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kolegy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ň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koše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ľ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ov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ve</a:t>
            </a:r>
            <a:r>
              <a:rPr lang="sk-SK" sz="20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ž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Plaketa 6"/>
          <p:cNvSpPr/>
          <p:nvPr/>
        </p:nvSpPr>
        <p:spPr>
          <a:xfrm>
            <a:off x="217444" y="1141286"/>
            <a:ext cx="8412780" cy="861991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 eaLnBrk="1" hangingPunct="1">
              <a:buFontTx/>
              <a:buChar char="-"/>
              <a:defRPr/>
            </a:pP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podľa vzoru ulica skloňujeme podstatné mená </a:t>
            </a:r>
          </a:p>
          <a:p>
            <a:pPr algn="ctr" eaLnBrk="1" hangingPunct="1">
              <a:defRPr/>
            </a:pP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ženského  rodu </a:t>
            </a: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zakončené</a:t>
            </a:r>
          </a:p>
        </p:txBody>
      </p:sp>
      <p:graphicFrame>
        <p:nvGraphicFramePr>
          <p:cNvPr id="11" name="Tabuľ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07690"/>
              </p:ext>
            </p:extLst>
          </p:nvPr>
        </p:nvGraphicFramePr>
        <p:xfrm>
          <a:off x="355601" y="3496733"/>
          <a:ext cx="8275017" cy="30335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198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pád</a:t>
                      </a:r>
                      <a:endParaRPr lang="sk-SK" sz="2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singulár</a:t>
                      </a:r>
                      <a:endParaRPr lang="sk-SK" sz="2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plurál</a:t>
                      </a:r>
                      <a:endParaRPr lang="sk-SK" sz="2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ulic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ulic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G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ulic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ulíc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ulic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ulic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ulic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ulic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86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L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ulic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ulic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ulic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ulic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ami</a:t>
                      </a:r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Obrázok 8" descr="Výsledok vyhľadávania obrázkov pre dopyt ulica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6"/>
          <a:stretch/>
        </p:blipFill>
        <p:spPr bwMode="auto">
          <a:xfrm>
            <a:off x="7394861" y="4275667"/>
            <a:ext cx="1235363" cy="21649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736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keta 1"/>
          <p:cNvSpPr/>
          <p:nvPr/>
        </p:nvSpPr>
        <p:spPr>
          <a:xfrm>
            <a:off x="502619" y="181764"/>
            <a:ext cx="8453150" cy="1038115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sk-SK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Úloha: Doplň i-í/y-ý a podčiarkni podstatné mená </a:t>
            </a:r>
          </a:p>
          <a:p>
            <a:pPr eaLnBrk="1" hangingPunct="1">
              <a:defRPr/>
            </a:pP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                 ženského rodu.</a:t>
            </a:r>
          </a:p>
        </p:txBody>
      </p:sp>
      <p:sp>
        <p:nvSpPr>
          <p:cNvPr id="3" name="Obdĺžnik 2"/>
          <p:cNvSpPr/>
          <p:nvPr/>
        </p:nvSpPr>
        <p:spPr>
          <a:xfrm>
            <a:off x="502619" y="1487691"/>
            <a:ext cx="85905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ob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 ...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lná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  s ...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pka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,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pl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 ...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tký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  r ...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bník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, v ... r  m ...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šlienok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priv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 ... kať  na 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dr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 ...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nu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, r ... ba  sa  m ... hla,  detský 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kr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 ... k, 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uz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 ... mená  s ...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korka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,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prav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 ...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dlá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 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pravop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 ...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su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,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náb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 ... tok 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vo  v...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le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,  zlom ...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seľná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 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str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 ... ga,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odd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 ... ch  na  v ... 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dieku</a:t>
            </a:r>
            <a:endParaRPr lang="sk-SK" sz="2400" dirty="0"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33904" y="3968425"/>
            <a:ext cx="85905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ob</a:t>
            </a:r>
            <a:r>
              <a:rPr lang="sk-SK" sz="2400" b="1" dirty="0">
                <a:solidFill>
                  <a:srgbClr val="0066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lná  </a:t>
            </a:r>
            <a:r>
              <a:rPr lang="sk-SK" sz="2400" b="1" u="sng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s</a:t>
            </a:r>
            <a:r>
              <a:rPr lang="sk-SK" sz="2400" b="1" u="sng" dirty="0">
                <a:solidFill>
                  <a:srgbClr val="0066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ý</a:t>
            </a:r>
            <a:r>
              <a:rPr lang="sk-SK" sz="2400" b="1" u="sng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pka</a:t>
            </a:r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, pl</a:t>
            </a:r>
            <a:r>
              <a:rPr lang="sk-SK" sz="2400" b="1" dirty="0">
                <a:solidFill>
                  <a:srgbClr val="0066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y</a:t>
            </a:r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tký  r</a:t>
            </a:r>
            <a:r>
              <a:rPr lang="sk-SK" sz="2400" b="1" dirty="0">
                <a:solidFill>
                  <a:srgbClr val="0066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y</a:t>
            </a:r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bník, v</a:t>
            </a:r>
            <a:r>
              <a:rPr lang="sk-SK" sz="2400" b="1" dirty="0">
                <a:solidFill>
                  <a:srgbClr val="0066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í</a:t>
            </a:r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r </a:t>
            </a:r>
            <a:r>
              <a:rPr lang="sk-SK" sz="2400" b="1" u="sng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m</a:t>
            </a:r>
            <a:r>
              <a:rPr lang="sk-SK" sz="2400" b="1" u="sng" dirty="0">
                <a:solidFill>
                  <a:srgbClr val="0066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y</a:t>
            </a:r>
            <a:r>
              <a:rPr lang="sk-SK" sz="2400" b="1" u="sng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šlienok</a:t>
            </a:r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, priv</a:t>
            </a:r>
            <a:r>
              <a:rPr lang="sk-SK" sz="2400" b="1" dirty="0">
                <a:solidFill>
                  <a:srgbClr val="0066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y</a:t>
            </a:r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kať na </a:t>
            </a:r>
            <a:r>
              <a:rPr lang="sk-SK" sz="2400" b="1" u="sng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dr</a:t>
            </a:r>
            <a:r>
              <a:rPr lang="sk-SK" sz="2400" b="1" u="sng" dirty="0">
                <a:solidFill>
                  <a:srgbClr val="0066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sk-SK" sz="2400" b="1" u="sng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nu</a:t>
            </a:r>
            <a:r>
              <a:rPr lang="sk-SK" sz="2400" b="1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, </a:t>
            </a:r>
            <a:r>
              <a:rPr lang="sk-SK" sz="24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r</a:t>
            </a:r>
            <a:r>
              <a:rPr lang="sk-SK" sz="2400" b="1" u="sng" dirty="0">
                <a:solidFill>
                  <a:srgbClr val="0066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y</a:t>
            </a:r>
            <a:r>
              <a:rPr lang="sk-SK" sz="24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ba</a:t>
            </a:r>
            <a:r>
              <a:rPr lang="sk-SK" sz="24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sa m</a:t>
            </a:r>
            <a:r>
              <a:rPr lang="sk-SK" sz="2400" b="1" dirty="0">
                <a:solidFill>
                  <a:srgbClr val="0066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sk-SK" sz="24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hla, kr</a:t>
            </a:r>
            <a:r>
              <a:rPr lang="sk-SK" sz="2400" b="1" dirty="0">
                <a:solidFill>
                  <a:srgbClr val="0066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sk-SK" sz="24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k, uz</a:t>
            </a:r>
            <a:r>
              <a:rPr lang="sk-SK" sz="2400" b="1" dirty="0">
                <a:solidFill>
                  <a:srgbClr val="0066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sk-SK" sz="24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mená </a:t>
            </a:r>
            <a:r>
              <a:rPr lang="sk-SK" sz="24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s</a:t>
            </a:r>
            <a:r>
              <a:rPr lang="sk-SK" sz="2400" b="1" u="sng" dirty="0">
                <a:solidFill>
                  <a:srgbClr val="0066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ý</a:t>
            </a:r>
            <a:r>
              <a:rPr lang="sk-SK" sz="24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korka</a:t>
            </a:r>
            <a:r>
              <a:rPr lang="sk-SK" sz="24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prav</a:t>
            </a:r>
            <a:r>
              <a:rPr lang="sk-SK" sz="2400" b="1" dirty="0">
                <a:solidFill>
                  <a:srgbClr val="0066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sk-SK" sz="24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dlá pravop</a:t>
            </a:r>
            <a:r>
              <a:rPr lang="sk-SK" sz="2400" b="1" dirty="0">
                <a:solidFill>
                  <a:srgbClr val="0066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sk-SK" sz="24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su, náb</a:t>
            </a:r>
            <a:r>
              <a:rPr lang="sk-SK" sz="2400" b="1" dirty="0">
                <a:solidFill>
                  <a:srgbClr val="0066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y</a:t>
            </a:r>
            <a:r>
              <a:rPr lang="sk-SK" sz="24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tok vo </a:t>
            </a:r>
            <a:r>
              <a:rPr lang="sk-SK" sz="24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v</a:t>
            </a:r>
            <a:r>
              <a:rPr lang="sk-SK" sz="2400" b="1" u="sng" dirty="0">
                <a:solidFill>
                  <a:srgbClr val="0066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sk-SK" sz="24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le,</a:t>
            </a:r>
            <a:r>
              <a:rPr lang="sk-SK" sz="24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zlom</a:t>
            </a:r>
            <a:r>
              <a:rPr lang="sk-SK" sz="2400" b="1" dirty="0">
                <a:solidFill>
                  <a:srgbClr val="0066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y</a:t>
            </a:r>
            <a:r>
              <a:rPr lang="sk-SK" sz="24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seľná </a:t>
            </a:r>
            <a:r>
              <a:rPr lang="sk-SK" sz="24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str</a:t>
            </a:r>
            <a:r>
              <a:rPr lang="sk-SK" sz="2400" b="1" u="sng" dirty="0">
                <a:solidFill>
                  <a:srgbClr val="0066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sk-SK" sz="24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ga</a:t>
            </a:r>
            <a:r>
              <a:rPr lang="sk-SK" sz="24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odd</a:t>
            </a:r>
            <a:r>
              <a:rPr lang="sk-SK" sz="2400" b="1" dirty="0">
                <a:solidFill>
                  <a:srgbClr val="0066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y</a:t>
            </a:r>
            <a:r>
              <a:rPr lang="sk-SK" sz="24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ch na v</a:t>
            </a:r>
            <a:r>
              <a:rPr lang="sk-SK" sz="2400" b="1" dirty="0">
                <a:solidFill>
                  <a:srgbClr val="0066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sk-SK" sz="24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dieku</a:t>
            </a:r>
          </a:p>
        </p:txBody>
      </p:sp>
    </p:spTree>
    <p:extLst>
      <p:ext uri="{BB962C8B-B14F-4D97-AF65-F5344CB8AC3E}">
        <p14:creationId xmlns:p14="http://schemas.microsoft.com/office/powerpoint/2010/main" val="144584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787400" y="1904933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udicou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641598" y="1895847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kačke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495800" y="1904933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cestami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350000" y="1904933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skrýši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787400" y="2570239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sukňa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2641599" y="2570239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husi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495798" y="2570239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ryže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350000" y="2570239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pracovni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787400" y="3235545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hlave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2641598" y="3223088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baňa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4495798" y="3203459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vôňou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6350000" y="3235545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Hnúšťa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787399" y="3898642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zem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2641598" y="3898642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cibule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4495798" y="3894673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mame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Obdĺžnik 18"/>
          <p:cNvSpPr/>
          <p:nvPr/>
        </p:nvSpPr>
        <p:spPr>
          <a:xfrm>
            <a:off x="6350000" y="3894673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knihou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Obdĺžnik 19"/>
          <p:cNvSpPr/>
          <p:nvPr/>
        </p:nvSpPr>
        <p:spPr>
          <a:xfrm>
            <a:off x="787396" y="4569156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Nataša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2641597" y="4569156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dielni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2" name="Obdĺžnik 21"/>
          <p:cNvSpPr/>
          <p:nvPr/>
        </p:nvSpPr>
        <p:spPr>
          <a:xfrm>
            <a:off x="4495794" y="4560859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Lešť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Obdĺžnik 22"/>
          <p:cNvSpPr/>
          <p:nvPr/>
        </p:nvSpPr>
        <p:spPr>
          <a:xfrm>
            <a:off x="6350000" y="4579410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doskami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Obdĺžnik 23"/>
          <p:cNvSpPr/>
          <p:nvPr/>
        </p:nvSpPr>
        <p:spPr>
          <a:xfrm>
            <a:off x="787398" y="5227045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lipa</a:t>
            </a:r>
          </a:p>
        </p:txBody>
      </p:sp>
      <p:sp>
        <p:nvSpPr>
          <p:cNvPr id="25" name="Obdĺžnik 24"/>
          <p:cNvSpPr/>
          <p:nvPr/>
        </p:nvSpPr>
        <p:spPr>
          <a:xfrm>
            <a:off x="2641596" y="5246106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rosa</a:t>
            </a:r>
          </a:p>
        </p:txBody>
      </p:sp>
      <p:sp>
        <p:nvSpPr>
          <p:cNvPr id="26" name="Obdĺžnik 25"/>
          <p:cNvSpPr/>
          <p:nvPr/>
        </p:nvSpPr>
        <p:spPr>
          <a:xfrm>
            <a:off x="4495794" y="5227045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garniža</a:t>
            </a:r>
          </a:p>
        </p:txBody>
      </p:sp>
      <p:sp>
        <p:nvSpPr>
          <p:cNvPr id="27" name="Obdĺžnik 26"/>
          <p:cNvSpPr/>
          <p:nvPr/>
        </p:nvSpPr>
        <p:spPr>
          <a:xfrm>
            <a:off x="6349992" y="5239670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žemli</a:t>
            </a:r>
          </a:p>
        </p:txBody>
      </p:sp>
      <p:pic>
        <p:nvPicPr>
          <p:cNvPr id="28" name="Obrázok 27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3" y="1925148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29" name="Obrázok 28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92" y="1940629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0" name="Obrázok 29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2" y="2589651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1" name="Obrázok 30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4" y="2599870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2" name="Obrázok 31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75" y="2599870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3" name="Obrázok 32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6" y="3238952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4" name="Obrázok 33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4" y="3245605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5" name="Obrázok 34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75" y="3238952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6" name="Obrázok 35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6" y="3923082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7" name="Obrázok 36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3" y="4592475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8" name="Obrázok 37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16" y="4602005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9" name="Obrázok 38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87" y="5252318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0" name="Obrázok 39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84" y="5252317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1" name="Obrázok 40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60" y="1925542"/>
            <a:ext cx="619066" cy="55716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2" name="Obrázok 41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0" y="1894174"/>
            <a:ext cx="642273" cy="578047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3" name="Obrázok 42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60" y="2595088"/>
            <a:ext cx="606912" cy="546222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4" name="Obrázok 43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62" y="3901024"/>
            <a:ext cx="630002" cy="567003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5" name="Obrázok 44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6" y="3907282"/>
            <a:ext cx="619634" cy="557672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6" name="Obrázok 45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7" y="3238544"/>
            <a:ext cx="619178" cy="55726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7" name="Obrázok 46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75" y="3920282"/>
            <a:ext cx="594886" cy="535399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8" name="Obrázok 47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514" y="4568433"/>
            <a:ext cx="624924" cy="562433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9" name="Obrázok 48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75" y="4584843"/>
            <a:ext cx="606691" cy="546023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50" name="Obrázok 49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60" y="5262912"/>
            <a:ext cx="605588" cy="545030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51" name="Obrázok 50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69" y="5219879"/>
            <a:ext cx="638120" cy="574309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sp>
        <p:nvSpPr>
          <p:cNvPr id="52" name="Plaketa 51"/>
          <p:cNvSpPr/>
          <p:nvPr/>
        </p:nvSpPr>
        <p:spPr>
          <a:xfrm>
            <a:off x="281487" y="387423"/>
            <a:ext cx="8453150" cy="1038115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sk-SK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Úloha: Vyber len podstatné mená ženského rodu, 	     ktoré sa skloňujú podľa vzoru </a:t>
            </a:r>
            <a:r>
              <a:rPr lang="sk-SK" sz="2400" b="1" u="sng" dirty="0">
                <a:solidFill>
                  <a:schemeClr val="tx1"/>
                </a:solidFill>
                <a:latin typeface="Georgia" panose="02040502050405020303" pitchFamily="18" charset="0"/>
              </a:rPr>
              <a:t>ulica</a:t>
            </a:r>
            <a:endParaRPr lang="sk-SK" sz="2400" u="sng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1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6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69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" fill="hold">
                      <p:stCondLst>
                        <p:cond delay="0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8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8" fill="hold">
                      <p:stCondLst>
                        <p:cond delay="0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9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4" fill="hold">
                      <p:stCondLst>
                        <p:cond delay="0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9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0" fill="hold">
                      <p:stCondLst>
                        <p:cond delay="0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1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2" fill="hold">
                      <p:stCondLst>
                        <p:cond delay="0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2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4" fill="hold">
                      <p:stCondLst>
                        <p:cond delay="0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0" fill="hold">
                      <p:stCondLst>
                        <p:cond delay="0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35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6" fill="hold">
                      <p:stCondLst>
                        <p:cond delay="0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keta 1"/>
          <p:cNvSpPr/>
          <p:nvPr/>
        </p:nvSpPr>
        <p:spPr>
          <a:xfrm>
            <a:off x="1183341" y="115487"/>
            <a:ext cx="6723529" cy="928694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VZOR  DLAŇ/DLANE</a:t>
            </a:r>
            <a:endParaRPr lang="sk-SK" sz="32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86325" y="2095085"/>
            <a:ext cx="8412780" cy="1484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- v N </a:t>
            </a:r>
            <a:r>
              <a:rPr lang="sk-SK" sz="20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sg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.  na 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spoluhlásku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 (č, ď, </a:t>
            </a:r>
            <a:r>
              <a:rPr lang="sk-SK" sz="20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dz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, j, ľ, m, ň, š, </a:t>
            </a:r>
            <a:r>
              <a:rPr lang="sk-SK" sz="20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šť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, z, ž)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- v G </a:t>
            </a:r>
            <a:r>
              <a:rPr lang="sk-SK" sz="20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sg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. a N </a:t>
            </a:r>
            <a:r>
              <a:rPr lang="sk-SK" sz="20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pl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. zakončené na 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-e dlane: 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lekáre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ň 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- lekárn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e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, lo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ď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 - lod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e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, pe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c 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- pec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e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, piese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ň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 - piesn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e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, tra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ť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 - trat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e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, reťa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z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 - reťaz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e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, gará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ž 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- garáž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e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, ze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m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 - zem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e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, pú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šť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 - púšt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e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, poste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ľ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 - postel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e</a:t>
            </a:r>
            <a:endParaRPr lang="sk-SK" sz="20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sk-SK" sz="2000" b="1" dirty="0">
              <a:solidFill>
                <a:srgbClr val="FF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laketa 6"/>
          <p:cNvSpPr/>
          <p:nvPr/>
        </p:nvSpPr>
        <p:spPr>
          <a:xfrm>
            <a:off x="217444" y="1141286"/>
            <a:ext cx="8412780" cy="861991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 eaLnBrk="1" hangingPunct="1">
              <a:buFontTx/>
              <a:buChar char="-"/>
              <a:defRPr/>
            </a:pP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podľa vzoru dlaň skloňujeme podstatné mená </a:t>
            </a:r>
          </a:p>
          <a:p>
            <a:pPr algn="ctr" eaLnBrk="1" hangingPunct="1">
              <a:defRPr/>
            </a:pP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ženského  rodu </a:t>
            </a: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zakončené</a:t>
            </a:r>
          </a:p>
        </p:txBody>
      </p:sp>
      <p:graphicFrame>
        <p:nvGraphicFramePr>
          <p:cNvPr id="11" name="Tabuľ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72711"/>
              </p:ext>
            </p:extLst>
          </p:nvPr>
        </p:nvGraphicFramePr>
        <p:xfrm>
          <a:off x="355207" y="3671884"/>
          <a:ext cx="8275017" cy="30335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198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pád</a:t>
                      </a:r>
                      <a:endParaRPr lang="sk-SK" sz="2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singulár</a:t>
                      </a:r>
                      <a:endParaRPr lang="sk-SK" sz="2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plurál</a:t>
                      </a:r>
                      <a:endParaRPr lang="sk-SK" sz="2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dlaň</a:t>
                      </a:r>
                      <a:endParaRPr lang="sk-SK" sz="2200" b="1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dlan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G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dlan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dlan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dlan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dlan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dlaň</a:t>
                      </a:r>
                      <a:endParaRPr lang="sk-SK" sz="2200" b="1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dlan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86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L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dlan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dlan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dlaň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dlaň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ami</a:t>
                      </a:r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16" descr="Ručné, Print, Dlaň, Modrá, Človek, Maľovať, Pr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434" y="4851400"/>
            <a:ext cx="1817183" cy="17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17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keta 1"/>
          <p:cNvSpPr/>
          <p:nvPr/>
        </p:nvSpPr>
        <p:spPr>
          <a:xfrm>
            <a:off x="1183341" y="115487"/>
            <a:ext cx="6723529" cy="928694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VZOR  KOSŤ/KOSTI</a:t>
            </a:r>
            <a:endParaRPr lang="sk-SK" sz="32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86325" y="2095085"/>
            <a:ext cx="8412780" cy="1484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- v N </a:t>
            </a:r>
            <a:r>
              <a:rPr lang="sk-SK" sz="20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sg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.  na 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spoluhlásku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 (c, p, s, </a:t>
            </a:r>
            <a:r>
              <a:rPr lang="sk-SK" sz="20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sť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)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- v G </a:t>
            </a:r>
            <a:r>
              <a:rPr lang="sk-SK" sz="20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sg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. a N </a:t>
            </a:r>
            <a:r>
              <a:rPr lang="sk-SK" sz="20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pl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. zakončené na 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-i kosti</a:t>
            </a:r>
            <a:r>
              <a:rPr lang="sk-SK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: 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pomo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c 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- pomoc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, ste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p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 – step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, zme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s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 – zmes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, obu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v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 – obuv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, vlastnos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ť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 – vlastnost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, kr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v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 - krv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, no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c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 - noc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, my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š 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- myš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, o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s 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- os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, so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ľ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 - sol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, re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č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 - reč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, hu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s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 - hus</a:t>
            </a:r>
            <a:r>
              <a:rPr lang="sk-SK" sz="19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sk-SK" sz="1900" b="1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sk-SK" sz="2000" b="1" dirty="0">
              <a:solidFill>
                <a:srgbClr val="FF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laketa 6"/>
          <p:cNvSpPr/>
          <p:nvPr/>
        </p:nvSpPr>
        <p:spPr>
          <a:xfrm>
            <a:off x="217444" y="1141286"/>
            <a:ext cx="8412780" cy="861991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 eaLnBrk="1" hangingPunct="1">
              <a:buFontTx/>
              <a:buChar char="-"/>
              <a:defRPr/>
            </a:pP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podľa vzoru kosť skloňujeme podstatné mená </a:t>
            </a:r>
          </a:p>
          <a:p>
            <a:pPr algn="ctr" eaLnBrk="1" hangingPunct="1">
              <a:defRPr/>
            </a:pP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ženského  rodu </a:t>
            </a: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zakončené</a:t>
            </a:r>
          </a:p>
        </p:txBody>
      </p:sp>
      <p:graphicFrame>
        <p:nvGraphicFramePr>
          <p:cNvPr id="11" name="Tabuľ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00534"/>
              </p:ext>
            </p:extLst>
          </p:nvPr>
        </p:nvGraphicFramePr>
        <p:xfrm>
          <a:off x="355207" y="3671884"/>
          <a:ext cx="8275017" cy="30335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198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pád</a:t>
                      </a:r>
                      <a:endParaRPr lang="sk-SK" sz="2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singulár</a:t>
                      </a:r>
                      <a:endParaRPr lang="sk-SK" sz="2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plurál</a:t>
                      </a:r>
                      <a:endParaRPr lang="sk-SK" sz="2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kosť</a:t>
                      </a:r>
                      <a:endParaRPr lang="sk-SK" sz="2200" b="1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kost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G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kost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kost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kost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kost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kosť</a:t>
                      </a:r>
                      <a:endParaRPr lang="sk-SK" sz="2200" b="1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kost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86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L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kost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kost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kosť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kosť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ami</a:t>
                      </a:r>
                      <a:r>
                        <a:rPr lang="sk-SK" sz="22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Picture 14" descr="Psí Kost Kreslená Ilustrace Psí Kosti — Stock Vektor © larryrains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9" b="32227"/>
          <a:stretch/>
        </p:blipFill>
        <p:spPr bwMode="auto">
          <a:xfrm rot="16200000">
            <a:off x="6920993" y="4996172"/>
            <a:ext cx="2552173" cy="86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03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406575" y="5864046"/>
            <a:ext cx="6680200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laketa 2"/>
          <p:cNvSpPr/>
          <p:nvPr/>
        </p:nvSpPr>
        <p:spPr>
          <a:xfrm>
            <a:off x="281487" y="387423"/>
            <a:ext cx="8453150" cy="1038115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sk-SK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Úloha: Vyber len podstatné mená ženského rodu, </a:t>
            </a:r>
          </a:p>
          <a:p>
            <a:pPr eaLnBrk="1" hangingPunct="1">
              <a:defRPr/>
            </a:pP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                ktoré sa skloňujú podľa vzoru </a:t>
            </a:r>
            <a:r>
              <a:rPr lang="sk-SK" sz="2400" b="1" u="sng" dirty="0">
                <a:solidFill>
                  <a:schemeClr val="tx1"/>
                </a:solidFill>
                <a:latin typeface="Georgia" panose="02040502050405020303" pitchFamily="18" charset="0"/>
              </a:rPr>
              <a:t>dlaň.</a:t>
            </a:r>
            <a:endParaRPr lang="sk-SK" sz="2400" u="sng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787400" y="1904933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reťaz</a:t>
            </a:r>
          </a:p>
        </p:txBody>
      </p:sp>
      <p:sp>
        <p:nvSpPr>
          <p:cNvPr id="5" name="Obdĺžnik 4"/>
          <p:cNvSpPr/>
          <p:nvPr/>
        </p:nvSpPr>
        <p:spPr>
          <a:xfrm>
            <a:off x="2641598" y="1895847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jama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495800" y="1904933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peň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350000" y="1904933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loď</a:t>
            </a:r>
          </a:p>
        </p:txBody>
      </p:sp>
      <p:sp>
        <p:nvSpPr>
          <p:cNvPr id="8" name="Obdĺžnik 7"/>
          <p:cNvSpPr/>
          <p:nvPr/>
        </p:nvSpPr>
        <p:spPr>
          <a:xfrm>
            <a:off x="787400" y="2570239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kázeň</a:t>
            </a:r>
          </a:p>
        </p:txBody>
      </p:sp>
      <p:sp>
        <p:nvSpPr>
          <p:cNvPr id="9" name="Obdĺžnik 8"/>
          <p:cNvSpPr/>
          <p:nvPr/>
        </p:nvSpPr>
        <p:spPr>
          <a:xfrm>
            <a:off x="2641599" y="2570239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sneh</a:t>
            </a:r>
          </a:p>
        </p:txBody>
      </p:sp>
      <p:sp>
        <p:nvSpPr>
          <p:cNvPr id="10" name="Obdĺžnik 9"/>
          <p:cNvSpPr/>
          <p:nvPr/>
        </p:nvSpPr>
        <p:spPr>
          <a:xfrm>
            <a:off x="4495798" y="2570239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plť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6350000" y="2570239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báseň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787400" y="3235545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srnka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2641598" y="3223088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laň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4495798" y="3203459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lekáreň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6350000" y="3235545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púšť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787399" y="3898642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tieň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2641598" y="3898642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elektráreň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4495798" y="3894673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guľa</a:t>
            </a:r>
          </a:p>
        </p:txBody>
      </p:sp>
      <p:sp>
        <p:nvSpPr>
          <p:cNvPr id="19" name="Obdĺžnik 18"/>
          <p:cNvSpPr/>
          <p:nvPr/>
        </p:nvSpPr>
        <p:spPr>
          <a:xfrm>
            <a:off x="6350000" y="3894673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jeleň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787396" y="4569156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pieseň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2641597" y="4569156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trať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2" name="Obdĺžnik 21"/>
          <p:cNvSpPr/>
          <p:nvPr/>
        </p:nvSpPr>
        <p:spPr>
          <a:xfrm>
            <a:off x="4495794" y="4560859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ruže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Obdĺžnik 22"/>
          <p:cNvSpPr/>
          <p:nvPr/>
        </p:nvSpPr>
        <p:spPr>
          <a:xfrm>
            <a:off x="6350000" y="4579410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čaje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Obdĺžnik 23"/>
          <p:cNvSpPr/>
          <p:nvPr/>
        </p:nvSpPr>
        <p:spPr>
          <a:xfrm>
            <a:off x="807269" y="5244979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more</a:t>
            </a:r>
          </a:p>
        </p:txBody>
      </p:sp>
      <p:sp>
        <p:nvSpPr>
          <p:cNvPr id="25" name="Obdĺžnik 24"/>
          <p:cNvSpPr/>
          <p:nvPr/>
        </p:nvSpPr>
        <p:spPr>
          <a:xfrm>
            <a:off x="2641596" y="5246106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ryža</a:t>
            </a:r>
          </a:p>
        </p:txBody>
      </p:sp>
      <p:sp>
        <p:nvSpPr>
          <p:cNvPr id="26" name="Obdĺžnik 25"/>
          <p:cNvSpPr/>
          <p:nvPr/>
        </p:nvSpPr>
        <p:spPr>
          <a:xfrm>
            <a:off x="4495794" y="5227045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garáž</a:t>
            </a:r>
          </a:p>
        </p:txBody>
      </p:sp>
      <p:sp>
        <p:nvSpPr>
          <p:cNvPr id="27" name="Obdĺžnik 26"/>
          <p:cNvSpPr/>
          <p:nvPr/>
        </p:nvSpPr>
        <p:spPr>
          <a:xfrm>
            <a:off x="6349992" y="5239670"/>
            <a:ext cx="1786467" cy="601134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pece</a:t>
            </a:r>
          </a:p>
        </p:txBody>
      </p:sp>
      <p:pic>
        <p:nvPicPr>
          <p:cNvPr id="28" name="Obrázok 27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3" y="1925148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29" name="Obrázok 28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92" y="1940629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0" name="Obrázok 29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2" y="2589651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1" name="Obrázok 30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4" y="2599870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2" name="Obrázok 31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75" y="2599870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3" name="Obrázok 32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6" y="3238952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4" name="Obrázok 33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4" y="3245605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5" name="Obrázok 34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75" y="3238952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6" name="Obrázok 35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6" y="3923082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7" name="Obrázok 36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3" y="4592475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8" name="Obrázok 37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16" y="4602005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39" name="Obrázok 38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87" y="5252318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0" name="Obrázok 39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84" y="5252317"/>
            <a:ext cx="541870" cy="54187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1" name="Obrázok 40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60" y="1925542"/>
            <a:ext cx="619066" cy="55716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2" name="Obrázok 41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0" y="1894174"/>
            <a:ext cx="642273" cy="578047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3" name="Obrázok 42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60" y="2595088"/>
            <a:ext cx="606912" cy="546222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4" name="Obrázok 43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62" y="3901024"/>
            <a:ext cx="630002" cy="567003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5" name="Obrázok 44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6" y="3907282"/>
            <a:ext cx="619634" cy="557672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6" name="Obrázok 45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7" y="3238544"/>
            <a:ext cx="619178" cy="557261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7" name="Obrázok 46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75" y="3920282"/>
            <a:ext cx="594886" cy="535399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8" name="Obrázok 47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514" y="4568433"/>
            <a:ext cx="624924" cy="562433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49" name="Obrázok 48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75" y="4584843"/>
            <a:ext cx="606691" cy="546023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50" name="Obrázok 49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60" y="5262912"/>
            <a:ext cx="605588" cy="545030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  <p:pic>
        <p:nvPicPr>
          <p:cNvPr id="51" name="Obrázok 50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69" y="5219879"/>
            <a:ext cx="638120" cy="574309"/>
          </a:xfrm>
          <a:prstGeom prst="rect">
            <a:avLst/>
          </a:prstGeom>
          <a:solidFill>
            <a:srgbClr val="FFCC66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86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7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1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" fill="hold">
                      <p:stCondLst>
                        <p:cond delay="0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2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9" fill="hold">
                      <p:stCondLst>
                        <p:cond delay="0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3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5" fill="hold">
                      <p:stCondLst>
                        <p:cond delay="0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7" fill="hold">
                      <p:stCondLst>
                        <p:cond delay="0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</TotalTime>
  <Words>1117</Words>
  <Application>Microsoft Office PowerPoint</Application>
  <PresentationFormat>Prezentácia na obrazovke (4:3)</PresentationFormat>
  <Paragraphs>247</Paragraphs>
  <Slides>21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Georgia</vt:lpstr>
      <vt:lpstr>Times New Roman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</dc:creator>
  <cp:lastModifiedBy>Patrícia Kurtová</cp:lastModifiedBy>
  <cp:revision>26</cp:revision>
  <dcterms:created xsi:type="dcterms:W3CDTF">2020-05-13T05:09:34Z</dcterms:created>
  <dcterms:modified xsi:type="dcterms:W3CDTF">2021-03-15T11:46:42Z</dcterms:modified>
</cp:coreProperties>
</file>