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AF1156-17C9-4ACB-8B7C-4DA2D18BDA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A6B1F8-6327-445E-BE13-65C3F3299FAF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sk-SK" sz="2800" dirty="0"/>
            <a:t>Čo znamená pojem národnosť?</a:t>
          </a:r>
          <a:endParaRPr lang="en-US" sz="2800" dirty="0"/>
        </a:p>
      </dgm:t>
    </dgm:pt>
    <dgm:pt modelId="{0445C219-E2CD-46A7-BADE-44E1795A0E93}" type="parTrans" cxnId="{6E240CE3-7A0D-4DBF-B4EF-D0ABC0EA2D83}">
      <dgm:prSet/>
      <dgm:spPr/>
      <dgm:t>
        <a:bodyPr/>
        <a:lstStyle/>
        <a:p>
          <a:endParaRPr lang="en-US"/>
        </a:p>
      </dgm:t>
    </dgm:pt>
    <dgm:pt modelId="{DB4B9F1F-D734-4430-9FD1-750636A4D65C}" type="sibTrans" cxnId="{6E240CE3-7A0D-4DBF-B4EF-D0ABC0EA2D83}">
      <dgm:prSet/>
      <dgm:spPr/>
      <dgm:t>
        <a:bodyPr/>
        <a:lstStyle/>
        <a:p>
          <a:endParaRPr lang="en-US"/>
        </a:p>
      </dgm:t>
    </dgm:pt>
    <dgm:pt modelId="{A7C32B06-1A57-4B24-BFA9-A9592C26F928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sk-SK" sz="2800" dirty="0"/>
            <a:t>Akými spoločnými znakmi disponuje každá národnosť?</a:t>
          </a:r>
          <a:endParaRPr lang="en-US" sz="2800" dirty="0"/>
        </a:p>
      </dgm:t>
    </dgm:pt>
    <dgm:pt modelId="{31721F7D-B7EA-4303-AB09-0981A823C313}" type="parTrans" cxnId="{AD7292A5-1C93-451A-94B3-6250954C11FD}">
      <dgm:prSet/>
      <dgm:spPr/>
      <dgm:t>
        <a:bodyPr/>
        <a:lstStyle/>
        <a:p>
          <a:endParaRPr lang="en-US"/>
        </a:p>
      </dgm:t>
    </dgm:pt>
    <dgm:pt modelId="{B45DCC21-9B97-4316-9EBE-A216046060A2}" type="sibTrans" cxnId="{AD7292A5-1C93-451A-94B3-6250954C11FD}">
      <dgm:prSet/>
      <dgm:spPr/>
      <dgm:t>
        <a:bodyPr/>
        <a:lstStyle/>
        <a:p>
          <a:endParaRPr lang="en-US"/>
        </a:p>
      </dgm:t>
    </dgm:pt>
    <dgm:pt modelId="{1A411D0C-F058-4321-8141-08C96999F79E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sk-SK" sz="2800" dirty="0"/>
            <a:t>Aké sú 3 najpočetnejšie národnosti Slovenska?</a:t>
          </a:r>
          <a:endParaRPr lang="en-US" sz="2800" dirty="0"/>
        </a:p>
      </dgm:t>
    </dgm:pt>
    <dgm:pt modelId="{B6B52E85-7E0C-417E-A591-104E78738E8C}" type="parTrans" cxnId="{A37277C4-910D-4496-B316-E3F8F6F45459}">
      <dgm:prSet/>
      <dgm:spPr/>
      <dgm:t>
        <a:bodyPr/>
        <a:lstStyle/>
        <a:p>
          <a:endParaRPr lang="en-US"/>
        </a:p>
      </dgm:t>
    </dgm:pt>
    <dgm:pt modelId="{3468700D-8EDF-4A15-A070-6F12F662B189}" type="sibTrans" cxnId="{A37277C4-910D-4496-B316-E3F8F6F45459}">
      <dgm:prSet/>
      <dgm:spPr/>
      <dgm:t>
        <a:bodyPr/>
        <a:lstStyle/>
        <a:p>
          <a:endParaRPr lang="en-US"/>
        </a:p>
      </dgm:t>
    </dgm:pt>
    <dgm:pt modelId="{E92EA757-2F18-453F-9FA0-0BB09A5D116F}">
      <dgm:prSet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sk-SK" sz="2800" dirty="0"/>
            <a:t>Aké národnosti žijú na Slovensku? (vypíš aspoň 6)</a:t>
          </a:r>
          <a:endParaRPr lang="en-US" sz="2800" dirty="0"/>
        </a:p>
      </dgm:t>
    </dgm:pt>
    <dgm:pt modelId="{E0CDC09A-2D17-4886-892A-BF4C0043B9DF}" type="parTrans" cxnId="{64AA1071-C750-418F-907C-0DDE8F912558}">
      <dgm:prSet/>
      <dgm:spPr/>
      <dgm:t>
        <a:bodyPr/>
        <a:lstStyle/>
        <a:p>
          <a:endParaRPr lang="en-US"/>
        </a:p>
      </dgm:t>
    </dgm:pt>
    <dgm:pt modelId="{35F57244-ED4E-4170-AF6B-8C62C4A97517}" type="sibTrans" cxnId="{64AA1071-C750-418F-907C-0DDE8F912558}">
      <dgm:prSet/>
      <dgm:spPr/>
      <dgm:t>
        <a:bodyPr/>
        <a:lstStyle/>
        <a:p>
          <a:endParaRPr lang="en-US"/>
        </a:p>
      </dgm:t>
    </dgm:pt>
    <dgm:pt modelId="{2451632B-A5A6-4467-85CF-860AD93CB615}" type="pres">
      <dgm:prSet presAssocID="{C6AF1156-17C9-4ACB-8B7C-4DA2D18BDA15}" presName="linear" presStyleCnt="0">
        <dgm:presLayoutVars>
          <dgm:animLvl val="lvl"/>
          <dgm:resizeHandles val="exact"/>
        </dgm:presLayoutVars>
      </dgm:prSet>
      <dgm:spPr/>
    </dgm:pt>
    <dgm:pt modelId="{3837ED36-A293-414D-A3EA-EE14CE1A8296}" type="pres">
      <dgm:prSet presAssocID="{42A6B1F8-6327-445E-BE13-65C3F3299F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8E7ABD-6C12-4270-8DDD-6358610AF3F1}" type="pres">
      <dgm:prSet presAssocID="{DB4B9F1F-D734-4430-9FD1-750636A4D65C}" presName="spacer" presStyleCnt="0"/>
      <dgm:spPr/>
    </dgm:pt>
    <dgm:pt modelId="{34F3ACDC-73BF-46F6-9500-3481B4974A83}" type="pres">
      <dgm:prSet presAssocID="{A7C32B06-1A57-4B24-BFA9-A9592C26F9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B7F9096-1CDA-4464-B4C3-CDE8D1F840B5}" type="pres">
      <dgm:prSet presAssocID="{B45DCC21-9B97-4316-9EBE-A216046060A2}" presName="spacer" presStyleCnt="0"/>
      <dgm:spPr/>
    </dgm:pt>
    <dgm:pt modelId="{D8455B82-0F0E-45E1-B30D-5A2C1AE40B21}" type="pres">
      <dgm:prSet presAssocID="{1A411D0C-F058-4321-8141-08C96999F7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8BC733-6220-4333-832C-8ADD52544773}" type="pres">
      <dgm:prSet presAssocID="{3468700D-8EDF-4A15-A070-6F12F662B189}" presName="spacer" presStyleCnt="0"/>
      <dgm:spPr/>
    </dgm:pt>
    <dgm:pt modelId="{227A69CB-6787-4F6D-933D-5A9AF9061487}" type="pres">
      <dgm:prSet presAssocID="{E92EA757-2F18-453F-9FA0-0BB09A5D11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BB750C-53CE-415D-A30A-C5D8F99D395F}" type="presOf" srcId="{42A6B1F8-6327-445E-BE13-65C3F3299FAF}" destId="{3837ED36-A293-414D-A3EA-EE14CE1A8296}" srcOrd="0" destOrd="0" presId="urn:microsoft.com/office/officeart/2005/8/layout/vList2"/>
    <dgm:cxn modelId="{A062551F-5D83-423A-847C-DD5CC4DF522D}" type="presOf" srcId="{E92EA757-2F18-453F-9FA0-0BB09A5D116F}" destId="{227A69CB-6787-4F6D-933D-5A9AF9061487}" srcOrd="0" destOrd="0" presId="urn:microsoft.com/office/officeart/2005/8/layout/vList2"/>
    <dgm:cxn modelId="{64AA1071-C750-418F-907C-0DDE8F912558}" srcId="{C6AF1156-17C9-4ACB-8B7C-4DA2D18BDA15}" destId="{E92EA757-2F18-453F-9FA0-0BB09A5D116F}" srcOrd="3" destOrd="0" parTransId="{E0CDC09A-2D17-4886-892A-BF4C0043B9DF}" sibTransId="{35F57244-ED4E-4170-AF6B-8C62C4A97517}"/>
    <dgm:cxn modelId="{C8A58C53-7E4B-4820-882A-9E929B9704B6}" type="presOf" srcId="{C6AF1156-17C9-4ACB-8B7C-4DA2D18BDA15}" destId="{2451632B-A5A6-4467-85CF-860AD93CB615}" srcOrd="0" destOrd="0" presId="urn:microsoft.com/office/officeart/2005/8/layout/vList2"/>
    <dgm:cxn modelId="{AD7292A5-1C93-451A-94B3-6250954C11FD}" srcId="{C6AF1156-17C9-4ACB-8B7C-4DA2D18BDA15}" destId="{A7C32B06-1A57-4B24-BFA9-A9592C26F928}" srcOrd="1" destOrd="0" parTransId="{31721F7D-B7EA-4303-AB09-0981A823C313}" sibTransId="{B45DCC21-9B97-4316-9EBE-A216046060A2}"/>
    <dgm:cxn modelId="{3D591EA6-1467-42E6-9BC3-A7265F1CBB86}" type="presOf" srcId="{A7C32B06-1A57-4B24-BFA9-A9592C26F928}" destId="{34F3ACDC-73BF-46F6-9500-3481B4974A83}" srcOrd="0" destOrd="0" presId="urn:microsoft.com/office/officeart/2005/8/layout/vList2"/>
    <dgm:cxn modelId="{A37277C4-910D-4496-B316-E3F8F6F45459}" srcId="{C6AF1156-17C9-4ACB-8B7C-4DA2D18BDA15}" destId="{1A411D0C-F058-4321-8141-08C96999F79E}" srcOrd="2" destOrd="0" parTransId="{B6B52E85-7E0C-417E-A591-104E78738E8C}" sibTransId="{3468700D-8EDF-4A15-A070-6F12F662B189}"/>
    <dgm:cxn modelId="{6E240CE3-7A0D-4DBF-B4EF-D0ABC0EA2D83}" srcId="{C6AF1156-17C9-4ACB-8B7C-4DA2D18BDA15}" destId="{42A6B1F8-6327-445E-BE13-65C3F3299FAF}" srcOrd="0" destOrd="0" parTransId="{0445C219-E2CD-46A7-BADE-44E1795A0E93}" sibTransId="{DB4B9F1F-D734-4430-9FD1-750636A4D65C}"/>
    <dgm:cxn modelId="{A8F018E7-CA5C-420E-9ED1-EFB0160433DF}" type="presOf" srcId="{1A411D0C-F058-4321-8141-08C96999F79E}" destId="{D8455B82-0F0E-45E1-B30D-5A2C1AE40B21}" srcOrd="0" destOrd="0" presId="urn:microsoft.com/office/officeart/2005/8/layout/vList2"/>
    <dgm:cxn modelId="{7475BFE9-BE0B-4B47-BE2D-20AB957711D6}" type="presParOf" srcId="{2451632B-A5A6-4467-85CF-860AD93CB615}" destId="{3837ED36-A293-414D-A3EA-EE14CE1A8296}" srcOrd="0" destOrd="0" presId="urn:microsoft.com/office/officeart/2005/8/layout/vList2"/>
    <dgm:cxn modelId="{2AB859E5-322B-49F1-BE80-6FAEB2D92137}" type="presParOf" srcId="{2451632B-A5A6-4467-85CF-860AD93CB615}" destId="{238E7ABD-6C12-4270-8DDD-6358610AF3F1}" srcOrd="1" destOrd="0" presId="urn:microsoft.com/office/officeart/2005/8/layout/vList2"/>
    <dgm:cxn modelId="{0F1E986E-03A2-4B96-B8FE-63864C83D930}" type="presParOf" srcId="{2451632B-A5A6-4467-85CF-860AD93CB615}" destId="{34F3ACDC-73BF-46F6-9500-3481B4974A83}" srcOrd="2" destOrd="0" presId="urn:microsoft.com/office/officeart/2005/8/layout/vList2"/>
    <dgm:cxn modelId="{D073D316-76C9-4AA4-961E-B35018FF86FA}" type="presParOf" srcId="{2451632B-A5A6-4467-85CF-860AD93CB615}" destId="{5B7F9096-1CDA-4464-B4C3-CDE8D1F840B5}" srcOrd="3" destOrd="0" presId="urn:microsoft.com/office/officeart/2005/8/layout/vList2"/>
    <dgm:cxn modelId="{C66B2E9E-D5D2-4CC4-9B8D-52870FB5139C}" type="presParOf" srcId="{2451632B-A5A6-4467-85CF-860AD93CB615}" destId="{D8455B82-0F0E-45E1-B30D-5A2C1AE40B21}" srcOrd="4" destOrd="0" presId="urn:microsoft.com/office/officeart/2005/8/layout/vList2"/>
    <dgm:cxn modelId="{D8EAAE6C-B3B2-40D2-9F91-68DEADFAA6FF}" type="presParOf" srcId="{2451632B-A5A6-4467-85CF-860AD93CB615}" destId="{0E8BC733-6220-4333-832C-8ADD52544773}" srcOrd="5" destOrd="0" presId="urn:microsoft.com/office/officeart/2005/8/layout/vList2"/>
    <dgm:cxn modelId="{CBB9836A-3AFB-48F8-91F2-39A405ED8878}" type="presParOf" srcId="{2451632B-A5A6-4467-85CF-860AD93CB615}" destId="{227A69CB-6787-4F6D-933D-5A9AF90614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7ED36-A293-414D-A3EA-EE14CE1A8296}">
      <dsp:nvSpPr>
        <dsp:cNvPr id="0" name=""/>
        <dsp:cNvSpPr/>
      </dsp:nvSpPr>
      <dsp:spPr>
        <a:xfrm>
          <a:off x="0" y="37943"/>
          <a:ext cx="6263640" cy="121680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Čo znamená pojem národnosť?</a:t>
          </a:r>
          <a:endParaRPr lang="en-US" sz="2800" kern="1200" dirty="0"/>
        </a:p>
      </dsp:txBody>
      <dsp:txXfrm>
        <a:off x="59399" y="97342"/>
        <a:ext cx="6144842" cy="1098002"/>
      </dsp:txXfrm>
    </dsp:sp>
    <dsp:sp modelId="{34F3ACDC-73BF-46F6-9500-3481B4974A83}">
      <dsp:nvSpPr>
        <dsp:cNvPr id="0" name=""/>
        <dsp:cNvSpPr/>
      </dsp:nvSpPr>
      <dsp:spPr>
        <a:xfrm>
          <a:off x="0" y="1441943"/>
          <a:ext cx="6263640" cy="1216800"/>
        </a:xfrm>
        <a:prstGeom prst="round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Akými spoločnými znakmi disponuje každá národnosť?</a:t>
          </a:r>
          <a:endParaRPr lang="en-US" sz="2800" kern="1200" dirty="0"/>
        </a:p>
      </dsp:txBody>
      <dsp:txXfrm>
        <a:off x="59399" y="1501342"/>
        <a:ext cx="6144842" cy="1098002"/>
      </dsp:txXfrm>
    </dsp:sp>
    <dsp:sp modelId="{D8455B82-0F0E-45E1-B30D-5A2C1AE40B21}">
      <dsp:nvSpPr>
        <dsp:cNvPr id="0" name=""/>
        <dsp:cNvSpPr/>
      </dsp:nvSpPr>
      <dsp:spPr>
        <a:xfrm>
          <a:off x="0" y="2845944"/>
          <a:ext cx="6263640" cy="1216800"/>
        </a:xfrm>
        <a:prstGeom prst="round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Aké sú 3 najpočetnejšie národnosti Slovenska?</a:t>
          </a:r>
          <a:endParaRPr lang="en-US" sz="2800" kern="1200" dirty="0"/>
        </a:p>
      </dsp:txBody>
      <dsp:txXfrm>
        <a:off x="59399" y="2905343"/>
        <a:ext cx="6144842" cy="1098002"/>
      </dsp:txXfrm>
    </dsp:sp>
    <dsp:sp modelId="{227A69CB-6787-4F6D-933D-5A9AF9061487}">
      <dsp:nvSpPr>
        <dsp:cNvPr id="0" name=""/>
        <dsp:cNvSpPr/>
      </dsp:nvSpPr>
      <dsp:spPr>
        <a:xfrm>
          <a:off x="0" y="4249944"/>
          <a:ext cx="6263640" cy="1216800"/>
        </a:xfrm>
        <a:prstGeom prst="round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Aké národnosti žijú na Slovensku? (vypíš aspoň 6)</a:t>
          </a:r>
          <a:endParaRPr lang="en-US" sz="2800" kern="1200" dirty="0"/>
        </a:p>
      </dsp:txBody>
      <dsp:txXfrm>
        <a:off x="59399" y="4309343"/>
        <a:ext cx="614484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B316C8-CC75-48AB-ADBB-B0E8DB736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C039DDE-31D0-426E-9096-A1AD1E1B0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3FB2A9B-01C3-447C-8D93-D5207AAE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6228EAE-2A77-4E11-AD76-C41A8437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B165862-F8F0-4A67-9318-27556859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347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8CC85E-E501-4339-9F9A-35CD0EB3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DE28423-69F3-42AE-9DA3-4F1558BE7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75B4940-6815-41A4-A593-02F3EEA5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F32F953-6828-4141-9685-14D06A75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81ADF0A-C67A-4FE1-B76F-739BA440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463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B9B362B2-B119-40B9-906E-6327447F8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97F7BC88-3A6B-43D6-B94C-7B3E1A1B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F4F77A2-18CD-4E2D-9215-0DAA2D60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81BA8A8-6321-48CF-8AA5-15977EDD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12652D5-0D52-476B-A2DD-6A8912EE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705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872A45-1933-4859-A648-1755D804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19007F6-82EE-465D-8EFE-819BECE9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DB07A56-11E6-434A-AE2E-BA1C944C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2AE7EA-CB42-488D-93FB-D867EE13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830EEC4-FED4-47DF-93CC-8C4DC2D3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40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7CBCC0-1170-4564-8AD8-31EE6A9A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9D2AD34-3EEB-41E8-993F-22D1C239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ECFFB80-C1AB-4AFE-92ED-8925951E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83EF863-14F1-481C-A71D-3B280588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9C5ECBEF-8BF0-40D4-839F-6EC4F302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287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10469D-6EA0-463A-B92F-6F831CFC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0CDEEA-C727-4137-B5E4-1A8872A9D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4A8DDEAD-B433-4986-A817-E5333A01D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BC50F58B-C346-44DF-87DA-3E0614E1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9B052CD-D5FA-400E-ABEE-6AE9067F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04D018F-229D-4C53-895F-BE0226E6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470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BBA4E-B48D-4334-AF31-A9440C35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B39161-74CB-4EA7-BF33-B873E8EA9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08C7563E-7B37-4B84-8DFC-4C70D9CB7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FFB5213-3956-40FD-9E0A-EA62D2E15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7A6BFD6C-9977-4EB0-921F-FF1353474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AC6BE30-E480-4BA7-B79D-844608BA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BF1716EB-CB4E-42FD-AFAB-07ABA1C5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594D3C12-B98C-4616-B7F9-0A6B9481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527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EB335C-DA1D-4B1A-A93B-B7E5F22C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0F2E7BDF-8251-430E-98BC-E71AD61C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2B155897-34B6-4EE2-AE10-61724F13F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2191FD65-3B12-4D19-A7A8-3E5A4D55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424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7C827358-199F-4B52-86EF-7756DD85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9FF5AEC3-EB66-4BC3-AF54-A25D8771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F8D4DD6B-CCA3-4FF4-B543-8D3676CB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603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54727D-DC84-4CC2-ADF9-E7EABD53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44D243-247E-48E9-AC2E-594192406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2F3068-A87B-4837-AA83-68674C4F3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BE9B83D-1660-4963-9AFB-00E1A4FD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E8F61C3-6123-4908-A83D-5BEC1CD1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B4EB380E-5B65-4F6F-8D9A-146A10C1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981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6CB8C3-59AA-47BD-974C-AF2F3D1D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2F632213-6FFF-4D43-9BC4-CFA83E990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16668EF-808B-44DB-9B23-05EA877BE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D8FCF20-6F67-4B58-8E9F-09D18779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87422AE1-B757-43EA-BC58-C0D3E201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1EF0593-733C-44FE-97E2-C90E12EB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421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DB6104AC-9D32-4427-B038-0DE66C17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7143222-7115-4004-959F-A29C865FD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513AE63-EE32-4014-8095-C3700CE23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7CF4-74FA-4FDE-B5CB-B5E3675E7C0A}" type="datetimeFigureOut">
              <a:rPr lang="sk-SK" smtClean="0"/>
              <a:t>28.2.2022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7AB1382-4DED-4FE6-8D40-43998F1F4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59FF2CB-A225-4304-8F5C-69D6AD762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63826-7CBB-4ECA-B6C5-55886A6DBFA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3506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Pripináčiky na mape">
            <a:extLst>
              <a:ext uri="{FF2B5EF4-FFF2-40B4-BE49-F238E27FC236}">
                <a16:creationId xmlns:a16="http://schemas.microsoft.com/office/drawing/2014/main" id="{B787C3C6-EB36-450C-83B2-5C03444FF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9421" r="-1" b="628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4979234-6F54-4876-9A94-1E7581E9D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sk-SK" sz="6600" dirty="0">
                <a:solidFill>
                  <a:srgbClr val="FFFFFF"/>
                </a:solidFill>
              </a:rPr>
              <a:t>Aké národnosti žijú na Slovensku?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F9321AF-62BD-486B-8C67-513CF4C86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Radka Schwartzová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8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Žlutý otazník">
            <a:extLst>
              <a:ext uri="{FF2B5EF4-FFF2-40B4-BE49-F238E27FC236}">
                <a16:creationId xmlns:a16="http://schemas.microsoft.com/office/drawing/2014/main" id="{E73B7E40-303C-4A40-9909-A78738FD2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01" r="121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15697167-A0FC-4615-B7EB-9D6120241AD2}"/>
              </a:ext>
            </a:extLst>
          </p:cNvPr>
          <p:cNvSpPr/>
          <p:nvPr/>
        </p:nvSpPr>
        <p:spPr>
          <a:xfrm>
            <a:off x="4657345" y="1095742"/>
            <a:ext cx="7246480" cy="86286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Obyvateľstvo akej národnosti prevláda v našom štáte?</a:t>
            </a:r>
          </a:p>
        </p:txBody>
      </p:sp>
      <p:sp>
        <p:nvSpPr>
          <p:cNvPr id="8" name="Obdĺžnik: zaoblené rohy 7">
            <a:extLst>
              <a:ext uri="{FF2B5EF4-FFF2-40B4-BE49-F238E27FC236}">
                <a16:creationId xmlns:a16="http://schemas.microsoft.com/office/drawing/2014/main" id="{84FEE9C5-3E84-4CFE-A38A-1DE1C61A5720}"/>
              </a:ext>
            </a:extLst>
          </p:cNvPr>
          <p:cNvSpPr/>
          <p:nvPr/>
        </p:nvSpPr>
        <p:spPr>
          <a:xfrm>
            <a:off x="4657345" y="2466860"/>
            <a:ext cx="7246480" cy="86286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Čo myslíte, počet obyvateľov Slovenska so slovenskou národnosťou sa za posledné roky zvyšuje alebo znižuje?</a:t>
            </a:r>
          </a:p>
        </p:txBody>
      </p:sp>
      <p:sp>
        <p:nvSpPr>
          <p:cNvPr id="10" name="Obdĺžnik: zaoblené rohy 9">
            <a:extLst>
              <a:ext uri="{FF2B5EF4-FFF2-40B4-BE49-F238E27FC236}">
                <a16:creationId xmlns:a16="http://schemas.microsoft.com/office/drawing/2014/main" id="{E45056EE-A457-4B9D-89F2-181E1570C955}"/>
              </a:ext>
            </a:extLst>
          </p:cNvPr>
          <p:cNvSpPr/>
          <p:nvPr/>
        </p:nvSpPr>
        <p:spPr>
          <a:xfrm>
            <a:off x="4657345" y="3761156"/>
            <a:ext cx="7246480" cy="86286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Aké sú podľa vás dôvody, že počet ľudí so slovenskou národnosťou narastá, resp. klesá?</a:t>
            </a:r>
          </a:p>
        </p:txBody>
      </p:sp>
      <p:sp>
        <p:nvSpPr>
          <p:cNvPr id="12" name="Obdĺžnik: zaoblené rohy 11">
            <a:extLst>
              <a:ext uri="{FF2B5EF4-FFF2-40B4-BE49-F238E27FC236}">
                <a16:creationId xmlns:a16="http://schemas.microsoft.com/office/drawing/2014/main" id="{BA5AE386-0BA2-438E-AF54-CD8894E26622}"/>
              </a:ext>
            </a:extLst>
          </p:cNvPr>
          <p:cNvSpPr/>
          <p:nvPr/>
        </p:nvSpPr>
        <p:spPr>
          <a:xfrm>
            <a:off x="4657345" y="5055452"/>
            <a:ext cx="7246480" cy="86286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Vymenujte s akými ďalšími národnosťami sa môžeme stretnúť napr. v Košickom kraji?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0033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B3259E-98B1-4908-BC52-A77900BB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sk-SK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Vytvorte krátky text, v ktorom zodpoviete...</a:t>
            </a:r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CFD3A634-3749-47B9-8138-6BAC854B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8783153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26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5FADE3-6B40-4D5B-BB8C-11F50B2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sk-SK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Zadanie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98BBB9-10C7-45EE-B212-23DEEB1E0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65647"/>
            <a:ext cx="8074815" cy="3204217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sk-SK" sz="2400" dirty="0"/>
              <a:t>Vytvorte sériu máp vybranej národnostnej štruktúry obyvateľstva Slovenska v okresoch za roky 2000, 2010 a 2020. </a:t>
            </a:r>
          </a:p>
          <a:p>
            <a:pPr marL="0" indent="0">
              <a:buNone/>
            </a:pPr>
            <a:endParaRPr lang="sk-SK" sz="1700" u="sng" dirty="0"/>
          </a:p>
          <a:p>
            <a:pPr marL="0" indent="0">
              <a:buNone/>
            </a:pPr>
            <a:r>
              <a:rPr lang="sk-SK" sz="2400" u="sng" dirty="0"/>
              <a:t>Národnosti, ktoré budeme skúmať:</a:t>
            </a:r>
          </a:p>
          <a:p>
            <a:r>
              <a:rPr lang="sk-SK" sz="2400" dirty="0"/>
              <a:t>slovenská,</a:t>
            </a:r>
          </a:p>
          <a:p>
            <a:r>
              <a:rPr lang="sk-SK" sz="2400" dirty="0"/>
              <a:t>česká,</a:t>
            </a:r>
          </a:p>
          <a:p>
            <a:r>
              <a:rPr lang="sk-SK" sz="2400" dirty="0"/>
              <a:t>rómska,</a:t>
            </a:r>
          </a:p>
          <a:p>
            <a:r>
              <a:rPr lang="sk-SK" sz="2400" dirty="0"/>
              <a:t>maďarská.</a:t>
            </a:r>
          </a:p>
          <a:p>
            <a:endParaRPr lang="sk-SK" sz="1700" dirty="0"/>
          </a:p>
        </p:txBody>
      </p:sp>
    </p:spTree>
    <p:extLst>
      <p:ext uri="{BB962C8B-B14F-4D97-AF65-F5344CB8AC3E}">
        <p14:creationId xmlns:p14="http://schemas.microsoft.com/office/powerpoint/2010/main" val="321951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ĺžnik: zaoblené rohy 3">
            <a:extLst>
              <a:ext uri="{FF2B5EF4-FFF2-40B4-BE49-F238E27FC236}">
                <a16:creationId xmlns:a16="http://schemas.microsoft.com/office/drawing/2014/main" id="{ADFA6386-94DF-4B1E-8552-71BE6DF6E41F}"/>
              </a:ext>
            </a:extLst>
          </p:cNvPr>
          <p:cNvSpPr/>
          <p:nvPr/>
        </p:nvSpPr>
        <p:spPr>
          <a:xfrm>
            <a:off x="133003" y="120535"/>
            <a:ext cx="5735782" cy="33084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arenR"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Slovenská národnosť: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40,7 a menej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40,8 – 55,4 %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55,5 – 69,9 %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 – 79,9 %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 – 89,9 %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 a viac %</a:t>
            </a:r>
          </a:p>
        </p:txBody>
      </p:sp>
      <p:sp>
        <p:nvSpPr>
          <p:cNvPr id="5" name="Obdĺžnik: zaoblené rohy 4">
            <a:extLst>
              <a:ext uri="{FF2B5EF4-FFF2-40B4-BE49-F238E27FC236}">
                <a16:creationId xmlns:a16="http://schemas.microsoft.com/office/drawing/2014/main" id="{D489CB99-B073-4586-A831-D09FC5ADE78E}"/>
              </a:ext>
            </a:extLst>
          </p:cNvPr>
          <p:cNvSpPr/>
          <p:nvPr/>
        </p:nvSpPr>
        <p:spPr>
          <a:xfrm>
            <a:off x="6096001" y="120534"/>
            <a:ext cx="5735782" cy="33084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arenR" startAt="2"/>
            </a:pPr>
            <a:r>
              <a:rPr lang="sk-SK" sz="2400" b="1" dirty="0">
                <a:solidFill>
                  <a:schemeClr val="tx1"/>
                </a:solidFill>
              </a:rPr>
              <a:t>Maďarská národnosť: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</a:rPr>
              <a:t>14,9 a menej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</a:rPr>
              <a:t>15 – 24,9 %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</a:rPr>
              <a:t>25 – 34,9 %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</a:rPr>
              <a:t>35 – 44,9 %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</a:rPr>
              <a:t>45 – 54,9 %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</a:rPr>
              <a:t>55 a viac %</a:t>
            </a:r>
          </a:p>
        </p:txBody>
      </p:sp>
      <p:sp>
        <p:nvSpPr>
          <p:cNvPr id="6" name="Obdĺžnik: zaoblené rohy 5">
            <a:extLst>
              <a:ext uri="{FF2B5EF4-FFF2-40B4-BE49-F238E27FC236}">
                <a16:creationId xmlns:a16="http://schemas.microsoft.com/office/drawing/2014/main" id="{4DE36B65-990B-44A6-B4AD-106E6503D663}"/>
              </a:ext>
            </a:extLst>
          </p:cNvPr>
          <p:cNvSpPr/>
          <p:nvPr/>
        </p:nvSpPr>
        <p:spPr>
          <a:xfrm>
            <a:off x="133003" y="3549535"/>
            <a:ext cx="5735782" cy="33084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arenR" startAt="3"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Rómska národnosť: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1,9 a menej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3,9 %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– 5,9 %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– 7,9 %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– 9,9 %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a viac %</a:t>
            </a:r>
          </a:p>
        </p:txBody>
      </p:sp>
      <p:sp>
        <p:nvSpPr>
          <p:cNvPr id="7" name="Obdĺžnik: zaoblené rohy 6">
            <a:extLst>
              <a:ext uri="{FF2B5EF4-FFF2-40B4-BE49-F238E27FC236}">
                <a16:creationId xmlns:a16="http://schemas.microsoft.com/office/drawing/2014/main" id="{537BE32F-BA92-45E5-81DA-5971DCADCE99}"/>
              </a:ext>
            </a:extLst>
          </p:cNvPr>
          <p:cNvSpPr/>
          <p:nvPr/>
        </p:nvSpPr>
        <p:spPr>
          <a:xfrm>
            <a:off x="6096000" y="3530247"/>
            <a:ext cx="5735782" cy="330846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 Česká národnosť: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0,45 a menej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0,5 – 0,99 %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– 1,49 %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1,5 – 1,99 %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– 2,44 %</a:t>
            </a:r>
          </a:p>
          <a:p>
            <a:pPr marL="457200" lvl="1" indent="0">
              <a:buNone/>
            </a:pPr>
            <a:r>
              <a:rPr lang="sk-SK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2,45 a viac %</a:t>
            </a:r>
          </a:p>
        </p:txBody>
      </p:sp>
    </p:spTree>
    <p:extLst>
      <p:ext uri="{BB962C8B-B14F-4D97-AF65-F5344CB8AC3E}">
        <p14:creationId xmlns:p14="http://schemas.microsoft.com/office/powerpoint/2010/main" val="224879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E08019-8F2A-40DE-82D3-6DD141E3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sk-SK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Analýza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7E6E296-3307-4508-A1CA-23801002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69085"/>
            <a:ext cx="8074815" cy="3100780"/>
          </a:xfrm>
        </p:spPr>
        <p:txBody>
          <a:bodyPr anchor="t">
            <a:normAutofit fontScale="92500" lnSpcReduction="20000"/>
          </a:bodyPr>
          <a:lstStyle/>
          <a:p>
            <a:r>
              <a:rPr lang="sk-SK" sz="2600" dirty="0"/>
              <a:t>Všímajte si pokles, resp. nárast vybraných národností v okresoch Slovenska.</a:t>
            </a:r>
          </a:p>
          <a:p>
            <a:r>
              <a:rPr lang="sk-SK" sz="2600" dirty="0"/>
              <a:t>Skúmajte, v ktorých okresoch Slovenska je najvyššie zastúpenie vybranej národnosti. </a:t>
            </a:r>
          </a:p>
          <a:p>
            <a:r>
              <a:rPr lang="sk-SK" sz="2600" dirty="0"/>
              <a:t>Uvažujte nad dôvodmi, prečo dané národnosti v jednotlivých okresoch klesli, resp. stúpli. </a:t>
            </a:r>
          </a:p>
          <a:p>
            <a:r>
              <a:rPr lang="sk-SK" sz="2600" dirty="0"/>
              <a:t>Analyzujte, v ktorom zo skúmaných rokov bolo najpočetnejšie, resp. najnižšie zastúpenie vybranej národnosti na Slovensku a pod. 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740912835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309</Words>
  <Application>Microsoft Office PowerPoint</Application>
  <PresentationFormat>Širokouhlá</PresentationFormat>
  <Paragraphs>52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Motív Office</vt:lpstr>
      <vt:lpstr>Aké národnosti žijú na Slovensku?</vt:lpstr>
      <vt:lpstr>Prezentácia programu PowerPoint</vt:lpstr>
      <vt:lpstr>Vytvorte krátky text, v ktorom zodpoviete...</vt:lpstr>
      <vt:lpstr>Zadanie</vt:lpstr>
      <vt:lpstr>Prezentácia programu PowerPoint</vt:lpstr>
      <vt:lpstr>Analýza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Bádanie v Geografii –  ARCGIS online</dc:title>
  <dc:creator>Radka Schwartzová</dc:creator>
  <cp:lastModifiedBy>Radka Schwartzová</cp:lastModifiedBy>
  <cp:revision>9</cp:revision>
  <dcterms:created xsi:type="dcterms:W3CDTF">2022-02-28T16:38:45Z</dcterms:created>
  <dcterms:modified xsi:type="dcterms:W3CDTF">2022-02-28T20:10:38Z</dcterms:modified>
</cp:coreProperties>
</file>