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004500" cy="46805850"/>
  <p:notesSz cx="6858000" cy="9144000"/>
  <p:defaultTextStyle>
    <a:defPPr>
      <a:defRPr lang="sk-SK"/>
    </a:defPPr>
    <a:lvl1pPr marL="0" algn="l" defTabSz="3984444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1pPr>
    <a:lvl2pPr marL="1992221" algn="l" defTabSz="3984444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2pPr>
    <a:lvl3pPr marL="3984444" algn="l" defTabSz="3984444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3pPr>
    <a:lvl4pPr marL="5976665" algn="l" defTabSz="3984444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4pPr>
    <a:lvl5pPr marL="7968889" algn="l" defTabSz="3984444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5pPr>
    <a:lvl6pPr marL="9961110" algn="l" defTabSz="3984444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6pPr>
    <a:lvl7pPr marL="11953332" algn="l" defTabSz="3984444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7pPr>
    <a:lvl8pPr marL="13945554" algn="l" defTabSz="3984444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8pPr>
    <a:lvl9pPr marL="15937775" algn="l" defTabSz="3984444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742">
          <p15:clr>
            <a:srgbClr val="A4A3A4"/>
          </p15:clr>
        </p15:guide>
        <p15:guide id="2" pos="11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8500" autoAdjust="0"/>
  </p:normalViewPr>
  <p:slideViewPr>
    <p:cSldViewPr>
      <p:cViewPr>
        <p:scale>
          <a:sx n="20" d="100"/>
          <a:sy n="20" d="100"/>
        </p:scale>
        <p:origin x="-1788" y="-306"/>
      </p:cViewPr>
      <p:guideLst>
        <p:guide orient="horz" pos="14742"/>
        <p:guide pos="11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93CE6-444C-4AFC-8627-BBC58753A40F}" type="datetimeFigureOut">
              <a:rPr lang="sk-SK" smtClean="0"/>
              <a:t>13. 4. 2021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2109788" y="685800"/>
            <a:ext cx="26384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1C04E-F2D7-4C5E-852B-26FD0AB976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2001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1C04E-F2D7-4C5E-852B-26FD0AB97622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266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700341" y="14540157"/>
            <a:ext cx="30603826" cy="1003292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400676" y="26523316"/>
            <a:ext cx="25203150" cy="119614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92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84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76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68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961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953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945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93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13. 4. 2021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13. 4. 2021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26103262" y="1874409"/>
            <a:ext cx="8101013" cy="39936658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800227" y="1874409"/>
            <a:ext cx="23702963" cy="39936658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13. 4. 2021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13. 4. 2021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44110" y="30077098"/>
            <a:ext cx="30603826" cy="9296162"/>
          </a:xfrm>
        </p:spPr>
        <p:txBody>
          <a:bodyPr anchor="t"/>
          <a:lstStyle>
            <a:lvl1pPr algn="l">
              <a:defRPr sz="174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844110" y="19838320"/>
            <a:ext cx="30603826" cy="10238776"/>
          </a:xfrm>
        </p:spPr>
        <p:txBody>
          <a:bodyPr anchor="b"/>
          <a:lstStyle>
            <a:lvl1pPr marL="0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1pPr>
            <a:lvl2pPr marL="1992221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2pPr>
            <a:lvl3pPr marL="3984444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3pPr>
            <a:lvl4pPr marL="5976665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4pPr>
            <a:lvl5pPr marL="796888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5pPr>
            <a:lvl6pPr marL="996111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6pPr>
            <a:lvl7pPr marL="11953332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7pPr>
            <a:lvl8pPr marL="1394555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8pPr>
            <a:lvl9pPr marL="15937775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13. 4. 2021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800228" y="10921370"/>
            <a:ext cx="15901989" cy="30889698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7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8302290" y="10921370"/>
            <a:ext cx="15901989" cy="30889698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7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13. 4. 2021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800226" y="10477149"/>
            <a:ext cx="15908240" cy="436637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2221" indent="0">
              <a:buNone/>
              <a:defRPr sz="8700" b="1"/>
            </a:lvl2pPr>
            <a:lvl3pPr marL="3984444" indent="0">
              <a:buNone/>
              <a:defRPr sz="7900" b="1"/>
            </a:lvl3pPr>
            <a:lvl4pPr marL="5976665" indent="0">
              <a:buNone/>
              <a:defRPr sz="7000" b="1"/>
            </a:lvl4pPr>
            <a:lvl5pPr marL="7968889" indent="0">
              <a:buNone/>
              <a:defRPr sz="7000" b="1"/>
            </a:lvl5pPr>
            <a:lvl6pPr marL="9961110" indent="0">
              <a:buNone/>
              <a:defRPr sz="7000" b="1"/>
            </a:lvl6pPr>
            <a:lvl7pPr marL="11953332" indent="0">
              <a:buNone/>
              <a:defRPr sz="7000" b="1"/>
            </a:lvl7pPr>
            <a:lvl8pPr marL="13945554" indent="0">
              <a:buNone/>
              <a:defRPr sz="7000" b="1"/>
            </a:lvl8pPr>
            <a:lvl9pPr marL="15937775" indent="0">
              <a:buNone/>
              <a:defRPr sz="70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800226" y="14843522"/>
            <a:ext cx="15908240" cy="26967540"/>
          </a:xfrm>
        </p:spPr>
        <p:txBody>
          <a:bodyPr/>
          <a:lstStyle>
            <a:lvl1pPr>
              <a:defRPr sz="10400"/>
            </a:lvl1pPr>
            <a:lvl2pPr>
              <a:defRPr sz="8700"/>
            </a:lvl2pPr>
            <a:lvl3pPr>
              <a:defRPr sz="79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18289791" y="10477149"/>
            <a:ext cx="15914489" cy="436637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2221" indent="0">
              <a:buNone/>
              <a:defRPr sz="8700" b="1"/>
            </a:lvl2pPr>
            <a:lvl3pPr marL="3984444" indent="0">
              <a:buNone/>
              <a:defRPr sz="7900" b="1"/>
            </a:lvl3pPr>
            <a:lvl4pPr marL="5976665" indent="0">
              <a:buNone/>
              <a:defRPr sz="7000" b="1"/>
            </a:lvl4pPr>
            <a:lvl5pPr marL="7968889" indent="0">
              <a:buNone/>
              <a:defRPr sz="7000" b="1"/>
            </a:lvl5pPr>
            <a:lvl6pPr marL="9961110" indent="0">
              <a:buNone/>
              <a:defRPr sz="7000" b="1"/>
            </a:lvl6pPr>
            <a:lvl7pPr marL="11953332" indent="0">
              <a:buNone/>
              <a:defRPr sz="7000" b="1"/>
            </a:lvl7pPr>
            <a:lvl8pPr marL="13945554" indent="0">
              <a:buNone/>
              <a:defRPr sz="7000" b="1"/>
            </a:lvl8pPr>
            <a:lvl9pPr marL="15937775" indent="0">
              <a:buNone/>
              <a:defRPr sz="70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18289791" y="14843522"/>
            <a:ext cx="15914489" cy="26967540"/>
          </a:xfrm>
        </p:spPr>
        <p:txBody>
          <a:bodyPr/>
          <a:lstStyle>
            <a:lvl1pPr>
              <a:defRPr sz="10400"/>
            </a:lvl1pPr>
            <a:lvl2pPr>
              <a:defRPr sz="8700"/>
            </a:lvl2pPr>
            <a:lvl3pPr>
              <a:defRPr sz="79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13. 4. 2021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13. 4. 2021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13. 4. 2021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00230" y="1863569"/>
            <a:ext cx="11845231" cy="7930992"/>
          </a:xfrm>
        </p:spPr>
        <p:txBody>
          <a:bodyPr anchor="b"/>
          <a:lstStyle>
            <a:lvl1pPr algn="l">
              <a:defRPr sz="87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076762" y="1863573"/>
            <a:ext cx="20127516" cy="39947496"/>
          </a:xfrm>
        </p:spPr>
        <p:txBody>
          <a:bodyPr/>
          <a:lstStyle>
            <a:lvl1pPr>
              <a:defRPr sz="13900"/>
            </a:lvl1pPr>
            <a:lvl2pPr>
              <a:defRPr sz="12200"/>
            </a:lvl2pPr>
            <a:lvl3pPr>
              <a:defRPr sz="104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00230" y="9794563"/>
            <a:ext cx="11845231" cy="32016505"/>
          </a:xfrm>
        </p:spPr>
        <p:txBody>
          <a:bodyPr/>
          <a:lstStyle>
            <a:lvl1pPr marL="0" indent="0">
              <a:buNone/>
              <a:defRPr sz="6100"/>
            </a:lvl1pPr>
            <a:lvl2pPr marL="1992221" indent="0">
              <a:buNone/>
              <a:defRPr sz="5100"/>
            </a:lvl2pPr>
            <a:lvl3pPr marL="3984444" indent="0">
              <a:buNone/>
              <a:defRPr sz="4400"/>
            </a:lvl3pPr>
            <a:lvl4pPr marL="5976665" indent="0">
              <a:buNone/>
              <a:defRPr sz="3900"/>
            </a:lvl4pPr>
            <a:lvl5pPr marL="7968889" indent="0">
              <a:buNone/>
              <a:defRPr sz="3900"/>
            </a:lvl5pPr>
            <a:lvl6pPr marL="9961110" indent="0">
              <a:buNone/>
              <a:defRPr sz="3900"/>
            </a:lvl6pPr>
            <a:lvl7pPr marL="11953332" indent="0">
              <a:buNone/>
              <a:defRPr sz="3900"/>
            </a:lvl7pPr>
            <a:lvl8pPr marL="13945554" indent="0">
              <a:buNone/>
              <a:defRPr sz="3900"/>
            </a:lvl8pPr>
            <a:lvl9pPr marL="15937775" indent="0">
              <a:buNone/>
              <a:defRPr sz="3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13. 4. 2021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057133" y="32764099"/>
            <a:ext cx="21602700" cy="3867988"/>
          </a:xfrm>
        </p:spPr>
        <p:txBody>
          <a:bodyPr anchor="b"/>
          <a:lstStyle>
            <a:lvl1pPr algn="l">
              <a:defRPr sz="87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7057133" y="4182190"/>
            <a:ext cx="21602700" cy="28083510"/>
          </a:xfrm>
        </p:spPr>
        <p:txBody>
          <a:bodyPr/>
          <a:lstStyle>
            <a:lvl1pPr marL="0" indent="0">
              <a:buNone/>
              <a:defRPr sz="13900"/>
            </a:lvl1pPr>
            <a:lvl2pPr marL="1992221" indent="0">
              <a:buNone/>
              <a:defRPr sz="12200"/>
            </a:lvl2pPr>
            <a:lvl3pPr marL="3984444" indent="0">
              <a:buNone/>
              <a:defRPr sz="10400"/>
            </a:lvl3pPr>
            <a:lvl4pPr marL="5976665" indent="0">
              <a:buNone/>
              <a:defRPr sz="8700"/>
            </a:lvl4pPr>
            <a:lvl5pPr marL="7968889" indent="0">
              <a:buNone/>
              <a:defRPr sz="8700"/>
            </a:lvl5pPr>
            <a:lvl6pPr marL="9961110" indent="0">
              <a:buNone/>
              <a:defRPr sz="8700"/>
            </a:lvl6pPr>
            <a:lvl7pPr marL="11953332" indent="0">
              <a:buNone/>
              <a:defRPr sz="8700"/>
            </a:lvl7pPr>
            <a:lvl8pPr marL="13945554" indent="0">
              <a:buNone/>
              <a:defRPr sz="8700"/>
            </a:lvl8pPr>
            <a:lvl9pPr marL="15937775" indent="0">
              <a:buNone/>
              <a:defRPr sz="87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7057133" y="36632082"/>
            <a:ext cx="21602700" cy="5493184"/>
          </a:xfrm>
        </p:spPr>
        <p:txBody>
          <a:bodyPr/>
          <a:lstStyle>
            <a:lvl1pPr marL="0" indent="0">
              <a:buNone/>
              <a:defRPr sz="6100"/>
            </a:lvl1pPr>
            <a:lvl2pPr marL="1992221" indent="0">
              <a:buNone/>
              <a:defRPr sz="5100"/>
            </a:lvl2pPr>
            <a:lvl3pPr marL="3984444" indent="0">
              <a:buNone/>
              <a:defRPr sz="4400"/>
            </a:lvl3pPr>
            <a:lvl4pPr marL="5976665" indent="0">
              <a:buNone/>
              <a:defRPr sz="3900"/>
            </a:lvl4pPr>
            <a:lvl5pPr marL="7968889" indent="0">
              <a:buNone/>
              <a:defRPr sz="3900"/>
            </a:lvl5pPr>
            <a:lvl6pPr marL="9961110" indent="0">
              <a:buNone/>
              <a:defRPr sz="3900"/>
            </a:lvl6pPr>
            <a:lvl7pPr marL="11953332" indent="0">
              <a:buNone/>
              <a:defRPr sz="3900"/>
            </a:lvl7pPr>
            <a:lvl8pPr marL="13945554" indent="0">
              <a:buNone/>
              <a:defRPr sz="3900"/>
            </a:lvl8pPr>
            <a:lvl9pPr marL="15937775" indent="0">
              <a:buNone/>
              <a:defRPr sz="3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13. 4. 2021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accent2">
                <a:lumMod val="60000"/>
                <a:lumOff val="40000"/>
                <a:alpha val="99000"/>
              </a:schemeClr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1800226" y="1874406"/>
            <a:ext cx="32404050" cy="7800975"/>
          </a:xfrm>
          <a:prstGeom prst="rect">
            <a:avLst/>
          </a:prstGeom>
        </p:spPr>
        <p:txBody>
          <a:bodyPr vert="horz" lIns="398445" tIns="199222" rIns="398445" bIns="199222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800226" y="10921370"/>
            <a:ext cx="32404050" cy="30889698"/>
          </a:xfrm>
          <a:prstGeom prst="rect">
            <a:avLst/>
          </a:prstGeom>
        </p:spPr>
        <p:txBody>
          <a:bodyPr vert="horz" lIns="398445" tIns="199222" rIns="398445" bIns="199222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1800226" y="43382093"/>
            <a:ext cx="8401050" cy="2491978"/>
          </a:xfrm>
          <a:prstGeom prst="rect">
            <a:avLst/>
          </a:prstGeom>
        </p:spPr>
        <p:txBody>
          <a:bodyPr vert="horz" lIns="398445" tIns="199222" rIns="398445" bIns="199222" rtlCol="0" anchor="ctr"/>
          <a:lstStyle>
            <a:lvl1pPr algn="l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13. 4. 2021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12301541" y="43382093"/>
            <a:ext cx="11401426" cy="2491978"/>
          </a:xfrm>
          <a:prstGeom prst="rect">
            <a:avLst/>
          </a:prstGeom>
        </p:spPr>
        <p:txBody>
          <a:bodyPr vert="horz" lIns="398445" tIns="199222" rIns="398445" bIns="199222" rtlCol="0" anchor="ctr"/>
          <a:lstStyle>
            <a:lvl1pPr algn="ct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25803226" y="43382093"/>
            <a:ext cx="8401050" cy="2491978"/>
          </a:xfrm>
          <a:prstGeom prst="rect">
            <a:avLst/>
          </a:prstGeom>
        </p:spPr>
        <p:txBody>
          <a:bodyPr vert="horz" lIns="398445" tIns="199222" rIns="398445" bIns="199222" rtlCol="0" anchor="ctr"/>
          <a:lstStyle>
            <a:lvl1pPr algn="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84444" rtl="0" eaLnBrk="1" latinLnBrk="0" hangingPunct="1">
        <a:spcBef>
          <a:spcPct val="0"/>
        </a:spcBef>
        <a:buNone/>
        <a:defRPr sz="19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4167" indent="-1494167" algn="l" defTabSz="3984444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1pPr>
      <a:lvl2pPr marL="3237361" indent="-1245138" algn="l" defTabSz="3984444" rtl="0" eaLnBrk="1" latinLnBrk="0" hangingPunct="1">
        <a:spcBef>
          <a:spcPct val="20000"/>
        </a:spcBef>
        <a:buFont typeface="Arial" pitchFamily="34" charset="0"/>
        <a:buChar char="–"/>
        <a:defRPr sz="12200" kern="1200">
          <a:solidFill>
            <a:schemeClr val="tx1"/>
          </a:solidFill>
          <a:latin typeface="+mn-lt"/>
          <a:ea typeface="+mn-ea"/>
          <a:cs typeface="+mn-cs"/>
        </a:defRPr>
      </a:lvl2pPr>
      <a:lvl3pPr marL="4980555" indent="-996111" algn="l" defTabSz="3984444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3pPr>
      <a:lvl4pPr marL="6972777" indent="-996111" algn="l" defTabSz="3984444" rtl="0" eaLnBrk="1" latinLnBrk="0" hangingPunct="1">
        <a:spcBef>
          <a:spcPct val="20000"/>
        </a:spcBef>
        <a:buFont typeface="Arial" pitchFamily="34" charset="0"/>
        <a:buChar char="–"/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964999" indent="-996111" algn="l" defTabSz="3984444" rtl="0" eaLnBrk="1" latinLnBrk="0" hangingPunct="1">
        <a:spcBef>
          <a:spcPct val="20000"/>
        </a:spcBef>
        <a:buFont typeface="Arial" pitchFamily="34" charset="0"/>
        <a:buChar char="»"/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57221" indent="-996111" algn="l" defTabSz="3984444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2949443" indent="-996111" algn="l" defTabSz="3984444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1665" indent="-996111" algn="l" defTabSz="3984444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6933886" indent="-996111" algn="l" defTabSz="3984444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3984444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1pPr>
      <a:lvl2pPr marL="1992221" algn="l" defTabSz="3984444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2pPr>
      <a:lvl3pPr marL="3984444" algn="l" defTabSz="3984444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3pPr>
      <a:lvl4pPr marL="5976665" algn="l" defTabSz="3984444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4pPr>
      <a:lvl5pPr marL="7968889" algn="l" defTabSz="3984444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5pPr>
      <a:lvl6pPr marL="9961110" algn="l" defTabSz="3984444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3332" algn="l" defTabSz="3984444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7pPr>
      <a:lvl8pPr marL="13945554" algn="l" defTabSz="3984444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8pPr>
      <a:lvl9pPr marL="15937775" algn="l" defTabSz="3984444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hyperlink" Target="https://www.mliekoshop.spol.sk/kozie-mlieko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kTextu 3"/>
          <p:cNvSpPr txBox="1">
            <a:spLocks noChangeArrowheads="1"/>
          </p:cNvSpPr>
          <p:nvPr/>
        </p:nvSpPr>
        <p:spPr bwMode="auto">
          <a:xfrm>
            <a:off x="2433013" y="504381"/>
            <a:ext cx="28078393" cy="2018162"/>
          </a:xfrm>
          <a:prstGeom prst="rect">
            <a:avLst/>
          </a:prstGeom>
          <a:solidFill>
            <a:srgbClr val="FF99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>
            <a:outerShdw blurRad="76200" dist="38100" dir="1800000" algn="l" rotWithShape="0">
              <a:prstClr val="black">
                <a:alpha val="33000"/>
              </a:prstClr>
            </a:outerShdw>
          </a:effectLst>
        </p:spPr>
        <p:txBody>
          <a:bodyPr wrap="square" lIns="398445" tIns="199222" rIns="398445" bIns="199222">
            <a:spAutoFit/>
          </a:bodyPr>
          <a:lstStyle/>
          <a:p>
            <a:pPr algn="ctr"/>
            <a:r>
              <a:rPr lang="sk-SK" sz="105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Chov kozy domácej v domácom prostredí</a:t>
            </a:r>
          </a:p>
        </p:txBody>
      </p:sp>
      <p:sp>
        <p:nvSpPr>
          <p:cNvPr id="7" name="BlokTextu 2"/>
          <p:cNvSpPr txBox="1">
            <a:spLocks noChangeArrowheads="1"/>
          </p:cNvSpPr>
          <p:nvPr/>
        </p:nvSpPr>
        <p:spPr bwMode="auto">
          <a:xfrm>
            <a:off x="20927764" y="2922530"/>
            <a:ext cx="12208972" cy="1727586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0679" tIns="55339" rIns="110679" bIns="55339">
            <a:spAutoFit/>
          </a:bodyPr>
          <a:lstStyle/>
          <a:p>
            <a:pPr algn="ctr"/>
            <a:r>
              <a:rPr lang="sk-SK" sz="10500" b="1" dirty="0" smtClean="0">
                <a:solidFill>
                  <a:schemeClr val="tx1"/>
                </a:solidFill>
                <a:latin typeface="Calibri" pitchFamily="34" charset="0"/>
              </a:rPr>
              <a:t>Simona Ševčíková</a:t>
            </a:r>
            <a:endParaRPr lang="sk-SK" sz="105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1" name="BlokTextu 8"/>
          <p:cNvSpPr txBox="1">
            <a:spLocks noChangeArrowheads="1"/>
          </p:cNvSpPr>
          <p:nvPr/>
        </p:nvSpPr>
        <p:spPr bwMode="auto">
          <a:xfrm>
            <a:off x="18999020" y="6732638"/>
            <a:ext cx="6192688" cy="1127421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square" lIns="110679" tIns="55339" rIns="110679" bIns="55339">
            <a:spAutoFit/>
          </a:bodyPr>
          <a:lstStyle/>
          <a:p>
            <a:r>
              <a:rPr lang="sk-SK" sz="6600" b="1" dirty="0">
                <a:latin typeface="Calibri" pitchFamily="34" charset="0"/>
              </a:rPr>
              <a:t>Metodika </a:t>
            </a:r>
            <a:r>
              <a:rPr lang="sk-SK" sz="6600" b="1" dirty="0" smtClean="0">
                <a:latin typeface="Calibri" pitchFamily="34" charset="0"/>
              </a:rPr>
              <a:t>práce:</a:t>
            </a:r>
            <a:endParaRPr lang="sk-SK" sz="6600" b="1" dirty="0">
              <a:latin typeface="Calibri" pitchFamily="34" charset="0"/>
            </a:endParaRPr>
          </a:p>
        </p:txBody>
      </p:sp>
      <p:sp>
        <p:nvSpPr>
          <p:cNvPr id="28" name="BlokTextu 9"/>
          <p:cNvSpPr txBox="1">
            <a:spLocks noChangeArrowheads="1"/>
          </p:cNvSpPr>
          <p:nvPr/>
        </p:nvSpPr>
        <p:spPr bwMode="auto">
          <a:xfrm>
            <a:off x="742414" y="8046972"/>
            <a:ext cx="18196291" cy="75907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10679" tIns="55339" rIns="110679" bIns="55339">
            <a:spAutoFit/>
          </a:bodyPr>
          <a:lstStyle/>
          <a:p>
            <a:pPr lvl="0" algn="just"/>
            <a:r>
              <a:rPr lang="sk-SK" sz="5400" dirty="0" smtClean="0"/>
              <a:t>Cieľom mojej práce je </a:t>
            </a:r>
            <a:r>
              <a:rPr lang="sk-SK" sz="5400" dirty="0" smtClean="0"/>
              <a:t>opísať chov kozy domácej. </a:t>
            </a:r>
          </a:p>
          <a:p>
            <a:pPr lvl="0" algn="just"/>
            <a:r>
              <a:rPr lang="sk-SK" sz="5400" dirty="0" smtClean="0"/>
              <a:t>Týmto </a:t>
            </a:r>
            <a:r>
              <a:rPr lang="sk-SK" sz="5400" dirty="0" smtClean="0"/>
              <a:t>projektom chcem </a:t>
            </a:r>
            <a:r>
              <a:rPr lang="sk-SK" sz="5400" dirty="0" smtClean="0"/>
              <a:t>ukázať, </a:t>
            </a:r>
            <a:r>
              <a:rPr lang="sk-SK" sz="5400" dirty="0" smtClean="0"/>
              <a:t>že kozu môžete chovať aj vy na svojej záhrade, pretože je nenáročná  a pritom z nej máme veľmi veľký úžitok, ako je napríklad </a:t>
            </a:r>
            <a:r>
              <a:rPr lang="sk-SK" sz="5400" dirty="0" smtClean="0"/>
              <a:t>mlieko, </a:t>
            </a:r>
            <a:r>
              <a:rPr lang="sk-SK" sz="5400" dirty="0" smtClean="0"/>
              <a:t>z ktorého sa vyrába bryndza, žinčica, syr ... Mlieko je veľmi </a:t>
            </a:r>
            <a:r>
              <a:rPr lang="sk-SK" sz="5400" dirty="0" smtClean="0"/>
              <a:t>zdravé. </a:t>
            </a:r>
            <a:r>
              <a:rPr lang="sk-SK" sz="5400" dirty="0" smtClean="0"/>
              <a:t>Kozie mlieko má liečivé  účinky pre ľudí s intoleranciou na kravské mlieko alebo </a:t>
            </a:r>
            <a:r>
              <a:rPr lang="sk-SK" sz="5400" dirty="0" err="1" smtClean="0"/>
              <a:t>atopickým</a:t>
            </a:r>
            <a:r>
              <a:rPr lang="sk-SK" sz="5400" dirty="0" smtClean="0"/>
              <a:t> ekzémom. </a:t>
            </a:r>
            <a:r>
              <a:rPr lang="sk-SK" sz="5400" dirty="0" smtClean="0"/>
              <a:t>Tiež je to využívané ako hobby, z ktorého je radosť celý rok no najviac na jar, pretože sa rodia malé </a:t>
            </a:r>
            <a:r>
              <a:rPr lang="sk-SK" sz="5400" dirty="0" smtClean="0"/>
              <a:t>kozliatka.</a:t>
            </a:r>
            <a:endParaRPr lang="sk-SK" sz="5400" dirty="0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307977" y="43308549"/>
            <a:ext cx="34040089" cy="7888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0679" tIns="55339" rIns="110679" bIns="55339">
            <a:spAutoFit/>
          </a:bodyPr>
          <a:lstStyle/>
          <a:p>
            <a:pPr marL="300435" indent="-300435" algn="just" defTabSz="100145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sk-SK" sz="4400" dirty="0" smtClean="0"/>
              <a:t>Pozorovanie prebiehalo  rokov. </a:t>
            </a:r>
            <a:endParaRPr lang="sk-SK" sz="4400" dirty="0"/>
          </a:p>
        </p:txBody>
      </p:sp>
      <p:sp>
        <p:nvSpPr>
          <p:cNvPr id="34" name="BlokTextu 10"/>
          <p:cNvSpPr txBox="1">
            <a:spLocks noChangeArrowheads="1"/>
          </p:cNvSpPr>
          <p:nvPr/>
        </p:nvSpPr>
        <p:spPr bwMode="auto">
          <a:xfrm>
            <a:off x="321428" y="40745244"/>
            <a:ext cx="35397287" cy="37127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110679" tIns="55339" rIns="110679" bIns="55339">
            <a:spAutoFit/>
          </a:bodyPr>
          <a:lstStyle/>
          <a:p>
            <a:r>
              <a:rPr lang="sk-SK" sz="7200" b="1" dirty="0">
                <a:latin typeface="Calibri" pitchFamily="34" charset="0"/>
              </a:rPr>
              <a:t> Záver   </a:t>
            </a:r>
            <a:endParaRPr lang="sk-SK" sz="7200" b="1" dirty="0" smtClean="0">
              <a:latin typeface="Calibri" pitchFamily="34" charset="0"/>
            </a:endParaRPr>
          </a:p>
          <a:p>
            <a:r>
              <a:rPr lang="sk-SK" sz="5400" dirty="0" smtClean="0"/>
              <a:t>Som </a:t>
            </a:r>
            <a:r>
              <a:rPr lang="sk-SK" sz="5400" dirty="0"/>
              <a:t>rada, že som vám mohla priblížiť to, s čím rastiem od malička. Každý má nejakú záľubu. Vďaka dedkovi som si vytvorila vzťah k domácim zvieratám a ich chovu. Taký chov </a:t>
            </a:r>
            <a:r>
              <a:rPr lang="sk-SK" sz="5400" dirty="0" err="1"/>
              <a:t>obnáša</a:t>
            </a:r>
            <a:r>
              <a:rPr lang="sk-SK" sz="5400" dirty="0"/>
              <a:t> kopec práce, ale aj radosti a ak je možnosť chovať akékoľvek zviera je to dobré a hlavne preto, že sa takto pestuje starostlivosť a zodpovednosť. </a:t>
            </a:r>
          </a:p>
        </p:txBody>
      </p:sp>
      <p:sp>
        <p:nvSpPr>
          <p:cNvPr id="1037" name="AutoShape 13" descr="Výsledok vyh&amp;lcaron;adávania obrázkov pre dopyt logo pf upjs"/>
          <p:cNvSpPr>
            <a:spLocks noChangeAspect="1" noChangeArrowheads="1"/>
          </p:cNvSpPr>
          <p:nvPr/>
        </p:nvSpPr>
        <p:spPr bwMode="auto">
          <a:xfrm>
            <a:off x="155576" y="-144462"/>
            <a:ext cx="304800" cy="304801"/>
          </a:xfrm>
          <a:prstGeom prst="rect">
            <a:avLst/>
          </a:prstGeom>
          <a:noFill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39" name="AutoShape 15" descr="Výsledok vyh&amp;lcaron;adávania obrázkov pre dopyt logo pf upjs"/>
          <p:cNvSpPr>
            <a:spLocks noChangeAspect="1" noChangeArrowheads="1"/>
          </p:cNvSpPr>
          <p:nvPr/>
        </p:nvSpPr>
        <p:spPr bwMode="auto">
          <a:xfrm>
            <a:off x="155576" y="-144462"/>
            <a:ext cx="304800" cy="304801"/>
          </a:xfrm>
          <a:prstGeom prst="rect">
            <a:avLst/>
          </a:prstGeom>
          <a:noFill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9" name="BlokTextu 8"/>
          <p:cNvSpPr txBox="1">
            <a:spLocks noChangeArrowheads="1"/>
          </p:cNvSpPr>
          <p:nvPr/>
        </p:nvSpPr>
        <p:spPr bwMode="auto">
          <a:xfrm>
            <a:off x="729236" y="6732639"/>
            <a:ext cx="5120569" cy="1127421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square" lIns="110679" tIns="55339" rIns="110679" bIns="55339">
            <a:spAutoFit/>
          </a:bodyPr>
          <a:lstStyle/>
          <a:p>
            <a:r>
              <a:rPr lang="sk-SK" sz="6600" b="1" dirty="0">
                <a:latin typeface="Calibri" pitchFamily="34" charset="0"/>
              </a:rPr>
              <a:t>Ciele práce: </a:t>
            </a:r>
          </a:p>
        </p:txBody>
      </p:sp>
      <p:sp>
        <p:nvSpPr>
          <p:cNvPr id="5" name="AutoShape 6" descr="Výsledok vyh&amp;lcaron;adávania obrázkov pre dopyt 20 centov"/>
          <p:cNvSpPr>
            <a:spLocks noChangeAspect="1" noChangeArrowheads="1"/>
          </p:cNvSpPr>
          <p:nvPr/>
        </p:nvSpPr>
        <p:spPr bwMode="auto">
          <a:xfrm>
            <a:off x="155576" y="-144462"/>
            <a:ext cx="304800" cy="304801"/>
          </a:xfrm>
          <a:prstGeom prst="rect">
            <a:avLst/>
          </a:prstGeom>
          <a:noFill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4" name="AutoShape 8" descr="Výsledok vyh&amp;lcaron;adávania obrázkov pre dopyt 20 centov"/>
          <p:cNvSpPr>
            <a:spLocks noChangeAspect="1" noChangeArrowheads="1"/>
          </p:cNvSpPr>
          <p:nvPr/>
        </p:nvSpPr>
        <p:spPr bwMode="auto">
          <a:xfrm>
            <a:off x="155576" y="-822324"/>
            <a:ext cx="1714500" cy="1714500"/>
          </a:xfrm>
          <a:prstGeom prst="rect">
            <a:avLst/>
          </a:prstGeom>
          <a:noFill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36" name="AutoShape 12" descr="Výsledok vyh&amp;lcaron;adávania obrázkov pre dopyt 5 centov"/>
          <p:cNvSpPr>
            <a:spLocks noChangeAspect="1" noChangeArrowheads="1"/>
          </p:cNvSpPr>
          <p:nvPr/>
        </p:nvSpPr>
        <p:spPr bwMode="auto">
          <a:xfrm>
            <a:off x="155576" y="-884237"/>
            <a:ext cx="1847850" cy="1847851"/>
          </a:xfrm>
          <a:prstGeom prst="rect">
            <a:avLst/>
          </a:prstGeom>
          <a:noFill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42" name="AutoShape 18" descr="Výsledok vyh&amp;lcaron;adávania obrázkov pre dopyt 5 eur"/>
          <p:cNvSpPr>
            <a:spLocks noChangeAspect="1" noChangeArrowheads="1"/>
          </p:cNvSpPr>
          <p:nvPr/>
        </p:nvSpPr>
        <p:spPr bwMode="auto">
          <a:xfrm>
            <a:off x="155576" y="-144462"/>
            <a:ext cx="304800" cy="304801"/>
          </a:xfrm>
          <a:prstGeom prst="rect">
            <a:avLst/>
          </a:prstGeom>
          <a:noFill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26" name="AutoShape 2" descr="Výsledok vyh&amp;lcaron;adávania obrázkov pre dopyt lupa"/>
          <p:cNvSpPr>
            <a:spLocks noChangeAspect="1" noChangeArrowheads="1"/>
          </p:cNvSpPr>
          <p:nvPr/>
        </p:nvSpPr>
        <p:spPr bwMode="auto">
          <a:xfrm>
            <a:off x="155576" y="-966787"/>
            <a:ext cx="2019300" cy="2019301"/>
          </a:xfrm>
          <a:prstGeom prst="rect">
            <a:avLst/>
          </a:prstGeom>
          <a:noFill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5" name="AutoShape 2" descr="Výsledok vyh&amp;lcaron;adávania obrázkov pre dopyt pe&amp;ccaron;a&amp;tcaron; clipart"/>
          <p:cNvSpPr>
            <a:spLocks noChangeAspect="1" noChangeArrowheads="1"/>
          </p:cNvSpPr>
          <p:nvPr/>
        </p:nvSpPr>
        <p:spPr bwMode="auto">
          <a:xfrm>
            <a:off x="155576" y="-1889125"/>
            <a:ext cx="2324100" cy="3943350"/>
          </a:xfrm>
          <a:prstGeom prst="rect">
            <a:avLst/>
          </a:prstGeom>
          <a:noFill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3" name="BlokTextu 10"/>
          <p:cNvSpPr txBox="1">
            <a:spLocks noChangeArrowheads="1"/>
          </p:cNvSpPr>
          <p:nvPr/>
        </p:nvSpPr>
        <p:spPr bwMode="auto">
          <a:xfrm>
            <a:off x="628731" y="16207357"/>
            <a:ext cx="10154965" cy="134286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 lIns="110679" tIns="55339" rIns="110679" bIns="55339">
            <a:spAutoFit/>
          </a:bodyPr>
          <a:lstStyle/>
          <a:p>
            <a:r>
              <a:rPr lang="sk-SK" sz="8000" b="1" dirty="0" smtClean="0">
                <a:latin typeface="Calibri" pitchFamily="34" charset="0"/>
              </a:rPr>
              <a:t>Chov a pozorovanie </a:t>
            </a:r>
            <a:endParaRPr lang="sk-SK" sz="11500" b="1" dirty="0">
              <a:latin typeface="Calibri" pitchFamily="34" charset="0"/>
            </a:endParaRPr>
          </a:p>
        </p:txBody>
      </p:sp>
      <p:sp>
        <p:nvSpPr>
          <p:cNvPr id="58" name="BlokTextu 4"/>
          <p:cNvSpPr txBox="1">
            <a:spLocks noChangeArrowheads="1"/>
          </p:cNvSpPr>
          <p:nvPr/>
        </p:nvSpPr>
        <p:spPr bwMode="auto">
          <a:xfrm>
            <a:off x="742415" y="2902375"/>
            <a:ext cx="19746131" cy="315874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0679" tIns="55339" rIns="110679" bIns="55339">
            <a:spAutoFit/>
          </a:bodyPr>
          <a:lstStyle/>
          <a:p>
            <a:r>
              <a:rPr lang="sk-SK" sz="6600" b="1" dirty="0">
                <a:solidFill>
                  <a:schemeClr val="tx1"/>
                </a:solidFill>
                <a:latin typeface="Calibri" pitchFamily="34" charset="0"/>
              </a:rPr>
              <a:t>Gymnázium Gelnica, SNP 1, 056 01 Gelnica </a:t>
            </a:r>
          </a:p>
          <a:p>
            <a:r>
              <a:rPr lang="sk-SK" sz="6600" b="1" dirty="0" smtClean="0">
                <a:solidFill>
                  <a:schemeClr val="tx1"/>
                </a:solidFill>
                <a:latin typeface="Calibri" pitchFamily="34" charset="0"/>
              </a:rPr>
              <a:t>Košický kraj                              Školský </a:t>
            </a:r>
            <a:r>
              <a:rPr lang="sk-SK" sz="6600" b="1" dirty="0">
                <a:solidFill>
                  <a:schemeClr val="tx1"/>
                </a:solidFill>
                <a:latin typeface="Calibri" pitchFamily="34" charset="0"/>
              </a:rPr>
              <a:t>rok 2020/21</a:t>
            </a:r>
          </a:p>
          <a:p>
            <a:r>
              <a:rPr lang="sk-SK" sz="6600" b="1" dirty="0" smtClean="0">
                <a:solidFill>
                  <a:schemeClr val="tx1"/>
                </a:solidFill>
                <a:latin typeface="Calibri" pitchFamily="34" charset="0"/>
              </a:rPr>
              <a:t>Biologická </a:t>
            </a:r>
            <a:r>
              <a:rPr lang="sk-SK" sz="6600" b="1" dirty="0">
                <a:solidFill>
                  <a:schemeClr val="tx1"/>
                </a:solidFill>
                <a:latin typeface="Calibri" pitchFamily="34" charset="0"/>
              </a:rPr>
              <a:t>olympiáda, </a:t>
            </a:r>
            <a:r>
              <a:rPr lang="sk-SK" sz="6600" b="1" dirty="0" smtClean="0">
                <a:solidFill>
                  <a:schemeClr val="tx1"/>
                </a:solidFill>
                <a:latin typeface="Calibri" pitchFamily="34" charset="0"/>
              </a:rPr>
              <a:t>kategória D</a:t>
            </a:r>
            <a:endParaRPr lang="sk-SK" sz="66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2" name="BlokTextu 9"/>
          <p:cNvSpPr txBox="1">
            <a:spLocks noChangeArrowheads="1"/>
          </p:cNvSpPr>
          <p:nvPr/>
        </p:nvSpPr>
        <p:spPr bwMode="auto">
          <a:xfrm>
            <a:off x="19085476" y="8062442"/>
            <a:ext cx="16633240" cy="5282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10679" tIns="55339" rIns="110679" bIns="55339">
            <a:spAutoFit/>
          </a:bodyPr>
          <a:lstStyle/>
          <a:p>
            <a:pPr marL="899267" indent="-899267" algn="just">
              <a:buFont typeface="Wingdings" pitchFamily="2" charset="2"/>
              <a:buChar char="v"/>
            </a:pPr>
            <a:r>
              <a:rPr lang="sk-SK" sz="4800" dirty="0"/>
              <a:t>p</a:t>
            </a:r>
            <a:r>
              <a:rPr lang="sk-SK" sz="4800" dirty="0" smtClean="0"/>
              <a:t>ozorovanie</a:t>
            </a:r>
            <a:endParaRPr lang="sk-SK" sz="4800" dirty="0" smtClean="0"/>
          </a:p>
          <a:p>
            <a:pPr marL="899267" indent="-899267" algn="just">
              <a:buFont typeface="Wingdings" pitchFamily="2" charset="2"/>
              <a:buChar char="v"/>
            </a:pPr>
            <a:r>
              <a:rPr lang="sk-SK" sz="4800" dirty="0"/>
              <a:t>fotodokumentácia z pozorovania mobilným </a:t>
            </a:r>
            <a:r>
              <a:rPr lang="sk-SK" sz="4800" dirty="0" smtClean="0"/>
              <a:t>telefónom</a:t>
            </a:r>
          </a:p>
          <a:p>
            <a:pPr algn="just"/>
            <a:endParaRPr lang="sk-SK" sz="4800" dirty="0" smtClean="0"/>
          </a:p>
          <a:p>
            <a:pPr algn="just"/>
            <a:r>
              <a:rPr lang="sk-SK" sz="4800" dirty="0" smtClean="0"/>
              <a:t>Chov kozy nie je taký zložitý ako si môžete myslieť. Kŕmi sa dvakrát do dna a to ráno a večer. Cez leto je hlavnou zložkou potravy </a:t>
            </a:r>
            <a:r>
              <a:rPr lang="sk-SK" sz="4800" dirty="0" smtClean="0">
                <a:solidFill>
                  <a:srgbClr val="002060"/>
                </a:solidFill>
              </a:rPr>
              <a:t>tráva </a:t>
            </a:r>
            <a:r>
              <a:rPr lang="sk-SK" sz="4800" dirty="0" smtClean="0"/>
              <a:t>a cez zimu </a:t>
            </a:r>
            <a:r>
              <a:rPr lang="sk-SK" sz="4800" dirty="0" smtClean="0">
                <a:solidFill>
                  <a:srgbClr val="002060"/>
                </a:solidFill>
              </a:rPr>
              <a:t>seno. </a:t>
            </a:r>
            <a:r>
              <a:rPr lang="sk-SK" sz="4800" dirty="0" smtClean="0"/>
              <a:t>Malé kozliatka sa udržiavajú do 6. týždňov na mlieku od kozy a potom sa stravujú ako dospelí jedinci </a:t>
            </a:r>
            <a:endParaRPr lang="sk-SK" sz="4800" dirty="0" smtClean="0"/>
          </a:p>
        </p:txBody>
      </p:sp>
      <p:sp>
        <p:nvSpPr>
          <p:cNvPr id="27" name="Obláčik 26"/>
          <p:cNvSpPr/>
          <p:nvPr/>
        </p:nvSpPr>
        <p:spPr>
          <a:xfrm>
            <a:off x="14025248" y="14611153"/>
            <a:ext cx="21693468" cy="8041854"/>
          </a:xfrm>
          <a:prstGeom prst="cloudCallout">
            <a:avLst>
              <a:gd name="adj1" fmla="val 991"/>
              <a:gd name="adj2" fmla="val 113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4" name="Zaoblený obdĺžnik 53"/>
          <p:cNvSpPr/>
          <p:nvPr/>
        </p:nvSpPr>
        <p:spPr>
          <a:xfrm>
            <a:off x="24165517" y="27939428"/>
            <a:ext cx="6300247" cy="3744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Kozie mlieko obsahuje:</a:t>
            </a:r>
            <a:endParaRPr lang="sk-SK" dirty="0"/>
          </a:p>
        </p:txBody>
      </p:sp>
      <p:sp>
        <p:nvSpPr>
          <p:cNvPr id="79" name="Šípka doprava 78"/>
          <p:cNvSpPr/>
          <p:nvPr/>
        </p:nvSpPr>
        <p:spPr>
          <a:xfrm rot="9191468">
            <a:off x="21445552" y="30902086"/>
            <a:ext cx="3174855" cy="1872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4" name="Šípka doprava 113"/>
          <p:cNvSpPr/>
          <p:nvPr/>
        </p:nvSpPr>
        <p:spPr>
          <a:xfrm rot="12143326">
            <a:off x="20810898" y="26704495"/>
            <a:ext cx="3849623" cy="187220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5" name="Šípka doprava 114"/>
          <p:cNvSpPr/>
          <p:nvPr/>
        </p:nvSpPr>
        <p:spPr>
          <a:xfrm rot="16200000">
            <a:off x="25461812" y="25143023"/>
            <a:ext cx="3799776" cy="18722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6" name="Šípka doprava 115"/>
          <p:cNvSpPr/>
          <p:nvPr/>
        </p:nvSpPr>
        <p:spPr>
          <a:xfrm rot="5400000">
            <a:off x="25532251" y="32636081"/>
            <a:ext cx="3950110" cy="1872208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7" name="Šípka doprava 116"/>
          <p:cNvSpPr/>
          <p:nvPr/>
        </p:nvSpPr>
        <p:spPr>
          <a:xfrm rot="3052799">
            <a:off x="29546473" y="31758801"/>
            <a:ext cx="3512081" cy="187220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8" name="Šípka doprava 117"/>
          <p:cNvSpPr/>
          <p:nvPr/>
        </p:nvSpPr>
        <p:spPr>
          <a:xfrm rot="19527305">
            <a:off x="30040267" y="26307115"/>
            <a:ext cx="3512515" cy="187220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18201208" y="25387893"/>
            <a:ext cx="3290553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VÁPNIK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8295071" y="31365116"/>
            <a:ext cx="3649482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HORČÍK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26155923" y="35642838"/>
            <a:ext cx="3312368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SODÍK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31431819" y="34048202"/>
            <a:ext cx="3613372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DRASLÍK</a:t>
            </a:r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31899794" y="24771077"/>
            <a:ext cx="4104706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FOSFOR</a:t>
            </a:r>
            <a:endParaRPr lang="sk-SK" dirty="0"/>
          </a:p>
        </p:txBody>
      </p:sp>
      <p:sp>
        <p:nvSpPr>
          <p:cNvPr id="18" name="BlokTextu 17"/>
          <p:cNvSpPr txBox="1"/>
          <p:nvPr/>
        </p:nvSpPr>
        <p:spPr>
          <a:xfrm>
            <a:off x="23797304" y="22699243"/>
            <a:ext cx="7128792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STOPOVÉ PRVKY</a:t>
            </a:r>
            <a:endParaRPr lang="sk-SK" dirty="0"/>
          </a:p>
        </p:txBody>
      </p:sp>
      <p:pic>
        <p:nvPicPr>
          <p:cNvPr id="1027" name="Picture 3" descr="C:\Users\JURKO\Desktop\koza\IMG_20210413_15271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6020" y="15922993"/>
            <a:ext cx="4136265" cy="47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URKO\Desktop\koza\IMG_20210413_15281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6815" y="16237026"/>
            <a:ext cx="3994750" cy="47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URKO\Desktop\koza\IMG_20210413_15283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3121" y="15069399"/>
            <a:ext cx="4904225" cy="655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URKO\Desktop\koza\received_300560018224662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732" y="26041918"/>
            <a:ext cx="6808260" cy="848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JURKO\Desktop\koza\received_306222217567670.jpe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812" y="25425102"/>
            <a:ext cx="5560182" cy="671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JURKO\Desktop\koza\received_444756013296516.jpe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77" y="32461899"/>
            <a:ext cx="6109464" cy="814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JURKO\Desktop\koza\received_453157249336684.jpe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795" y="32694904"/>
            <a:ext cx="5287973" cy="793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C:\Users\JURKO\Desktop\koza\received_564450044460650.jpe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6" y="27620700"/>
            <a:ext cx="5842001" cy="74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3" descr="C:\Users\JURKO\Desktop\koza\received_727129957967684.jpe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31" y="18595959"/>
            <a:ext cx="6411094" cy="871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JURKO\Desktop\koza\received_799450467331258.jpe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1208" y="33080964"/>
            <a:ext cx="5870446" cy="752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BlokTextu 10"/>
          <p:cNvSpPr txBox="1">
            <a:spLocks noChangeArrowheads="1"/>
          </p:cNvSpPr>
          <p:nvPr/>
        </p:nvSpPr>
        <p:spPr bwMode="auto">
          <a:xfrm>
            <a:off x="18201208" y="44572515"/>
            <a:ext cx="17398460" cy="1219754"/>
          </a:xfrm>
          <a:prstGeom prst="rect">
            <a:avLst/>
          </a:prstGeom>
          <a:solidFill>
            <a:srgbClr val="00B0F0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110679" tIns="55339" rIns="110679" bIns="55339">
            <a:spAutoFit/>
          </a:bodyPr>
          <a:lstStyle/>
          <a:p>
            <a:r>
              <a:rPr lang="sk-SK" sz="7200" b="1" dirty="0">
                <a:latin typeface="Calibri" pitchFamily="34" charset="0"/>
              </a:rPr>
              <a:t> </a:t>
            </a:r>
            <a:r>
              <a:rPr lang="sk-SK" sz="7200" b="1" dirty="0" smtClean="0">
                <a:latin typeface="Calibri" pitchFamily="34" charset="0"/>
              </a:rPr>
              <a:t>Zdroje:</a:t>
            </a:r>
            <a:r>
              <a:rPr lang="sk-SK" sz="5400" dirty="0" smtClean="0"/>
              <a:t>  </a:t>
            </a:r>
            <a:r>
              <a:rPr lang="sk-SK" sz="5400" u="sng" dirty="0" smtClean="0">
                <a:hlinkClick r:id="rId13"/>
              </a:rPr>
              <a:t>https</a:t>
            </a:r>
            <a:r>
              <a:rPr lang="sk-SK" sz="5400" u="sng" dirty="0">
                <a:hlinkClick r:id="rId13"/>
              </a:rPr>
              <a:t>://</a:t>
            </a:r>
            <a:r>
              <a:rPr lang="sk-SK" sz="5400" u="sng" dirty="0" smtClean="0">
                <a:hlinkClick r:id="rId13"/>
              </a:rPr>
              <a:t>www.mliekoshop.spol.sk/kozie-mlieko</a:t>
            </a:r>
            <a:endParaRPr lang="sk-SK" sz="7200" b="1" dirty="0">
              <a:latin typeface="Calibri" pitchFamily="34" charset="0"/>
            </a:endParaRPr>
          </a:p>
        </p:txBody>
      </p:sp>
      <p:pic>
        <p:nvPicPr>
          <p:cNvPr id="45" name="Picture 12" descr="C:\Users\JURKO\Desktop\koza\received_564450044460650.jpe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423" y="17976465"/>
            <a:ext cx="6291820" cy="806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0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4811</TotalTime>
  <Words>226</Words>
  <Application>Microsoft Office PowerPoint</Application>
  <PresentationFormat>Vlastná</PresentationFormat>
  <Paragraphs>26</Paragraphs>
  <Slides>1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2" baseType="lpstr">
      <vt:lpstr>Motív Office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lensk</dc:creator>
  <cp:lastModifiedBy>spravca</cp:lastModifiedBy>
  <cp:revision>399</cp:revision>
  <dcterms:created xsi:type="dcterms:W3CDTF">2014-02-07T11:59:51Z</dcterms:created>
  <dcterms:modified xsi:type="dcterms:W3CDTF">2021-04-13T17:15:58Z</dcterms:modified>
</cp:coreProperties>
</file>