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94652" autoAdjust="0"/>
  </p:normalViewPr>
  <p:slideViewPr>
    <p:cSldViewPr>
      <p:cViewPr>
        <p:scale>
          <a:sx n="114" d="100"/>
          <a:sy n="114" d="100"/>
        </p:scale>
        <p:origin x="-102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E6FB1-F624-454C-983E-7CE336219C9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703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3387A-7854-4FAB-B8F5-1EA6B3E81200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3309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5051-C399-4816-9096-407A0A924774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5896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800B9-7DF2-42FB-9A35-3A1A3B88B46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491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8E6B1-B49A-40E8-8372-4EB21C3BDFB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54794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9A133-0A7B-47E4-A561-000365E011B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537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1FEE0-C67D-4739-AF78-03059009410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9534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4A36B-4F99-49BE-A90B-4F7B02101C9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89912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807F4-A17B-424E-9B7C-859E757BB989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96300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0A349-D4FB-4BC6-9B84-A22E13787FD0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67037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BA520-DCBB-4C7D-AA14-1093A91826A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8286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574B76-7420-4344-B5B4-A6953616B2D9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sk-SK" altLang="sk-SK" sz="4400" dirty="0" err="1" smtClean="0"/>
              <a:t>Bachov</a:t>
            </a:r>
            <a:r>
              <a:rPr lang="sk-SK" altLang="sk-SK" sz="4400" dirty="0" smtClean="0"/>
              <a:t> absolutizmus</a:t>
            </a:r>
            <a:br>
              <a:rPr lang="sk-SK" altLang="sk-SK" sz="4400" dirty="0" smtClean="0"/>
            </a:br>
            <a:r>
              <a:rPr lang="sk-SK" altLang="sk-SK" sz="2400" dirty="0" smtClean="0"/>
              <a:t>dejepis</a:t>
            </a:r>
            <a:endParaRPr lang="sk-SK" alt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980728"/>
            <a:ext cx="9036496" cy="5145435"/>
          </a:xfrm>
        </p:spPr>
        <p:txBody>
          <a:bodyPr/>
          <a:lstStyle/>
          <a:p>
            <a:r>
              <a:rPr lang="sk-SK" sz="2400" dirty="0" smtClean="0"/>
              <a:t>Silvestrovskými patentmi (31. decembra 1851) sa vyhlásilo zavedenie jednotnej centralistickej štátnej a verejnej správy a sústavy súdnictva v celej ríši </a:t>
            </a:r>
            <a:r>
              <a:rPr lang="sk-SK" sz="2000" dirty="0" smtClean="0"/>
              <a:t>(odstránili pojednávanie a porotu).</a:t>
            </a:r>
          </a:p>
          <a:p>
            <a:endParaRPr lang="sk-SK" sz="2400" dirty="0" smtClean="0"/>
          </a:p>
          <a:p>
            <a:r>
              <a:rPr lang="sk-SK" sz="2400" dirty="0" smtClean="0"/>
              <a:t>Jej súčasťou bola aj silná germanizácia, štátny jazyk – nemčina </a:t>
            </a:r>
            <a:r>
              <a:rPr lang="sk-SK" sz="2000" dirty="0" smtClean="0"/>
              <a:t>(Nemčinu opäť zavádzali do úradov a škôl).</a:t>
            </a:r>
          </a:p>
          <a:p>
            <a:endParaRPr lang="sk-SK" sz="2000" dirty="0" smtClean="0"/>
          </a:p>
          <a:p>
            <a:r>
              <a:rPr lang="sk-SK" sz="2400" dirty="0" smtClean="0"/>
              <a:t>Zrušili občianske práva, medzi nimi napr. slobodu tlače, slobodu prejavu, slobodu spolčovania a zhromažďovania. 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455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5721499"/>
          </a:xfrm>
        </p:spPr>
        <p:txBody>
          <a:bodyPr/>
          <a:lstStyle/>
          <a:p>
            <a:r>
              <a:rPr lang="sk-SK" sz="2400" dirty="0" smtClean="0"/>
              <a:t>Na Slovensku začalo silnieť masové vysťahovalectvo, ktoré neprestalo ani v neskorších obdobiach. Najviac postihnuté hornaté, neúrodné kraje Slovenska.</a:t>
            </a:r>
          </a:p>
          <a:p>
            <a:endParaRPr lang="sk-SK" sz="2400" dirty="0"/>
          </a:p>
          <a:p>
            <a:r>
              <a:rPr lang="sk-SK" sz="2400" dirty="0" smtClean="0"/>
              <a:t>Roku 1855 začínajú z Liptova odchádzať roľníci i bezzemkovia do Ameriky. Hlavný prúd vysťahovalcov smeroval do oblasti dnešného Maďarska, Rumunska a bývalej Juhoslávie.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20" y="3356991"/>
            <a:ext cx="4178411" cy="34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5793507"/>
          </a:xfrm>
        </p:spPr>
        <p:txBody>
          <a:bodyPr/>
          <a:lstStyle/>
          <a:p>
            <a:r>
              <a:rPr lang="sk-SK" sz="2400" dirty="0" smtClean="0"/>
              <a:t>Roku 1859 utrpelo Rakúsko porážku od talianskych národnooslobodzovacích vojsk, ktoré bojovali za zjednotenie Talianska a odtrhnutie talianskych oblastí spod rakúskej nadvlády. </a:t>
            </a:r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smtClean="0"/>
              <a:t>Bitka pri </a:t>
            </a:r>
            <a:r>
              <a:rPr lang="sk-SK" sz="2400" dirty="0" err="1" smtClean="0"/>
              <a:t>Solferino</a:t>
            </a:r>
            <a:r>
              <a:rPr lang="sk-SK" sz="2400" dirty="0" smtClean="0"/>
              <a:t> odštartovala vznik červeného kríža.</a:t>
            </a:r>
          </a:p>
          <a:p>
            <a:endParaRPr lang="sk-SK" sz="2400" dirty="0"/>
          </a:p>
          <a:p>
            <a:endParaRPr lang="sk-SK" sz="1600" dirty="0" smtClean="0"/>
          </a:p>
          <a:p>
            <a:endParaRPr lang="sk-SK" sz="2400" dirty="0"/>
          </a:p>
          <a:p>
            <a:r>
              <a:rPr lang="sk-SK" sz="2400" dirty="0" smtClean="0"/>
              <a:t>Porážka vyvolala v Rakúsku hlbokú vnútropolitickú krízu. </a:t>
            </a:r>
          </a:p>
          <a:p>
            <a:endParaRPr lang="sk-SK" sz="2400" dirty="0"/>
          </a:p>
          <a:p>
            <a:r>
              <a:rPr lang="sk-SK" sz="2400" dirty="0" smtClean="0"/>
              <a:t>Cisár František Jozef sa rozhodol obetovať Alexandra Bacha a prepustil ho (1859).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84" y="2420889"/>
            <a:ext cx="259330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6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9036496" cy="5721499"/>
          </a:xfrm>
        </p:spPr>
        <p:txBody>
          <a:bodyPr/>
          <a:lstStyle/>
          <a:p>
            <a:r>
              <a:rPr lang="sk-SK" sz="2400" dirty="0" smtClean="0"/>
              <a:t>Cisár vydal roku 1860 - Októbrový diplom, ktorý obnovil ústavné práva krajín monarchie a roku 1861 bola vydaná ústava.</a:t>
            </a:r>
          </a:p>
          <a:p>
            <a:endParaRPr lang="sk-SK" sz="2400" dirty="0" smtClean="0"/>
          </a:p>
          <a:p>
            <a:r>
              <a:rPr lang="sk-SK" sz="2400" dirty="0" smtClean="0"/>
              <a:t>Zakotvovala federatívne usporiadanie monarchie a pod vplyvom týchto dokumentov sa začínajú aktivizovať aj Slováci.</a:t>
            </a:r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smtClean="0"/>
              <a:t>Žiadali zavedenia slovenčiny ako úradného a vyučovacieho jazyka na Slovensku. </a:t>
            </a:r>
          </a:p>
          <a:p>
            <a:endParaRPr lang="sk-SK" sz="2400" dirty="0"/>
          </a:p>
          <a:p>
            <a:r>
              <a:rPr lang="sk-SK" sz="2400" dirty="0" smtClean="0"/>
              <a:t>Cisár najprv jazykové požiadavky prijal a povolil používanie slovenčiny popri nemčine a maďarčine. </a:t>
            </a:r>
          </a:p>
          <a:p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211663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577483"/>
          </a:xfrm>
        </p:spPr>
        <p:txBody>
          <a:bodyPr/>
          <a:lstStyle/>
          <a:p>
            <a:pPr marL="0" indent="0">
              <a:buNone/>
            </a:pPr>
            <a:endParaRPr lang="sk-SK" sz="2400" dirty="0"/>
          </a:p>
          <a:p>
            <a:r>
              <a:rPr lang="sk-SK" sz="2400" dirty="0" smtClean="0"/>
              <a:t>Neskôr cisár ustúpil silnému maďarskému tlaku a urobil  v ríši zásadné reformy v prospech Maďarov.</a:t>
            </a:r>
          </a:p>
          <a:p>
            <a:endParaRPr lang="sk-SK" sz="2400" dirty="0" smtClean="0"/>
          </a:p>
          <a:p>
            <a:r>
              <a:rPr lang="sk-SK" sz="2400" dirty="0" smtClean="0"/>
              <a:t>Právo voliť do viedenskej Ríšskej rady a do zemských snemov vyhradila len zámožnému obyvateľstvu. </a:t>
            </a:r>
          </a:p>
          <a:p>
            <a:endParaRPr lang="sk-SK" sz="2400" dirty="0"/>
          </a:p>
          <a:p>
            <a:r>
              <a:rPr lang="sk-SK" sz="2400" dirty="0" smtClean="0"/>
              <a:t>Rozhodujúce slovo v zákonodarných zboroch mali šľachtickí veľkostatkári, továrnici, bankári a vysokí cirkevní hodnostári             </a:t>
            </a:r>
            <a:r>
              <a:rPr lang="sk-SK" sz="2000" dirty="0" smtClean="0"/>
              <a:t>(vo voľbách 1861 nebol zvolený jediný </a:t>
            </a:r>
            <a:r>
              <a:rPr lang="sk-SK" sz="2000" dirty="0" err="1" smtClean="0"/>
              <a:t>slovák</a:t>
            </a:r>
            <a:r>
              <a:rPr lang="sk-SK" sz="2000" dirty="0" smtClean="0"/>
              <a:t>).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19026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9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8680"/>
            <a:ext cx="9144000" cy="5577483"/>
          </a:xfrm>
        </p:spPr>
        <p:txBody>
          <a:bodyPr/>
          <a:lstStyle/>
          <a:p>
            <a:r>
              <a:rPr lang="sk-SK" altLang="sk-SK" sz="2400" dirty="0" smtClean="0"/>
              <a:t>Nazýva sa podľa rakúskeho ministra vnútra Alexandra von Bacha, ktorý bol jeho hlavným predstaviteľom a vykonávateľom.</a:t>
            </a:r>
          </a:p>
          <a:p>
            <a:endParaRPr lang="sk-SK" altLang="sk-SK" sz="2400" dirty="0" smtClean="0"/>
          </a:p>
          <a:p>
            <a:r>
              <a:rPr lang="sk-SK" altLang="sk-SK" sz="2400" dirty="0" smtClean="0"/>
              <a:t>Je vládny systém v habsburskej monarchii v rokoch              1849 – 1859/1860. </a:t>
            </a:r>
          </a:p>
          <a:p>
            <a:endParaRPr lang="sk-SK" altLang="sk-SK" sz="2400" dirty="0" smtClean="0"/>
          </a:p>
          <a:p>
            <a:r>
              <a:rPr lang="sk-SK" altLang="sk-SK" sz="2400" dirty="0" smtClean="0"/>
              <a:t>Išlo o formu tvrdého absolutizmu. </a:t>
            </a:r>
          </a:p>
          <a:p>
            <a:endParaRPr lang="sk-SK" altLang="sk-SK" sz="2400" dirty="0"/>
          </a:p>
          <a:p>
            <a:endParaRPr lang="sk-SK" altLang="sk-SK" sz="2400" dirty="0" smtClean="0"/>
          </a:p>
          <a:p>
            <a:endParaRPr lang="sk-SK" altLang="sk-SK" sz="2400" dirty="0" smtClean="0"/>
          </a:p>
          <a:p>
            <a:pPr marL="0" indent="0">
              <a:buNone/>
            </a:pPr>
            <a:r>
              <a:rPr lang="sk-SK" altLang="sk-SK" sz="1800" dirty="0" smtClean="0"/>
              <a:t>Absolutizmus je vláda, </a:t>
            </a:r>
            <a:r>
              <a:rPr lang="pl-PL" altLang="sk-SK" sz="1800" dirty="0" smtClean="0"/>
              <a:t>pri ktorej jedna osoba </a:t>
            </a:r>
          </a:p>
          <a:p>
            <a:pPr marL="0" indent="0">
              <a:buNone/>
            </a:pPr>
            <a:r>
              <a:rPr lang="pl-PL" altLang="sk-SK" sz="1800" dirty="0" smtClean="0"/>
              <a:t>alebo malá skupina osôb vládne neobmedzene.</a:t>
            </a:r>
            <a:endParaRPr lang="sk-SK" altLang="sk-SK" sz="1800" dirty="0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07" y="2725868"/>
            <a:ext cx="2755540" cy="4132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332656"/>
            <a:ext cx="8964488" cy="5793507"/>
          </a:xfrm>
        </p:spPr>
        <p:txBody>
          <a:bodyPr/>
          <a:lstStyle/>
          <a:p>
            <a:r>
              <a:rPr lang="sk-SK" altLang="sk-SK" sz="2400" dirty="0"/>
              <a:t>Začal sa oktrojovanou ústavou z marca 1849, definitívne ho legalizovali silvestrovské patenty z 31. decembra 1851. </a:t>
            </a:r>
            <a:endParaRPr lang="sk-SK" altLang="sk-SK" sz="2400" dirty="0" smtClean="0"/>
          </a:p>
          <a:p>
            <a:endParaRPr lang="sk-SK" altLang="sk-SK" sz="2400" dirty="0" smtClean="0"/>
          </a:p>
          <a:p>
            <a:pPr marL="0" indent="0">
              <a:buNone/>
            </a:pPr>
            <a:endParaRPr lang="sk-SK" altLang="sk-SK" sz="2400" dirty="0" smtClean="0"/>
          </a:p>
          <a:p>
            <a:r>
              <a:rPr lang="sk-SK" altLang="sk-SK" sz="2400" dirty="0" smtClean="0"/>
              <a:t>Skončil </a:t>
            </a:r>
            <a:r>
              <a:rPr lang="sk-SK" altLang="sk-SK" sz="2400" dirty="0"/>
              <a:t>sa </a:t>
            </a:r>
            <a:r>
              <a:rPr lang="sk-SK" altLang="sk-SK" sz="2400" dirty="0" smtClean="0"/>
              <a:t>roku 1859 odvolaním </a:t>
            </a:r>
            <a:r>
              <a:rPr lang="sk-SK" altLang="sk-SK" sz="2400" dirty="0"/>
              <a:t>najvyšších úradníkov, vrátane Alexandra von </a:t>
            </a:r>
            <a:r>
              <a:rPr lang="sk-SK" altLang="sk-SK" sz="2400" dirty="0" smtClean="0"/>
              <a:t>Bacha a vydaním </a:t>
            </a:r>
            <a:r>
              <a:rPr lang="sk-SK" altLang="sk-SK" sz="2400" dirty="0"/>
              <a:t>októbrového diplomu v roku 1860, ktorý obnovil konštitučnú </a:t>
            </a:r>
            <a:r>
              <a:rPr lang="sk-SK" altLang="sk-SK" sz="2400" dirty="0" smtClean="0"/>
              <a:t>monarchiu.</a:t>
            </a:r>
            <a:endParaRPr lang="sk-SK" alt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pPr marL="0" indent="0" algn="ctr">
              <a:buNone/>
            </a:pPr>
            <a:r>
              <a:rPr lang="sk-SK" sz="1800" dirty="0" smtClean="0"/>
              <a:t>Konštitučná monarchia je monarchia, v ktorej je moc panovníka obmedzená ústavou. Panovník má reprezentačnú úlohu.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8987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5865515"/>
          </a:xfrm>
        </p:spPr>
        <p:txBody>
          <a:bodyPr/>
          <a:lstStyle/>
          <a:p>
            <a:endParaRPr lang="sk-SK" sz="2400" dirty="0" smtClean="0"/>
          </a:p>
          <a:p>
            <a:r>
              <a:rPr lang="sk-SK" sz="2400" dirty="0" smtClean="0"/>
              <a:t>Je to reakcia Rakúska na odpor, ktorý vznikol počas revolúcie          1848 – 1849. </a:t>
            </a:r>
          </a:p>
          <a:p>
            <a:endParaRPr lang="sk-SK" sz="2400" dirty="0" smtClean="0"/>
          </a:p>
          <a:p>
            <a:r>
              <a:rPr lang="sk-SK" sz="2400" dirty="0" smtClean="0"/>
              <a:t>Ich cieľom bolo obnoviť a upraviť jednotu rozkladajúcej sa mnohonárodnej monarchie odstránením demokratických predstaviteľov národných a iných hnutí.</a:t>
            </a:r>
          </a:p>
          <a:p>
            <a:endParaRPr lang="sk-SK" sz="2400" dirty="0"/>
          </a:p>
          <a:p>
            <a:r>
              <a:rPr lang="sk-SK" sz="2400" dirty="0"/>
              <a:t>R</a:t>
            </a:r>
            <a:r>
              <a:rPr lang="sk-SK" sz="2400" dirty="0" smtClean="0"/>
              <a:t>ežim zabezpečovala policajná sieť, občianske a demokratické práva boli značne obmedzené – slobodu zhromažďovania, slova, spolčovania nahradila cenzúra, policajné sledovanie a hustá sieť agentov.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2131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06092"/>
          </a:xfrm>
        </p:spPr>
        <p:txBody>
          <a:bodyPr/>
          <a:lstStyle/>
          <a:p>
            <a:r>
              <a:rPr lang="sk-SK" sz="3600" dirty="0" smtClean="0"/>
              <a:t>Predohra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052737"/>
            <a:ext cx="9036496" cy="3312368"/>
          </a:xfrm>
        </p:spPr>
        <p:txBody>
          <a:bodyPr/>
          <a:lstStyle/>
          <a:p>
            <a:r>
              <a:rPr lang="sk-SK" sz="2400" dirty="0" smtClean="0"/>
              <a:t>Slováci bojovali na strane Viedne, ktorá im sľúbila Slovenské kniežactvo podriadené priamo Viedni, odtrhnuté od Uhorska (zachovávanie slobody, národnej rovnoprávnosti, rovnosti všetkých občanov pred zákonom a účasť zástupcov národov rakúskej monarchie a zákonodarnej moci). </a:t>
            </a:r>
          </a:p>
          <a:p>
            <a:endParaRPr lang="sk-SK" sz="2400" dirty="0" smtClean="0"/>
          </a:p>
          <a:p>
            <a:r>
              <a:rPr lang="sk-SK" sz="2400" dirty="0" smtClean="0"/>
              <a:t>Ale po víťazstve už nebol dôvod, pre ktorý by tieto sľuby bolo potrebné realizovať.</a:t>
            </a:r>
          </a:p>
          <a:p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0" y="4437112"/>
            <a:ext cx="8316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Po revolúcii a Bitke pri </a:t>
            </a:r>
            <a:r>
              <a:rPr lang="sk-SK" sz="2400" dirty="0" err="1" smtClean="0"/>
              <a:t>Világoši</a:t>
            </a:r>
            <a:r>
              <a:rPr lang="sk-SK" sz="2400" dirty="0" smtClean="0"/>
              <a:t> (1849) zrušili uhorskú ústavu, uhorské ministerstvá, župnú samosprávu a rozpustili uhorský snem.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207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1628800"/>
            <a:ext cx="4427984" cy="3440448"/>
          </a:xfrm>
        </p:spPr>
      </p:pic>
      <p:sp>
        <p:nvSpPr>
          <p:cNvPr id="6" name="BlokTextu 5"/>
          <p:cNvSpPr txBox="1"/>
          <p:nvPr/>
        </p:nvSpPr>
        <p:spPr>
          <a:xfrm>
            <a:off x="1691680" y="509574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Bitka pri </a:t>
            </a:r>
            <a:r>
              <a:rPr lang="sk-SK" sz="1600" dirty="0" err="1" smtClean="0"/>
              <a:t>Világoši</a:t>
            </a:r>
            <a:endParaRPr lang="sk-SK" sz="1600" dirty="0"/>
          </a:p>
        </p:txBody>
      </p:sp>
      <p:grpSp>
        <p:nvGrpSpPr>
          <p:cNvPr id="8" name="Skupina 7"/>
          <p:cNvGrpSpPr/>
          <p:nvPr/>
        </p:nvGrpSpPr>
        <p:grpSpPr>
          <a:xfrm>
            <a:off x="5282507" y="1628800"/>
            <a:ext cx="2745877" cy="3814203"/>
            <a:chOff x="5282507" y="1628800"/>
            <a:chExt cx="2745877" cy="3814203"/>
          </a:xfrm>
        </p:grpSpPr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507" y="1628800"/>
              <a:ext cx="2745877" cy="3449153"/>
            </a:xfrm>
            <a:prstGeom prst="rect">
              <a:avLst/>
            </a:prstGeom>
          </p:spPr>
        </p:pic>
        <p:sp>
          <p:nvSpPr>
            <p:cNvPr id="7" name="BlokTextu 6"/>
            <p:cNvSpPr txBox="1"/>
            <p:nvPr/>
          </p:nvSpPr>
          <p:spPr>
            <a:xfrm>
              <a:off x="5683336" y="5104449"/>
              <a:ext cx="2129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dirty="0" smtClean="0"/>
                <a:t>Kpt. Ján </a:t>
              </a:r>
              <a:r>
                <a:rPr lang="sk-SK" sz="1600" dirty="0" err="1" smtClean="0"/>
                <a:t>Francisci</a:t>
              </a:r>
              <a:endParaRPr lang="sk-SK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60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620688"/>
            <a:ext cx="9108504" cy="5505475"/>
          </a:xfrm>
        </p:spPr>
        <p:txBody>
          <a:bodyPr/>
          <a:lstStyle/>
          <a:p>
            <a:r>
              <a:rPr lang="sk-SK" sz="2400" dirty="0" smtClean="0"/>
              <a:t>Po zrušení konštitučnej ústavy a vyhlásení absolutizmu od      1. januára 1850 dochádzalo k ďalšiemu obmedzovaniu občianskych slobôd a upevňovaniu kontrarevolučného režimu.</a:t>
            </a:r>
          </a:p>
          <a:p>
            <a:endParaRPr lang="sk-SK" sz="2400" dirty="0"/>
          </a:p>
          <a:p>
            <a:r>
              <a:rPr lang="sk-SK" sz="2400" dirty="0" smtClean="0"/>
              <a:t>31. decembra 1851 cisár odvolal konštitučnú ústavu zo           4. marca 1849 </a:t>
            </a:r>
            <a:r>
              <a:rPr lang="sk-SK" sz="2000" dirty="0" smtClean="0"/>
              <a:t>(tzv. Oktrojovaná ústava)</a:t>
            </a:r>
            <a:r>
              <a:rPr lang="sk-SK" sz="2400" dirty="0" smtClean="0"/>
              <a:t> a ponechal z nej                         v platnosti len zrušenie poddanstva a formálnu občiansku rovnoprávnosť. </a:t>
            </a:r>
          </a:p>
          <a:p>
            <a:endParaRPr lang="sk-SK" sz="2400" dirty="0"/>
          </a:p>
          <a:p>
            <a:r>
              <a:rPr lang="sk-SK" sz="2400" dirty="0" smtClean="0"/>
              <a:t>Tu tiež vyhlásil nerozlučné spojenie Uhorska s ostatnými oblasťami rakúskej monarchie.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7492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5649491"/>
          </a:xfrm>
        </p:spPr>
        <p:txBody>
          <a:bodyPr/>
          <a:lstStyle/>
          <a:p>
            <a:r>
              <a:rPr lang="sk-SK" sz="2400" dirty="0" smtClean="0"/>
              <a:t>Predstaviteľov utlačovaných národov dávali pod policajný dozor a zbavovali verejných funkcií. </a:t>
            </a:r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smtClean="0"/>
              <a:t>Štúrovci boli vytisnutí z politického rozhodovania nad budúcimi osudmi Slovenska.</a:t>
            </a:r>
          </a:p>
          <a:p>
            <a:endParaRPr lang="sk-SK" sz="2400" dirty="0" smtClean="0"/>
          </a:p>
        </p:txBody>
      </p:sp>
      <p:grpSp>
        <p:nvGrpSpPr>
          <p:cNvPr id="9" name="Skupina 8"/>
          <p:cNvGrpSpPr/>
          <p:nvPr/>
        </p:nvGrpSpPr>
        <p:grpSpPr>
          <a:xfrm>
            <a:off x="1950411" y="2815088"/>
            <a:ext cx="1739135" cy="2798981"/>
            <a:chOff x="1043608" y="3573015"/>
            <a:chExt cx="1739135" cy="2798981"/>
          </a:xfrm>
        </p:grpSpPr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573015"/>
              <a:ext cx="1739135" cy="2369257"/>
            </a:xfrm>
            <a:prstGeom prst="rect">
              <a:avLst/>
            </a:prstGeom>
          </p:spPr>
        </p:pic>
        <p:sp>
          <p:nvSpPr>
            <p:cNvPr id="6" name="BlokTextu 5"/>
            <p:cNvSpPr txBox="1"/>
            <p:nvPr/>
          </p:nvSpPr>
          <p:spPr>
            <a:xfrm>
              <a:off x="1553135" y="603344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dirty="0" smtClean="0"/>
                <a:t>Štúr</a:t>
              </a:r>
              <a:endParaRPr lang="sk-SK" dirty="0"/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5292080" y="2815088"/>
            <a:ext cx="1776942" cy="2798981"/>
            <a:chOff x="5364088" y="3573016"/>
            <a:chExt cx="1776942" cy="2798981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3573016"/>
              <a:ext cx="1776942" cy="2369256"/>
            </a:xfrm>
            <a:prstGeom prst="rect">
              <a:avLst/>
            </a:prstGeom>
          </p:spPr>
        </p:pic>
        <p:sp>
          <p:nvSpPr>
            <p:cNvPr id="7" name="BlokTextu 6"/>
            <p:cNvSpPr txBox="1"/>
            <p:nvPr/>
          </p:nvSpPr>
          <p:spPr>
            <a:xfrm>
              <a:off x="5868144" y="6033443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dirty="0" smtClean="0"/>
                <a:t>Hurban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36334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76672"/>
            <a:ext cx="9036496" cy="5649491"/>
          </a:xfrm>
        </p:spPr>
        <p:txBody>
          <a:bodyPr/>
          <a:lstStyle/>
          <a:p>
            <a:r>
              <a:rPr lang="sk-SK" sz="2400" dirty="0" smtClean="0"/>
              <a:t>Avšak </a:t>
            </a:r>
            <a:r>
              <a:rPr lang="sk-SK" sz="2400" dirty="0" err="1" smtClean="0"/>
              <a:t>bachovskému</a:t>
            </a:r>
            <a:r>
              <a:rPr lang="sk-SK" sz="2400" dirty="0" smtClean="0"/>
              <a:t> absolutizmu sa nepodarilo ľud zastrašiť. Ten sa bránil proti útlaku štrajkami </a:t>
            </a:r>
            <a:r>
              <a:rPr lang="sk-SK" sz="2000" dirty="0" smtClean="0"/>
              <a:t>(r. 1852 krvavo potlačili mzdový banícky štrajk v Banskej Štiavnici).</a:t>
            </a:r>
          </a:p>
          <a:p>
            <a:endParaRPr lang="sk-SK" sz="2000" dirty="0"/>
          </a:p>
          <a:p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 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9"/>
          <a:stretch/>
        </p:blipFill>
        <p:spPr>
          <a:xfrm>
            <a:off x="1331640" y="2381158"/>
            <a:ext cx="5868144" cy="35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675</Words>
  <Application>Microsoft Office PowerPoint</Application>
  <PresentationFormat>Prezentácia na obrazovke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Diseño predeterminado</vt:lpstr>
      <vt:lpstr>Bachov absolutizmus dejepis</vt:lpstr>
      <vt:lpstr>Prezentácia programu PowerPoint</vt:lpstr>
      <vt:lpstr>Prezentácia programu PowerPoint</vt:lpstr>
      <vt:lpstr>Prezentácia programu PowerPoint</vt:lpstr>
      <vt:lpstr>Predohra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528</cp:revision>
  <dcterms:created xsi:type="dcterms:W3CDTF">2010-05-23T14:28:12Z</dcterms:created>
  <dcterms:modified xsi:type="dcterms:W3CDTF">2021-05-03T07:54:28Z</dcterms:modified>
</cp:coreProperties>
</file>