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6" r:id="rId10"/>
    <p:sldId id="267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5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8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5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6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3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9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8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0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4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6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N%C3%A1rodn%C3%A1_banka_Slovenska_(budova)" TargetMode="External"/><Relationship Id="rId2" Type="http://schemas.openxmlformats.org/officeDocument/2006/relationships/hyperlink" Target="https://www.nbs.sk/sk/o-narodnej-banke/bankova-rada-nbs/guverner-narodnej-banky-slovensk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Finančné inštitúcie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 flipV="1">
            <a:off x="1069848" y="4321834"/>
            <a:ext cx="7891272" cy="67286"/>
          </a:xfrm>
        </p:spPr>
        <p:txBody>
          <a:bodyPr>
            <a:normAutofit fontScale="25000" lnSpcReduction="20000"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986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Stavebná sporiteľňa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 smtClean="0"/>
              <a:t>Stavebná sporiteľňa je finančnou inštitúciou, ktorá vykonáva činnosti súvisiace so stavebným sporením.</a:t>
            </a:r>
          </a:p>
          <a:p>
            <a:r>
              <a:rPr lang="sk-SK" dirty="0" smtClean="0"/>
              <a:t>Úlohy:</a:t>
            </a:r>
          </a:p>
          <a:p>
            <a:r>
              <a:rPr lang="sk-SK" dirty="0" smtClean="0"/>
              <a:t>Prijímať vklady od stavebných sporiteľov</a:t>
            </a:r>
          </a:p>
          <a:p>
            <a:r>
              <a:rPr lang="sk-SK" dirty="0" smtClean="0"/>
              <a:t>Poskytovať stavebný úver na kúpu domu, bytu, rekonštrukciu...</a:t>
            </a:r>
          </a:p>
          <a:p>
            <a:r>
              <a:rPr lang="sk-SK" dirty="0" smtClean="0"/>
              <a:t>Stavebné sporenie podporuje aj štát, ktorý poskytuje štátnu prémiu.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5703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/>
              <a:t>Kontrolné otázky: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 smtClean="0"/>
              <a:t>1. Aké úlohy plní centrálna banka?</a:t>
            </a:r>
          </a:p>
          <a:p>
            <a:r>
              <a:rPr lang="sk-SK" dirty="0" smtClean="0"/>
              <a:t>2. Vymenuj aspoň 3 druhy bankových služieb.</a:t>
            </a:r>
          </a:p>
          <a:p>
            <a:r>
              <a:rPr lang="sk-SK" dirty="0" smtClean="0"/>
              <a:t>3. Čo sú to valuty?</a:t>
            </a:r>
          </a:p>
          <a:p>
            <a:r>
              <a:rPr lang="sk-SK" dirty="0" smtClean="0"/>
              <a:t>4. Vymenujte, aké banky sa nachádzajú vo vašom meste, okolí...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73775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1069848" y="-850391"/>
            <a:ext cx="10058400" cy="45719"/>
          </a:xfrm>
        </p:spPr>
        <p:txBody>
          <a:bodyPr>
            <a:normAutofit fontScale="90000"/>
          </a:bodyPr>
          <a:lstStyle/>
          <a:p>
            <a:pPr algn="ctr"/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69848" y="586596"/>
            <a:ext cx="10058400" cy="558560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k-SK" sz="4400" dirty="0" smtClean="0"/>
          </a:p>
          <a:p>
            <a:pPr marL="0" indent="0" algn="ctr">
              <a:buNone/>
            </a:pPr>
            <a:endParaRPr lang="sk-SK" sz="4400" dirty="0"/>
          </a:p>
          <a:p>
            <a:pPr marL="0" indent="0" algn="ctr">
              <a:buNone/>
            </a:pPr>
            <a:endParaRPr lang="sk-SK" sz="4400" dirty="0" smtClean="0"/>
          </a:p>
          <a:p>
            <a:pPr marL="0" indent="0" algn="ctr">
              <a:buNone/>
            </a:pPr>
            <a:r>
              <a:rPr lang="sk-SK" sz="4400" dirty="0" smtClean="0"/>
              <a:t>Ďakujem za pozornosť</a:t>
            </a:r>
          </a:p>
          <a:p>
            <a:pPr marL="0" indent="0" algn="ctr">
              <a:buNone/>
            </a:pPr>
            <a:r>
              <a:rPr lang="sk-SK" sz="3200" dirty="0" smtClean="0"/>
              <a:t>Mgr. Jana Virágová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4494718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Banky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fontAlgn="base"/>
            <a:r>
              <a:rPr lang="sk-SK" dirty="0" smtClean="0"/>
              <a:t>Banky sú finančné inštitúcie, ktoré zhromažďujú úspory a realizujú rôzne peňažné operácie</a:t>
            </a:r>
          </a:p>
          <a:p>
            <a:pPr fontAlgn="base"/>
            <a:r>
              <a:rPr lang="sk-SK" dirty="0" smtClean="0"/>
              <a:t>V každej zmiešanej ekonomike existujú 2 druhy bánk:</a:t>
            </a:r>
          </a:p>
          <a:p>
            <a:pPr fontAlgn="base"/>
            <a:r>
              <a:rPr lang="sk-SK" dirty="0" smtClean="0"/>
              <a:t>1/ Centrálna banka</a:t>
            </a:r>
          </a:p>
          <a:p>
            <a:pPr fontAlgn="base"/>
            <a:r>
              <a:rPr lang="sk-SK" dirty="0" smtClean="0"/>
              <a:t>2/ Obchodné banky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69718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9847" y="0"/>
            <a:ext cx="10058400" cy="1609344"/>
          </a:xfrm>
        </p:spPr>
        <p:txBody>
          <a:bodyPr/>
          <a:lstStyle/>
          <a:p>
            <a:r>
              <a:rPr lang="sk-SK" dirty="0" smtClean="0"/>
              <a:t>Centrálna banka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69847" y="1354015"/>
            <a:ext cx="11122153" cy="481818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 smtClean="0"/>
              <a:t>Na Slovensku je to Národná banka Slovenska. V </a:t>
            </a:r>
            <a:r>
              <a:rPr lang="sk-SK" dirty="0"/>
              <a:t>oblasti finančného trhu prispieva Národná banka Slovenska k stabilite finančného systému ako celku, ako aj k bezpečnému a zdravému fungovaniu finančného trhu v záujme udržiavania dôveryhodnosti finančného trhu, ochrany klientov a rešpektovania pravidiel hospodárskej súťaže. </a:t>
            </a:r>
            <a:endParaRPr lang="sk-SK" dirty="0" smtClean="0"/>
          </a:p>
          <a:p>
            <a:r>
              <a:rPr lang="sk-SK" dirty="0" smtClean="0"/>
              <a:t>Pritom </a:t>
            </a:r>
            <a:r>
              <a:rPr lang="sk-SK" dirty="0"/>
              <a:t>Národná banka Slovenska vykonáva dohľad nad finančným </a:t>
            </a:r>
            <a:r>
              <a:rPr lang="sk-SK" dirty="0" smtClean="0"/>
              <a:t>trhom.</a:t>
            </a:r>
          </a:p>
          <a:p>
            <a:r>
              <a:rPr lang="sk-SK" dirty="0"/>
              <a:t>Na čele NBS pôsobí od 1. júna 2019 guvernér </a:t>
            </a:r>
            <a:r>
              <a:rPr lang="sk-SK" dirty="0">
                <a:hlinkClick r:id="rId2"/>
              </a:rPr>
              <a:t>Peter </a:t>
            </a:r>
            <a:r>
              <a:rPr lang="sk-SK" dirty="0" err="1" smtClean="0">
                <a:hlinkClick r:id="rId2"/>
              </a:rPr>
              <a:t>Kažimír</a:t>
            </a:r>
            <a:r>
              <a:rPr lang="sk-SK" dirty="0" smtClean="0"/>
              <a:t>.</a:t>
            </a:r>
          </a:p>
          <a:p>
            <a:r>
              <a:rPr lang="sk-SK" u="sng" dirty="0">
                <a:hlinkClick r:id="rId3"/>
              </a:rPr>
              <a:t>Sídli</a:t>
            </a:r>
            <a:r>
              <a:rPr lang="sk-SK" dirty="0"/>
              <a:t> v Bratislave a má tiež osem regionálnych pobočiek. </a:t>
            </a:r>
            <a:endParaRPr lang="sk-SK" dirty="0" smtClean="0"/>
          </a:p>
          <a:p>
            <a:r>
              <a:rPr lang="sk-SK" dirty="0" smtClean="0"/>
              <a:t>Má </a:t>
            </a:r>
            <a:r>
              <a:rPr lang="sk-SK" dirty="0"/>
              <a:t>nadriadené postavenie nad ostatnými bankami</a:t>
            </a:r>
            <a:r>
              <a:rPr lang="sk-SK" dirty="0" smtClean="0"/>
              <a:t>,</a:t>
            </a:r>
          </a:p>
          <a:p>
            <a:r>
              <a:rPr lang="sk-SK" dirty="0" smtClean="0"/>
              <a:t> </a:t>
            </a:r>
            <a:r>
              <a:rPr lang="sk-SK" dirty="0"/>
              <a:t>je to tzv. „banka bánk“ (tiež „emisná banka“ či „ceduľová banka</a:t>
            </a:r>
            <a:r>
              <a:rPr lang="sk-SK" dirty="0" smtClean="0"/>
              <a:t>“).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24" y="2963359"/>
            <a:ext cx="2577984" cy="28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 centrálnej banky: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sz="2800" dirty="0" smtClean="0"/>
              <a:t>  a</a:t>
            </a:r>
            <a:r>
              <a:rPr lang="sk-SK" sz="2800" dirty="0"/>
              <a:t>) vydáva bankovky a mince</a:t>
            </a:r>
          </a:p>
          <a:p>
            <a:r>
              <a:rPr lang="sk-SK" sz="2800" dirty="0" smtClean="0"/>
              <a:t>  b</a:t>
            </a:r>
            <a:r>
              <a:rPr lang="sk-SK" sz="2800" dirty="0"/>
              <a:t>) uskutočňuje finančné operácie štátu</a:t>
            </a:r>
          </a:p>
          <a:p>
            <a:r>
              <a:rPr lang="sk-SK" sz="2800" dirty="0" smtClean="0"/>
              <a:t>  c</a:t>
            </a:r>
            <a:r>
              <a:rPr lang="sk-SK" sz="2800" dirty="0"/>
              <a:t>) poskytuje úvery obchodným bankám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25485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Obchodné banky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a) </a:t>
            </a:r>
            <a:r>
              <a:rPr lang="sk-SK" b="1" dirty="0"/>
              <a:t>prijímajú vklady peňazí</a:t>
            </a:r>
          </a:p>
          <a:p>
            <a:r>
              <a:rPr lang="sk-SK" dirty="0" smtClean="0"/>
              <a:t>obyvatelia </a:t>
            </a:r>
            <a:r>
              <a:rPr lang="sk-SK" dirty="0"/>
              <a:t>a podniky si môžu uložiť peniaze </a:t>
            </a:r>
            <a:r>
              <a:rPr lang="sk-SK" dirty="0" smtClean="0"/>
              <a:t>na účet</a:t>
            </a:r>
            <a:r>
              <a:rPr lang="sk-SK" dirty="0"/>
              <a:t>, vkladnú knižku alebo využiť iné produkty bánk</a:t>
            </a:r>
          </a:p>
          <a:p>
            <a:r>
              <a:rPr lang="sk-SK" dirty="0" smtClean="0"/>
              <a:t>za </a:t>
            </a:r>
            <a:r>
              <a:rPr lang="sk-SK" dirty="0"/>
              <a:t>uložené peniaze banky potom klientom </a:t>
            </a:r>
            <a:r>
              <a:rPr lang="sk-SK" dirty="0" smtClean="0"/>
              <a:t>platia úroky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46677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Obchodné banky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b) </a:t>
            </a:r>
            <a:r>
              <a:rPr lang="sk-SK" b="1" dirty="0"/>
              <a:t>poskytujú úvery</a:t>
            </a:r>
          </a:p>
          <a:p>
            <a:r>
              <a:rPr lang="sk-SK" dirty="0" smtClean="0"/>
              <a:t>a </a:t>
            </a:r>
            <a:r>
              <a:rPr lang="sk-SK" dirty="0"/>
              <a:t>to obyvateľom alebo podnikateľom</a:t>
            </a:r>
          </a:p>
          <a:p>
            <a:r>
              <a:rPr lang="sk-SK" dirty="0" smtClean="0"/>
              <a:t>tí</a:t>
            </a:r>
            <a:r>
              <a:rPr lang="sk-SK" dirty="0"/>
              <a:t>, ktorí si zobrali úver, musia požičané peniaze</a:t>
            </a:r>
          </a:p>
          <a:p>
            <a:r>
              <a:rPr lang="sk-SK" dirty="0"/>
              <a:t>vrátiť v plnej výške aj s dohodnutými </a:t>
            </a:r>
            <a:r>
              <a:rPr lang="sk-SK" dirty="0" smtClean="0"/>
              <a:t>úrokmi</a:t>
            </a:r>
          </a:p>
        </p:txBody>
      </p:sp>
    </p:spTree>
    <p:extLst>
      <p:ext uri="{BB962C8B-B14F-4D97-AF65-F5344CB8AC3E}">
        <p14:creationId xmlns:p14="http://schemas.microsoft.com/office/powerpoint/2010/main" val="37652619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Obchodné banky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sk-SK" b="1" dirty="0"/>
              <a:t>c) realizujú </a:t>
            </a:r>
            <a:r>
              <a:rPr lang="sk-SK" b="1" dirty="0" smtClean="0"/>
              <a:t>sprostredkovateľské operácie</a:t>
            </a:r>
            <a:endParaRPr lang="sk-SK" b="1" dirty="0"/>
          </a:p>
          <a:p>
            <a:r>
              <a:rPr lang="sk-SK" dirty="0" smtClean="0"/>
              <a:t> </a:t>
            </a:r>
            <a:r>
              <a:rPr lang="sk-SK" dirty="0"/>
              <a:t>vedenie účtov, rôzne prevody z účtu na účet</a:t>
            </a:r>
          </a:p>
          <a:p>
            <a:r>
              <a:rPr lang="sk-SK" dirty="0"/>
              <a:t> </a:t>
            </a:r>
            <a:r>
              <a:rPr lang="sk-SK" dirty="0" smtClean="0"/>
              <a:t>vydávajú </a:t>
            </a:r>
            <a:r>
              <a:rPr lang="sk-SK" dirty="0"/>
              <a:t>platobné karty</a:t>
            </a:r>
          </a:p>
          <a:p>
            <a:r>
              <a:rPr lang="sk-SK" dirty="0"/>
              <a:t> </a:t>
            </a:r>
            <a:r>
              <a:rPr lang="sk-SK" dirty="0" smtClean="0"/>
              <a:t>poskytujú </a:t>
            </a:r>
            <a:r>
              <a:rPr lang="sk-SK" dirty="0"/>
              <a:t>zmenárenské služby (</a:t>
            </a:r>
            <a:r>
              <a:rPr lang="sk-SK" dirty="0" smtClean="0"/>
              <a:t>výmena jednej </a:t>
            </a:r>
            <a:r>
              <a:rPr lang="sk-SK" dirty="0"/>
              <a:t>meny za druhú na zákl. </a:t>
            </a:r>
            <a:r>
              <a:rPr lang="sk-SK" dirty="0" smtClean="0"/>
              <a:t>aktuálneho kurzu)</a:t>
            </a:r>
          </a:p>
          <a:p>
            <a:r>
              <a:rPr lang="sk-SK" dirty="0" smtClean="0"/>
              <a:t> </a:t>
            </a:r>
            <a:r>
              <a:rPr lang="sk-SK" dirty="0"/>
              <a:t>predávajú a nakupujú valuty iných štátov</a:t>
            </a:r>
          </a:p>
        </p:txBody>
      </p:sp>
    </p:spTree>
    <p:extLst>
      <p:ext uri="{BB962C8B-B14F-4D97-AF65-F5344CB8AC3E}">
        <p14:creationId xmlns:p14="http://schemas.microsoft.com/office/powerpoint/2010/main" val="40176033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BankY</a:t>
            </a:r>
            <a:r>
              <a:rPr lang="sk-SK" dirty="0" smtClean="0"/>
              <a:t>:</a:t>
            </a:r>
            <a:endParaRPr lang="sk-SK" dirty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2120900"/>
            <a:ext cx="6076949" cy="4051300"/>
          </a:xfrm>
        </p:spPr>
      </p:pic>
    </p:spTree>
    <p:extLst>
      <p:ext uri="{BB962C8B-B14F-4D97-AF65-F5344CB8AC3E}">
        <p14:creationId xmlns:p14="http://schemas.microsoft.com/office/powerpoint/2010/main" val="572682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Valuty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 smtClean="0"/>
              <a:t>Sú bankovky a mince iných štátov v hotovostnej podobe( dolár, libra..)</a:t>
            </a:r>
          </a:p>
          <a:p>
            <a:r>
              <a:rPr lang="sk-SK" b="1" dirty="0" smtClean="0"/>
              <a:t>Valuta predaj- </a:t>
            </a:r>
            <a:r>
              <a:rPr lang="sk-SK" dirty="0" smtClean="0"/>
              <a:t>uvádza. Za koľko nám banka predá cudziu menu.</a:t>
            </a:r>
          </a:p>
          <a:p>
            <a:r>
              <a:rPr lang="sk-SK" b="1" dirty="0" smtClean="0"/>
              <a:t>Valuta nákup- </a:t>
            </a:r>
            <a:r>
              <a:rPr lang="sk-SK" dirty="0" smtClean="0"/>
              <a:t>uvádza, za koľko od nás komerčná banka kúpi zahraničnú menu.</a:t>
            </a:r>
            <a:endParaRPr lang="sk-SK" dirty="0"/>
          </a:p>
          <a:p>
            <a:r>
              <a:rPr lang="sk-SK" b="1" dirty="0" smtClean="0"/>
              <a:t>Od 1.9. 2009 </a:t>
            </a:r>
            <a:r>
              <a:rPr lang="sk-SK" dirty="0" smtClean="0"/>
              <a:t>menový kurz vyjadruje, koľko napr. českých korún dostaneme za 1 euro. Menové kurzy sa zaznamenávajú v kurzovom lístku.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0606420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Typ dre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 dreva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 drev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 dreva]]</Template>
  <TotalTime>58</TotalTime>
  <Words>389</Words>
  <Application>Microsoft Office PowerPoint</Application>
  <PresentationFormat>Vlastná</PresentationFormat>
  <Paragraphs>54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Typ dreva</vt:lpstr>
      <vt:lpstr>Finančné inštitúcie</vt:lpstr>
      <vt:lpstr>Banky</vt:lpstr>
      <vt:lpstr>Centrálna banka</vt:lpstr>
      <vt:lpstr>úlohy centrálnej banky:</vt:lpstr>
      <vt:lpstr>Obchodné banky</vt:lpstr>
      <vt:lpstr>Obchodné banky</vt:lpstr>
      <vt:lpstr>Obchodné banky</vt:lpstr>
      <vt:lpstr>BankY:</vt:lpstr>
      <vt:lpstr>Valuty</vt:lpstr>
      <vt:lpstr>Stavebná sporiteľňa</vt:lpstr>
      <vt:lpstr>Kontrolné otázky: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Finančné inštitúcie</dc:title>
  <dc:creator>Jana Virágová</dc:creator>
  <cp:lastModifiedBy>Raduz</cp:lastModifiedBy>
  <cp:revision>7</cp:revision>
  <dcterms:created xsi:type="dcterms:W3CDTF">2021-04-07T11:23:04Z</dcterms:created>
  <dcterms:modified xsi:type="dcterms:W3CDTF">2021-11-23T16:25:09Z</dcterms:modified>
</cp:coreProperties>
</file>