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64" r:id="rId6"/>
    <p:sldId id="265" r:id="rId7"/>
    <p:sldId id="266" r:id="rId8"/>
    <p:sldId id="269" r:id="rId9"/>
    <p:sldId id="267" r:id="rId10"/>
    <p:sldId id="259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288" y="-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5E64-760A-474C-9EBC-5CF304275229}" type="datetimeFigureOut">
              <a:rPr lang="sk-SK" smtClean="0"/>
              <a:pPr/>
              <a:t>20.4.2022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816B6-C88B-461B-BDCD-F4649D73693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304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16B6-C88B-461B-BDCD-F4649D736937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6669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16B6-C88B-461B-BDCD-F4649D736937}" type="slidenum">
              <a:rPr lang="sk-SK" smtClean="0"/>
              <a:pPr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109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16B6-C88B-461B-BDCD-F4649D736937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276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16B6-C88B-461B-BDCD-F4649D736937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6128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16B6-C88B-461B-BDCD-F4649D736937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4476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16B6-C88B-461B-BDCD-F4649D736937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210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16B6-C88B-461B-BDCD-F4649D736937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58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16B6-C88B-461B-BDCD-F4649D736937}" type="slidenum">
              <a:rPr lang="sk-SK" smtClean="0"/>
              <a:pPr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7315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16B6-C88B-461B-BDCD-F4649D736937}" type="slidenum">
              <a:rPr lang="sk-SK" smtClean="0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812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16B6-C88B-461B-BDCD-F4649D736937}" type="slidenum">
              <a:rPr lang="sk-SK" smtClean="0"/>
              <a:pPr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913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0067-0C08-4A13-B107-60A44B4806D7}" type="datetime1">
              <a:rPr lang="sk-SK" smtClean="0"/>
              <a:pPr/>
              <a:t>20.4.2022</a:t>
            </a:fld>
            <a:endParaRPr lang="sk-S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A079-82B4-4B48-8B4C-7CF01B9EF5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8D9F-D224-4083-AB7E-E58853C05A45}" type="datetime1">
              <a:rPr lang="sk-SK" smtClean="0"/>
              <a:pPr/>
              <a:t>20.4.2022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A079-82B4-4B48-8B4C-7CF01B9EF5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2295-379B-425F-A9EA-E29E8C72C895}" type="datetime1">
              <a:rPr lang="sk-SK" smtClean="0"/>
              <a:pPr/>
              <a:t>20.4.2022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A079-82B4-4B48-8B4C-7CF01B9EF5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B590-4080-4386-A47F-D89A555B731E}" type="datetime1">
              <a:rPr lang="sk-SK" smtClean="0"/>
              <a:pPr/>
              <a:t>20.4.2022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A079-82B4-4B48-8B4C-7CF01B9EF5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8C0F-9CED-4332-B3AA-9036DD2955D2}" type="datetime1">
              <a:rPr lang="sk-SK" smtClean="0"/>
              <a:pPr/>
              <a:t>20.4.2022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A079-82B4-4B48-8B4C-7CF01B9EF5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40C-1441-4E0A-9BF4-37CFC42C26FE}" type="datetime1">
              <a:rPr lang="sk-SK" smtClean="0"/>
              <a:pPr/>
              <a:t>20.4.2022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A079-82B4-4B48-8B4C-7CF01B9EF5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C084-3622-4476-B8BD-FF0DBB0BF30A}" type="datetime1">
              <a:rPr lang="sk-SK" smtClean="0"/>
              <a:pPr/>
              <a:t>20.4.2022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A079-82B4-4B48-8B4C-7CF01B9EF5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FA22-60C1-48F0-A666-46EB023BD916}" type="datetime1">
              <a:rPr lang="sk-SK" smtClean="0"/>
              <a:pPr/>
              <a:t>20.4.2022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A079-82B4-4B48-8B4C-7CF01B9EF5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4F33-0AA2-4A56-81A9-433A56070EB2}" type="datetime1">
              <a:rPr lang="sk-SK" smtClean="0"/>
              <a:pPr/>
              <a:t>20.4.2022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A079-82B4-4B48-8B4C-7CF01B9EF5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C37E-8E6D-447A-96E5-EE48474E8CD0}" type="datetime1">
              <a:rPr lang="sk-SK" smtClean="0"/>
              <a:pPr/>
              <a:t>20.4.2022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A079-82B4-4B48-8B4C-7CF01B9EF51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DD78-56A7-43FE-8F30-5F77073B8E29}" type="datetime1">
              <a:rPr lang="sk-SK" smtClean="0"/>
              <a:pPr/>
              <a:t>20.4.2022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2CEA079-82B4-4B48-8B4C-7CF01B9EF51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024034-DB7C-4660-99BE-8F40D28574DB}" type="datetime1">
              <a:rPr lang="sk-SK" smtClean="0"/>
              <a:pPr/>
              <a:t>20.4.2022</a:t>
            </a:fld>
            <a:endParaRPr lang="sk-S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CEA079-82B4-4B48-8B4C-7CF01B9EF51A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Aldehydy a ketóny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Dôkazové reakcie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2000" dirty="0" smtClean="0"/>
              <a:t>Reagujú len aldehydy, vyredukuje sa kov.</a:t>
            </a:r>
          </a:p>
          <a:p>
            <a:r>
              <a:rPr lang="sk-SK" sz="2000" dirty="0" smtClean="0"/>
              <a:t>Tollensove činidlo: zmes AgNO</a:t>
            </a:r>
            <a:r>
              <a:rPr lang="sk-SK" sz="2000" baseline="-25000" dirty="0" smtClean="0"/>
              <a:t>3</a:t>
            </a:r>
            <a:r>
              <a:rPr lang="sk-SK" sz="2000" dirty="0" smtClean="0"/>
              <a:t> a NH</a:t>
            </a:r>
            <a:r>
              <a:rPr lang="sk-SK" sz="2000" baseline="-25000" dirty="0" smtClean="0"/>
              <a:t>4</a:t>
            </a:r>
            <a:r>
              <a:rPr lang="sk-SK" sz="2000" dirty="0" smtClean="0"/>
              <a:t>OH</a:t>
            </a:r>
          </a:p>
          <a:p>
            <a:r>
              <a:rPr lang="sk-SK" sz="2000" dirty="0" smtClean="0"/>
              <a:t>Vylúči sa striebro</a:t>
            </a:r>
            <a:endParaRPr lang="sk-SK" sz="2000" dirty="0"/>
          </a:p>
          <a:p>
            <a:endParaRPr lang="sk-SK" sz="2000" dirty="0" smtClean="0"/>
          </a:p>
          <a:p>
            <a:endParaRPr lang="sk-SK" sz="2000" dirty="0" smtClean="0"/>
          </a:p>
          <a:p>
            <a:r>
              <a:rPr lang="sk-SK" sz="2000" dirty="0" smtClean="0"/>
              <a:t>Fehlingove činidlo: zmes roztoku CuSO</a:t>
            </a:r>
            <a:r>
              <a:rPr lang="sk-SK" sz="2000" baseline="-25000" dirty="0" smtClean="0"/>
              <a:t>4</a:t>
            </a:r>
            <a:r>
              <a:rPr lang="sk-SK" sz="2000" dirty="0" smtClean="0"/>
              <a:t>·5H</a:t>
            </a:r>
            <a:r>
              <a:rPr lang="sk-SK" sz="2000" baseline="-25000" dirty="0" smtClean="0"/>
              <a:t>2</a:t>
            </a:r>
            <a:r>
              <a:rPr lang="sk-SK" sz="2000" dirty="0" smtClean="0"/>
              <a:t>O a roztoku vínanu sodno-draselného s hydroxidom sodným.</a:t>
            </a:r>
          </a:p>
          <a:p>
            <a:r>
              <a:rPr lang="sk-SK" sz="2000" dirty="0" smtClean="0"/>
              <a:t>Vylúči sa meď.</a:t>
            </a:r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r>
              <a:rPr lang="sk-SK" sz="2000" dirty="0" smtClean="0"/>
              <a:t>Shiffovo činidlo: je to fuchsín, má tmavofialovú farbu</a:t>
            </a:r>
          </a:p>
          <a:p>
            <a:r>
              <a:rPr lang="sk-SK" sz="2000" dirty="0" smtClean="0"/>
              <a:t>Ketóny farbí na červeno, aldehydy na tmavofialovo</a:t>
            </a:r>
          </a:p>
        </p:txBody>
      </p:sp>
      <p:pic>
        <p:nvPicPr>
          <p:cNvPr id="4" name="Picture 3" descr="600px-Redox_Tollens_Oxidationszahlen_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504" y="1500174"/>
            <a:ext cx="3794412" cy="1928826"/>
          </a:xfrm>
          <a:prstGeom prst="rect">
            <a:avLst/>
          </a:prstGeom>
        </p:spPr>
      </p:pic>
      <p:pic>
        <p:nvPicPr>
          <p:cNvPr id="5" name="Picture 4" descr="Fehling_tes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4286256"/>
            <a:ext cx="5833884" cy="112166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Názvoslovie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89120"/>
          </a:xfrm>
        </p:spPr>
        <p:txBody>
          <a:bodyPr>
            <a:noAutofit/>
          </a:bodyPr>
          <a:lstStyle/>
          <a:p>
            <a:r>
              <a:rPr lang="sk-SK" sz="2800" dirty="0" smtClean="0"/>
              <a:t>Pre aldehydy:</a:t>
            </a:r>
          </a:p>
          <a:p>
            <a:pPr lvl="1"/>
            <a:r>
              <a:rPr lang="sk-SK" dirty="0" smtClean="0"/>
              <a:t>ak je uhlík aldehydovej skupiny súčasťou hlavného reťazca príponou </a:t>
            </a:r>
            <a:r>
              <a:rPr lang="sk-SK" b="1" i="1" dirty="0" smtClean="0"/>
              <a:t>-ál</a:t>
            </a:r>
            <a:r>
              <a:rPr lang="sk-SK" dirty="0" smtClean="0"/>
              <a:t> alebo predponou </a:t>
            </a:r>
            <a:r>
              <a:rPr lang="sk-SK" b="1" i="1" dirty="0" smtClean="0"/>
              <a:t>oxo-</a:t>
            </a:r>
            <a:r>
              <a:rPr lang="sk-SK" dirty="0" smtClean="0"/>
              <a:t>, napr:</a:t>
            </a:r>
            <a:r>
              <a:rPr lang="sk-SK" b="1" dirty="0" smtClean="0"/>
              <a:t> metanál</a:t>
            </a:r>
          </a:p>
          <a:p>
            <a:pPr lvl="1"/>
            <a:r>
              <a:rPr lang="sk-SK" dirty="0" smtClean="0"/>
              <a:t>ak uhlík aldehydovej skupiny </a:t>
            </a:r>
            <a:r>
              <a:rPr lang="sk-SK" i="1" dirty="0" smtClean="0"/>
              <a:t>nie je</a:t>
            </a:r>
            <a:r>
              <a:rPr lang="sk-SK" dirty="0" smtClean="0"/>
              <a:t> súčasťou hlavného reťazca príponou </a:t>
            </a:r>
            <a:r>
              <a:rPr lang="sk-SK" b="1" i="1" dirty="0" smtClean="0"/>
              <a:t>-karbaldehyd</a:t>
            </a:r>
            <a:r>
              <a:rPr lang="sk-SK" dirty="0" smtClean="0"/>
              <a:t> alebo predponou </a:t>
            </a:r>
            <a:r>
              <a:rPr lang="sk-SK" b="1" i="1" dirty="0" smtClean="0"/>
              <a:t>formyl-</a:t>
            </a:r>
            <a:r>
              <a:rPr lang="sk-SK" dirty="0" smtClean="0"/>
              <a:t>., napr. </a:t>
            </a:r>
            <a:r>
              <a:rPr lang="sk-SK" b="1" dirty="0" smtClean="0"/>
              <a:t>benzénkarbaldehyd</a:t>
            </a:r>
          </a:p>
          <a:p>
            <a:r>
              <a:rPr lang="sk-SK" sz="2800" dirty="0" smtClean="0"/>
              <a:t>Pre ketóny:</a:t>
            </a:r>
          </a:p>
          <a:p>
            <a:pPr lvl="1"/>
            <a:r>
              <a:rPr lang="sk-SK" dirty="0" smtClean="0"/>
              <a:t>V predpísanom názvosloví podľa IUPAC sa názov ketónov tvorí pomocou prípony </a:t>
            </a:r>
            <a:r>
              <a:rPr lang="sk-SK" i="1" dirty="0" smtClean="0"/>
              <a:t>-ón</a:t>
            </a:r>
            <a:r>
              <a:rPr lang="sk-SK" dirty="0" smtClean="0"/>
              <a:t>, v staršom názvosloví sa môžeme stretnúť aj s príponou </a:t>
            </a:r>
            <a:r>
              <a:rPr lang="sk-SK" i="1" dirty="0" smtClean="0"/>
              <a:t>-ketón</a:t>
            </a:r>
            <a:r>
              <a:rPr lang="sk-SK" dirty="0" smtClean="0"/>
              <a:t>.</a:t>
            </a:r>
            <a:endParaRPr lang="sk-SK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Spoločné znaky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Obe majú funkčnú skupinu </a:t>
            </a:r>
            <a:r>
              <a:rPr lang="sk-SK" dirty="0"/>
              <a:t> </a:t>
            </a:r>
            <a:r>
              <a:rPr lang="sk-SK" dirty="0" smtClean="0"/>
              <a:t> </a:t>
            </a:r>
            <a:r>
              <a:rPr lang="sk-SK" dirty="0" smtClean="0"/>
              <a:t>C=O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Karbonyl</a:t>
            </a:r>
            <a:r>
              <a:rPr lang="sk-SK" dirty="0" smtClean="0"/>
              <a:t> 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Picture 3" descr="Carbonyl-gener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9322" y="1500174"/>
            <a:ext cx="2510138" cy="23574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Porovnanie</a:t>
            </a:r>
            <a:endParaRPr lang="sk-S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Aldehydy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sk-SK" dirty="0" smtClean="0"/>
              <a:t>Ketóny</a:t>
            </a:r>
            <a:endParaRPr lang="sk-SK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sk-SK" sz="2000" dirty="0" smtClean="0"/>
              <a:t>Funkčnú skupinu –COH obsahujú na konci reťazca.</a:t>
            </a:r>
          </a:p>
          <a:p>
            <a:r>
              <a:rPr lang="sk-SK" sz="2000" dirty="0" smtClean="0"/>
              <a:t>Reagujú s Fehlingovým činidlom, vyredukuje sa meď, prípade Tollensovho činidla sa vyredukuje striebro.</a:t>
            </a:r>
          </a:p>
          <a:p>
            <a:endParaRPr lang="sk-SK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Funkčnú skupinu C=O obsahujú </a:t>
            </a:r>
          </a:p>
          <a:p>
            <a:r>
              <a:rPr lang="sk-SK" sz="2000" dirty="0" smtClean="0"/>
              <a:t>V dôkazových reakciách nereagujú</a:t>
            </a:r>
            <a:endParaRPr lang="sk-SK" sz="2000" dirty="0"/>
          </a:p>
        </p:txBody>
      </p:sp>
      <p:pic>
        <p:nvPicPr>
          <p:cNvPr id="13" name="Picture 12" descr="Aldehyd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4499702"/>
            <a:ext cx="2274954" cy="2144875"/>
          </a:xfrm>
          <a:prstGeom prst="rect">
            <a:avLst/>
          </a:prstGeom>
        </p:spPr>
      </p:pic>
      <p:pic>
        <p:nvPicPr>
          <p:cNvPr id="14" name="Picture 13" descr="Ketone-display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504" y="4286255"/>
            <a:ext cx="2740864" cy="2300589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5796136" y="5733256"/>
            <a:ext cx="14401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Obdĺžnik 10"/>
          <p:cNvSpPr/>
          <p:nvPr/>
        </p:nvSpPr>
        <p:spPr>
          <a:xfrm>
            <a:off x="7452320" y="571749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Acetaldehyd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Systémový názov: etanal</a:t>
            </a:r>
          </a:p>
          <a:p>
            <a:r>
              <a:rPr lang="sk-SK" dirty="0" smtClean="0"/>
              <a:t>Racionálny vzorec: CH</a:t>
            </a:r>
            <a:r>
              <a:rPr lang="sk-SK" baseline="-25000" dirty="0" smtClean="0"/>
              <a:t>3</a:t>
            </a:r>
            <a:r>
              <a:rPr lang="sk-SK" dirty="0" smtClean="0"/>
              <a:t>CHO</a:t>
            </a:r>
          </a:p>
          <a:p>
            <a:r>
              <a:rPr lang="sk-SK" dirty="0" smtClean="0"/>
              <a:t>V prírode sa vyskytuje v zrelom ovocí a v káve</a:t>
            </a:r>
          </a:p>
          <a:p>
            <a:r>
              <a:rPr lang="sk-SK" dirty="0" smtClean="0"/>
              <a:t>Je to prchavá, prudko jedovatá látka</a:t>
            </a:r>
          </a:p>
          <a:p>
            <a:r>
              <a:rPr lang="sk-SK" dirty="0" smtClean="0"/>
              <a:t>V ľudskom tele vzniká pôsobením enzýmu alkoholdehydrogenázy, čím spôsobuje opilosť</a:t>
            </a:r>
          </a:p>
          <a:p>
            <a:r>
              <a:rPr lang="sk-SK" dirty="0" smtClean="0"/>
              <a:t>Oxidáciou vznikne kyselina octová</a:t>
            </a:r>
          </a:p>
          <a:p>
            <a:endParaRPr lang="sk-SK" dirty="0"/>
          </a:p>
        </p:txBody>
      </p:sp>
      <p:pic>
        <p:nvPicPr>
          <p:cNvPr id="7" name="Content Placeholder 6" descr="Acetaldehyde-3D-vdW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046925"/>
            <a:ext cx="4038600" cy="4181787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Formaldehyd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Systémový názov: metanal</a:t>
            </a:r>
          </a:p>
          <a:p>
            <a:r>
              <a:rPr lang="sk-SK" dirty="0" smtClean="0"/>
              <a:t>Racionálny vzorec: HCHO</a:t>
            </a:r>
          </a:p>
          <a:p>
            <a:r>
              <a:rPr lang="sk-SK" dirty="0" smtClean="0"/>
              <a:t>Bezfarebný, štiplavo páchnuci plyn.</a:t>
            </a:r>
          </a:p>
          <a:p>
            <a:r>
              <a:rPr lang="sk-SK" dirty="0" smtClean="0"/>
              <a:t>Jeho vodný roztok sa nazýva formalín. Polymerizáciou sa mení na paraformaldehyd.</a:t>
            </a:r>
          </a:p>
          <a:p>
            <a:r>
              <a:rPr lang="sk-SK" dirty="0" smtClean="0"/>
              <a:t>Má oxidačné aj redukčné účinky</a:t>
            </a:r>
          </a:p>
          <a:p>
            <a:r>
              <a:rPr lang="sk-SK" dirty="0" smtClean="0"/>
              <a:t>Vuyžíva sa na výrobu plastov - fenolformaldehydových živíc, formalín sa používa na uchovávanie biologických preparátov.</a:t>
            </a:r>
          </a:p>
          <a:p>
            <a:r>
              <a:rPr lang="sk-SK" dirty="0" smtClean="0"/>
              <a:t>Denaturuje bielkoviny</a:t>
            </a:r>
          </a:p>
          <a:p>
            <a:endParaRPr lang="sk-SK" dirty="0"/>
          </a:p>
        </p:txBody>
      </p:sp>
      <p:pic>
        <p:nvPicPr>
          <p:cNvPr id="5" name="Content Placeholder 4" descr="554px-Formaldehyde-3D-vdW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950851"/>
            <a:ext cx="4038600" cy="437393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sk-SK" dirty="0" smtClean="0"/>
              <a:t>cetón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Systémový názov: propán-2-on</a:t>
            </a:r>
          </a:p>
          <a:p>
            <a:r>
              <a:rPr lang="sk-SK" dirty="0" smtClean="0"/>
              <a:t>Racionálny vzorec: CH</a:t>
            </a:r>
            <a:r>
              <a:rPr lang="sk-SK" baseline="-25000" dirty="0" smtClean="0"/>
              <a:t>3</a:t>
            </a:r>
            <a:r>
              <a:rPr lang="sk-SK" dirty="0" smtClean="0"/>
              <a:t>-(C=O)-CH</a:t>
            </a:r>
            <a:r>
              <a:rPr lang="sk-SK" baseline="-25000" dirty="0" smtClean="0"/>
              <a:t>3</a:t>
            </a:r>
          </a:p>
          <a:p>
            <a:r>
              <a:rPr lang="sk-SK" dirty="0" smtClean="0"/>
              <a:t>Bezfarebná kvapalina špecifického zápachu</a:t>
            </a:r>
          </a:p>
          <a:p>
            <a:r>
              <a:rPr lang="sk-SK" dirty="0" smtClean="0"/>
              <a:t>Organické rozpúštadlo nepolárnych zlúčenín. Odstraňovanie tukov, farbív a lakov.</a:t>
            </a:r>
          </a:p>
          <a:p>
            <a:r>
              <a:rPr lang="sk-SK" dirty="0" smtClean="0"/>
              <a:t>Prudko horlavý</a:t>
            </a:r>
          </a:p>
          <a:p>
            <a:r>
              <a:rPr lang="sk-SK" dirty="0" smtClean="0"/>
              <a:t>Vyrába sa oxidáciou propán-2-olu</a:t>
            </a:r>
          </a:p>
          <a:p>
            <a:endParaRPr lang="sk-SK" dirty="0"/>
          </a:p>
        </p:txBody>
      </p:sp>
      <p:pic>
        <p:nvPicPr>
          <p:cNvPr id="5" name="Content Placeholder 4" descr="688px-Acetone-3D-vdW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79736"/>
            <a:ext cx="4038600" cy="351616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Chemické vlastnosti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k-SK" sz="1600" dirty="0" smtClean="0"/>
              <a:t>Vyplývajú zo silne elektronegatívneho kyslíka</a:t>
            </a:r>
          </a:p>
          <a:p>
            <a:r>
              <a:rPr lang="sk-SK" sz="1600" dirty="0" smtClean="0"/>
              <a:t>Karbonylový uhlík je veľmi nestabilný, zaniká heterolyticky</a:t>
            </a:r>
          </a:p>
          <a:p>
            <a:r>
              <a:rPr lang="sk-SK" sz="1600" dirty="0" smtClean="0"/>
              <a:t>Reakcie sú hlavne:</a:t>
            </a:r>
          </a:p>
          <a:p>
            <a:pPr marL="850392" lvl="1" indent="-457200">
              <a:buFont typeface="+mj-lt"/>
              <a:buAutoNum type="alphaUcPeriod"/>
            </a:pPr>
            <a:r>
              <a:rPr lang="sk-SK" sz="1400" dirty="0" smtClean="0"/>
              <a:t>Elektrofilné adície</a:t>
            </a:r>
          </a:p>
          <a:p>
            <a:pPr marL="850392" lvl="1" indent="-457200">
              <a:buFont typeface="+mj-lt"/>
              <a:buAutoNum type="alphaUcPeriod"/>
            </a:pPr>
            <a:r>
              <a:rPr lang="sk-SK" sz="1400" dirty="0" smtClean="0"/>
              <a:t>Nukleofilné adície</a:t>
            </a:r>
          </a:p>
          <a:p>
            <a:r>
              <a:rPr lang="sk-SK" sz="1600" dirty="0" smtClean="0"/>
              <a:t>Redukcia:</a:t>
            </a:r>
          </a:p>
          <a:p>
            <a:pPr lvl="1"/>
            <a:r>
              <a:rPr lang="sk-SK" sz="1400" dirty="0" smtClean="0"/>
              <a:t>Opak oxidácie alkoholov, z karbonylovej zlúčeniny sa vyredukujú alkoholy</a:t>
            </a:r>
          </a:p>
          <a:p>
            <a:pPr marL="0" indent="0">
              <a:buNone/>
            </a:pPr>
            <a:r>
              <a:rPr lang="sk-SK" sz="1600" dirty="0" smtClean="0"/>
              <a:t>Oxidácia</a:t>
            </a:r>
            <a:r>
              <a:rPr lang="sk-SK" sz="1600" dirty="0" smtClean="0"/>
              <a:t>:</a:t>
            </a:r>
          </a:p>
          <a:p>
            <a:pPr lvl="1"/>
            <a:r>
              <a:rPr lang="sk-SK" sz="1400" dirty="0" smtClean="0"/>
              <a:t>Karbonylové zlúčeniny sa oxidujú na karboxylové kyseliny</a:t>
            </a:r>
          </a:p>
          <a:p>
            <a:pPr lvl="1"/>
            <a:r>
              <a:rPr lang="sk-SK" sz="1400" dirty="0" smtClean="0"/>
              <a:t>Ketóny sú voči bežným ox. Činidlám stále</a:t>
            </a:r>
          </a:p>
          <a:p>
            <a:pPr lvl="1">
              <a:buNone/>
            </a:pPr>
            <a:endParaRPr lang="sk-SK" sz="1400" dirty="0" smtClean="0"/>
          </a:p>
          <a:p>
            <a:endParaRPr lang="sk-SK" sz="1600" dirty="0" smtClean="0"/>
          </a:p>
          <a:p>
            <a:r>
              <a:rPr lang="sk-SK" sz="1600" dirty="0" smtClean="0"/>
              <a:t>Reakcie karbonylových zlúčenín s alkoholmi:</a:t>
            </a:r>
          </a:p>
          <a:p>
            <a:pPr lvl="1"/>
            <a:r>
              <a:rPr lang="sk-SK" sz="1400" dirty="0" smtClean="0"/>
              <a:t>Sú kyslo katalyzované</a:t>
            </a:r>
          </a:p>
          <a:p>
            <a:pPr lvl="1"/>
            <a:r>
              <a:rPr lang="sk-SK" sz="1400" dirty="0" smtClean="0"/>
              <a:t>Produkty sú poloacetály a acetály</a:t>
            </a:r>
          </a:p>
          <a:p>
            <a:endParaRPr lang="sk-SK" sz="1600" dirty="0"/>
          </a:p>
        </p:txBody>
      </p:sp>
      <p:pic>
        <p:nvPicPr>
          <p:cNvPr id="8" name="Content Placeholder 7" descr="oxaldgen.gif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57818" y="3929066"/>
            <a:ext cx="2571768" cy="1223604"/>
          </a:xfrm>
        </p:spPr>
      </p:pic>
      <p:pic>
        <p:nvPicPr>
          <p:cNvPr id="9" name="Picture 8" descr="aldhydrideeq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6314" y="3214686"/>
            <a:ext cx="3905250" cy="590550"/>
          </a:xfrm>
          <a:prstGeom prst="rect">
            <a:avLst/>
          </a:prstGeom>
        </p:spPr>
      </p:pic>
      <p:pic>
        <p:nvPicPr>
          <p:cNvPr id="10" name="Picture 9" descr="Acetal_formati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4876" y="5500702"/>
            <a:ext cx="3765883" cy="85248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Aldolová</a:t>
            </a:r>
            <a:r>
              <a:rPr lang="sk-SK" dirty="0" smtClean="0"/>
              <a:t> reakcia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Vzájomná reakcia karbonylových zlúčenín – aldehyd + aldehyd, alebo aldehyd + ketón</a:t>
            </a:r>
          </a:p>
          <a:p>
            <a:r>
              <a:rPr lang="sk-SK" dirty="0" smtClean="0"/>
              <a:t>Vznikajú </a:t>
            </a:r>
            <a:r>
              <a:rPr lang="el-GR" smtClean="0"/>
              <a:t>β</a:t>
            </a:r>
            <a:r>
              <a:rPr lang="sk-SK" smtClean="0"/>
              <a:t>-hydroxy </a:t>
            </a:r>
            <a:r>
              <a:rPr lang="sk-SK" dirty="0" smtClean="0"/>
              <a:t>zlúčeniny</a:t>
            </a:r>
          </a:p>
          <a:p>
            <a:endParaRPr lang="sk-SK" dirty="0"/>
          </a:p>
        </p:txBody>
      </p:sp>
      <p:pic>
        <p:nvPicPr>
          <p:cNvPr id="5" name="Picture 4" descr="AldolcondensationGener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3500438"/>
            <a:ext cx="6998502" cy="121444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397</Words>
  <Application>Microsoft Office PowerPoint</Application>
  <PresentationFormat>Prezentácia na obrazovke (4:3)</PresentationFormat>
  <Paragraphs>84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Calibri</vt:lpstr>
      <vt:lpstr>Constantia</vt:lpstr>
      <vt:lpstr>Wingdings 2</vt:lpstr>
      <vt:lpstr>Flow</vt:lpstr>
      <vt:lpstr>Aldehydy a ketóny</vt:lpstr>
      <vt:lpstr>Názvoslovie</vt:lpstr>
      <vt:lpstr>Spoločné znaky</vt:lpstr>
      <vt:lpstr>Porovnanie</vt:lpstr>
      <vt:lpstr>Acetaldehyd</vt:lpstr>
      <vt:lpstr>Formaldehyd</vt:lpstr>
      <vt:lpstr>Acetón</vt:lpstr>
      <vt:lpstr>Chemické vlastnosti</vt:lpstr>
      <vt:lpstr>Aldolová reakcia</vt:lpstr>
      <vt:lpstr>Dôkazové reakcie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2009-06-12T18:12:56Z</dcterms:created>
  <dcterms:modified xsi:type="dcterms:W3CDTF">2022-04-20T09:25:59Z</dcterms:modified>
</cp:coreProperties>
</file>