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7" Type="http://schemas.openxmlformats.org/officeDocument/2006/relationships/image" Target="../media/image23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gif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10" Type="http://schemas.openxmlformats.org/officeDocument/2006/relationships/image" Target="../media/image18.gif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7406640" cy="1472184"/>
          </a:xfrm>
        </p:spPr>
        <p:txBody>
          <a:bodyPr>
            <a:noAutofit/>
          </a:bodyPr>
          <a:lstStyle/>
          <a:p>
            <a:r>
              <a:rPr lang="sk-SK" sz="6000" dirty="0" smtClean="0">
                <a:ln>
                  <a:solidFill>
                    <a:sysClr val="windowText" lastClr="000000"/>
                  </a:solidFill>
                </a:ln>
                <a:latin typeface="Algerian" pitchFamily="82" charset="0"/>
              </a:rPr>
              <a:t>CHEMICKÉ LABORATÓRIUM</a:t>
            </a:r>
            <a:endParaRPr lang="sk-SK" sz="6000" dirty="0">
              <a:ln>
                <a:solidFill>
                  <a:sysClr val="windowText" lastClr="000000"/>
                </a:solidFill>
              </a:ln>
              <a:latin typeface="Algerian" pitchFamily="82" charset="0"/>
            </a:endParaRPr>
          </a:p>
        </p:txBody>
      </p:sp>
      <p:pic>
        <p:nvPicPr>
          <p:cNvPr id="81922" name="Picture 2" descr="http://www.katgymbs.sk/katgym/images/stories/popis/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4800600" cy="359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24" name="Picture 4" descr="https://gymal.edupage.org/files/mad_scientis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1104899"/>
            <a:ext cx="3419475" cy="5753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>
              <a:ln>
                <a:solidFill>
                  <a:sysClr val="windowText" lastClr="000000"/>
                </a:solidFill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Chemické laboratórium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je špeciálne upravená miestnosť, v ktorej </a:t>
            </a:r>
            <a:r>
              <a:rPr lang="sk-SK" sz="28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sa robia pokusy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(experimenty).</a:t>
            </a:r>
          </a:p>
          <a:p>
            <a:pPr>
              <a:buNone/>
            </a:pP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			V laboratóriu musíme dodržiavať 			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pravidlá 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bezpečnosti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sk-SK" sz="2800" b="1" dirty="0" smtClean="0">
                <a:latin typeface="Andalus" pitchFamily="18" charset="-78"/>
                <a:cs typeface="Andalus" pitchFamily="18" charset="-78"/>
              </a:rPr>
              <a:t>a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poriadok</a:t>
            </a:r>
            <a:endParaRPr lang="sk-SK" sz="2800" dirty="0" smtClean="0">
              <a:latin typeface="Andalus" pitchFamily="18" charset="-78"/>
              <a:cs typeface="Andalus" pitchFamily="18" charset="-78"/>
            </a:endParaRPr>
          </a:p>
          <a:p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Obrázok 3" descr="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962400"/>
            <a:ext cx="3049524" cy="2286000"/>
          </a:xfrm>
          <a:prstGeom prst="rect">
            <a:avLst/>
          </a:prstGeom>
        </p:spPr>
      </p:pic>
      <p:pic>
        <p:nvPicPr>
          <p:cNvPr id="80898" name="Picture 2" descr="https://www.iaac.tu-clausthal.de/fileadmin/Bilder/chemie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3581400"/>
            <a:ext cx="2733675" cy="3005860"/>
          </a:xfrm>
          <a:prstGeom prst="rect">
            <a:avLst/>
          </a:prstGeom>
          <a:noFill/>
        </p:spPr>
      </p:pic>
      <p:pic>
        <p:nvPicPr>
          <p:cNvPr id="6" name="Obrázok 5" descr="chemia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895600"/>
            <a:ext cx="238125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>
              <a:ln>
                <a:solidFill>
                  <a:sysClr val="windowText" lastClr="000000"/>
                </a:solidFill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 	</a:t>
            </a:r>
            <a:endParaRPr lang="sk-SK" sz="2400" b="1" i="1" dirty="0" smtClean="0"/>
          </a:p>
          <a:p>
            <a:pPr>
              <a:buNone/>
            </a:pPr>
            <a:r>
              <a:rPr lang="sk-SK" sz="2400" b="1" i="1" dirty="0" smtClean="0"/>
              <a:t>		</a:t>
            </a:r>
            <a:r>
              <a:rPr lang="sk-SK" sz="2400" b="1" i="1" dirty="0" smtClean="0">
                <a:latin typeface="Andalus" pitchFamily="18" charset="-78"/>
                <a:cs typeface="Andalus" pitchFamily="18" charset="-78"/>
              </a:rPr>
              <a:t>Aké ochranné pomôcky musíme používať pri 	práci v laboratóriu?</a:t>
            </a:r>
            <a:endParaRPr lang="sk-SK" sz="2400" b="1" i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Obrázok 4" descr="11275856-confused-emo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961126" cy="909637"/>
          </a:xfrm>
          <a:prstGeom prst="rect">
            <a:avLst/>
          </a:prstGeom>
        </p:spPr>
      </p:pic>
      <p:pic>
        <p:nvPicPr>
          <p:cNvPr id="6" name="Obrázok 5" descr="tumblr_nc042g93bq1qibr2fo1_5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3124200"/>
            <a:ext cx="4254342" cy="3429000"/>
          </a:xfrm>
          <a:prstGeom prst="rect">
            <a:avLst/>
          </a:prstGeom>
        </p:spPr>
      </p:pic>
      <p:pic>
        <p:nvPicPr>
          <p:cNvPr id="7" name="Obrázok 6" descr="chem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4343400"/>
            <a:ext cx="212407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36320" y="152400"/>
            <a:ext cx="7498080" cy="1143000"/>
          </a:xfrm>
        </p:spPr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/>
          </a:p>
        </p:txBody>
      </p:sp>
      <p:pic>
        <p:nvPicPr>
          <p:cNvPr id="5" name="Zástupný symbol obsahu 4" descr="op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2651760" cy="1500508"/>
          </a:xfrm>
        </p:spPr>
      </p:pic>
      <p:pic>
        <p:nvPicPr>
          <p:cNvPr id="6" name="Obrázok 5" descr="op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896" y="533400"/>
            <a:ext cx="2127504" cy="2499360"/>
          </a:xfrm>
          <a:prstGeom prst="rect">
            <a:avLst/>
          </a:prstGeom>
        </p:spPr>
      </p:pic>
      <p:pic>
        <p:nvPicPr>
          <p:cNvPr id="7" name="Obrázok 6" descr="op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600200"/>
            <a:ext cx="2756496" cy="1633728"/>
          </a:xfrm>
          <a:prstGeom prst="rect">
            <a:avLst/>
          </a:prstGeom>
        </p:spPr>
      </p:pic>
      <p:pic>
        <p:nvPicPr>
          <p:cNvPr id="8" name="Obrázok 7" descr="op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5200" y="3886200"/>
            <a:ext cx="2805845" cy="1981200"/>
          </a:xfrm>
          <a:prstGeom prst="rect">
            <a:avLst/>
          </a:prstGeom>
        </p:spPr>
      </p:pic>
      <p:pic>
        <p:nvPicPr>
          <p:cNvPr id="9" name="Obrázok 8" descr="chemik2.jpg"/>
          <p:cNvPicPr>
            <a:picLocks noChangeAspect="1"/>
          </p:cNvPicPr>
          <p:nvPr/>
        </p:nvPicPr>
        <p:blipFill>
          <a:blip r:embed="rId6" cstate="print"/>
          <a:srcRect l="20513" r="20513"/>
          <a:stretch>
            <a:fillRect/>
          </a:stretch>
        </p:blipFill>
        <p:spPr>
          <a:xfrm>
            <a:off x="7086600" y="3736932"/>
            <a:ext cx="1752600" cy="3121068"/>
          </a:xfrm>
          <a:prstGeom prst="rect">
            <a:avLst/>
          </a:prstGeom>
        </p:spPr>
      </p:pic>
      <p:pic>
        <p:nvPicPr>
          <p:cNvPr id="10" name="Obrázok 9" descr="h7041.jpg"/>
          <p:cNvPicPr>
            <a:picLocks noChangeAspect="1"/>
          </p:cNvPicPr>
          <p:nvPr/>
        </p:nvPicPr>
        <p:blipFill>
          <a:blip r:embed="rId7" cstate="print"/>
          <a:srcRect r="43333"/>
          <a:stretch>
            <a:fillRect/>
          </a:stretch>
        </p:blipFill>
        <p:spPr>
          <a:xfrm>
            <a:off x="1219200" y="3276600"/>
            <a:ext cx="1752600" cy="309282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66800" y="281940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Ochranné okuliare</a:t>
            </a:r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038600" y="58674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Ochranné rúško</a:t>
            </a:r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886200" y="32004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Ochranné rukavice</a:t>
            </a:r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7122692" y="30480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Ochranný štít</a:t>
            </a:r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168959" y="63362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Laboratórny plášť</a:t>
            </a:r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V chemickom laboratóriu musíme mať oblečený </a:t>
            </a:r>
            <a:r>
              <a:rPr lang="sk-SK" dirty="0">
                <a:latin typeface="Andalus" pitchFamily="18" charset="-78"/>
                <a:cs typeface="Andalus" pitchFamily="18" charset="-78"/>
              </a:rPr>
              <a:t>Z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APNUTÝ CHEMICKÝ plášť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, 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Na nohách musíme mať uzavretú obuv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Dievčatá _______________vlasy </a:t>
            </a:r>
            <a:r>
              <a:rPr lang="sk-SK" dirty="0" smtClean="0">
                <a:latin typeface="Andalus" pitchFamily="18" charset="-78"/>
                <a:cs typeface="Andalus" pitchFamily="18" charset="-78"/>
                <a:sym typeface="Wingdings" panose="05000000000000000000" pitchFamily="2" charset="2"/>
              </a:rPr>
              <a:t>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Ak je to v postupe, chrániť </a:t>
            </a:r>
            <a:r>
              <a:rPr lang="sk-SK" dirty="0">
                <a:latin typeface="Andalus" pitchFamily="18" charset="-78"/>
                <a:cs typeface="Andalus" pitchFamily="18" charset="-78"/>
              </a:rPr>
              <a:t>si ruky rukavicami, oči okuliarmi.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sk-SK" dirty="0" smtClean="0">
                <a:latin typeface="Andalus" pitchFamily="18" charset="-78"/>
                <a:cs typeface="Andalus" pitchFamily="18" charset="-78"/>
              </a:rPr>
              <a:t>		</a:t>
            </a:r>
            <a:r>
              <a:rPr lang="sk-SK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Ochutnávať chemické látky je v 	chemickom laboratóriu ZAKÁZANÉ!!</a:t>
            </a:r>
          </a:p>
          <a:p>
            <a:pPr>
              <a:buNone/>
            </a:pPr>
            <a:endParaRPr lang="sk-SK" b="1" i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		Všetky chemikálie musia byť 	označené výstražnými </a:t>
            </a:r>
            <a:r>
              <a:rPr lang="sk-SK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značkami</a:t>
            </a:r>
            <a:endParaRPr lang="sk-SK" b="1" i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Obrázok 3" descr="Ikona-poz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34340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5718" y="0"/>
            <a:ext cx="7498080" cy="1143000"/>
          </a:xfrm>
        </p:spPr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</a:t>
            </a:r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piktogramy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Obrázok 3" descr="ch_neb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3581400"/>
            <a:ext cx="1524000" cy="1524000"/>
          </a:xfrm>
          <a:prstGeom prst="rect">
            <a:avLst/>
          </a:prstGeom>
        </p:spPr>
      </p:pic>
      <p:pic>
        <p:nvPicPr>
          <p:cNvPr id="5" name="Obrázok 4" descr="ch_neb0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343400"/>
            <a:ext cx="1471613" cy="1471613"/>
          </a:xfrm>
          <a:prstGeom prst="rect">
            <a:avLst/>
          </a:prstGeom>
        </p:spPr>
      </p:pic>
      <p:pic>
        <p:nvPicPr>
          <p:cNvPr id="1028" name="Picture 4" descr="http://www.labo.cz/mft/img/ch_neb0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572000"/>
            <a:ext cx="1447800" cy="1447802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7282878" y="51054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Toxický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974758" y="5791200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Nebezpečný pre</a:t>
            </a:r>
            <a:br>
              <a:rPr lang="sk-SK" sz="2400" dirty="0" smtClean="0">
                <a:latin typeface="Andalus" pitchFamily="18" charset="-78"/>
                <a:cs typeface="Andalus" pitchFamily="18" charset="-78"/>
              </a:rPr>
            </a:br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životné prostredie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720278" y="60198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Žieravý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6802" name="Picture 2" descr="http://www.seaspol.cz/shopfoto/5/15/35/534_20-31.jpg"/>
          <p:cNvPicPr>
            <a:picLocks noChangeAspect="1" noChangeArrowheads="1"/>
          </p:cNvPicPr>
          <p:nvPr/>
        </p:nvPicPr>
        <p:blipFill>
          <a:blip r:embed="rId5" cstate="print"/>
          <a:srcRect l="8476" t="15122" r="9473" b="17855"/>
          <a:stretch>
            <a:fillRect/>
          </a:stretch>
        </p:blipFill>
        <p:spPr bwMode="auto">
          <a:xfrm>
            <a:off x="3318753" y="3810000"/>
            <a:ext cx="1634247" cy="1600200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3581400" y="54102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Horľavý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2" t="57001" r="26261" b="30450"/>
          <a:stretch/>
        </p:blipFill>
        <p:spPr bwMode="auto">
          <a:xfrm>
            <a:off x="2062058" y="1119371"/>
            <a:ext cx="1624047" cy="152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8" t="35963" r="68777" b="50204"/>
          <a:stretch/>
        </p:blipFill>
        <p:spPr bwMode="auto">
          <a:xfrm>
            <a:off x="407864" y="1084704"/>
            <a:ext cx="1439228" cy="159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9" t="57794" r="48097" b="29893"/>
          <a:stretch/>
        </p:blipFill>
        <p:spPr bwMode="auto">
          <a:xfrm>
            <a:off x="7064157" y="1027901"/>
            <a:ext cx="1451321" cy="159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5" t="57171" r="36320" b="28382"/>
          <a:stretch/>
        </p:blipFill>
        <p:spPr bwMode="auto">
          <a:xfrm>
            <a:off x="3779454" y="1084704"/>
            <a:ext cx="1510970" cy="14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9" t="57117" r="58186" b="29712"/>
          <a:stretch/>
        </p:blipFill>
        <p:spPr bwMode="auto">
          <a:xfrm>
            <a:off x="5472896" y="1075467"/>
            <a:ext cx="1425271" cy="145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17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CHÉMIA V DOMÁCNOSTI</a:t>
            </a:r>
          </a:p>
          <a:p>
            <a:pPr>
              <a:buNone/>
            </a:pPr>
            <a:r>
              <a:rPr lang="sk-SK" sz="2400" dirty="0" smtClean="0"/>
              <a:t>					Niektoré čistiace prostriedky v 				domácnosti sú dráždivé pre 					pokožku, oči, dýchacie cesty. 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Niektoré chemikálie na ničenie </a:t>
            </a:r>
          </a:p>
          <a:p>
            <a:pPr>
              <a:buNone/>
            </a:pPr>
            <a:r>
              <a:rPr lang="sk-SK" sz="2400" dirty="0" smtClean="0"/>
              <a:t>škodcov sú jedovaté. 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						Horľaviny sa ľahko 						zapália. Treba dbať  na to, 					aby sa v blízkosti 						nenachádzal otvorený 					oheň.  </a:t>
            </a:r>
            <a:endParaRPr lang="sk-SK" dirty="0"/>
          </a:p>
        </p:txBody>
      </p:sp>
      <p:pic>
        <p:nvPicPr>
          <p:cNvPr id="4" name="Obrázok 3" descr="201010190821_horen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962400"/>
            <a:ext cx="2718816" cy="2505456"/>
          </a:xfrm>
          <a:prstGeom prst="rect">
            <a:avLst/>
          </a:prstGeom>
        </p:spPr>
      </p:pic>
      <p:pic>
        <p:nvPicPr>
          <p:cNvPr id="5" name="Picture 2" descr="http://www.labo.cz/mft/img/ch_neb0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400174" cy="1400176"/>
          </a:xfrm>
          <a:prstGeom prst="rect">
            <a:avLst/>
          </a:prstGeom>
          <a:noFill/>
        </p:spPr>
      </p:pic>
      <p:pic>
        <p:nvPicPr>
          <p:cNvPr id="6" name="Obrázok 5" descr="20121128205620_2b8f822c82e39a7b8e74770308bc9ace1.jpg"/>
          <p:cNvPicPr>
            <a:picLocks noChangeAspect="1"/>
          </p:cNvPicPr>
          <p:nvPr/>
        </p:nvPicPr>
        <p:blipFill>
          <a:blip r:embed="rId4" cstate="print"/>
          <a:srcRect l="31429" r="32857"/>
          <a:stretch>
            <a:fillRect/>
          </a:stretch>
        </p:blipFill>
        <p:spPr>
          <a:xfrm>
            <a:off x="4953000" y="2362200"/>
            <a:ext cx="1295400" cy="1891284"/>
          </a:xfrm>
          <a:prstGeom prst="rect">
            <a:avLst/>
          </a:prstGeom>
        </p:spPr>
      </p:pic>
      <p:pic>
        <p:nvPicPr>
          <p:cNvPr id="7" name="Obrázok 6" descr="jewel_red-w-blu-dichro1.jpg"/>
          <p:cNvPicPr>
            <a:picLocks noChangeAspect="1"/>
          </p:cNvPicPr>
          <p:nvPr/>
        </p:nvPicPr>
        <p:blipFill>
          <a:blip r:embed="rId5" cstate="print"/>
          <a:srcRect l="20667" t="7333" r="7333" b="10889"/>
          <a:stretch>
            <a:fillRect/>
          </a:stretch>
        </p:blipFill>
        <p:spPr>
          <a:xfrm>
            <a:off x="6629400" y="2362200"/>
            <a:ext cx="1162878" cy="990600"/>
          </a:xfrm>
          <a:prstGeom prst="rect">
            <a:avLst/>
          </a:prstGeom>
        </p:spPr>
      </p:pic>
      <p:pic>
        <p:nvPicPr>
          <p:cNvPr id="8" name="Obrázok 7" descr="395855-top_foto1-puej4.jpg"/>
          <p:cNvPicPr>
            <a:picLocks noChangeAspect="1"/>
          </p:cNvPicPr>
          <p:nvPr/>
        </p:nvPicPr>
        <p:blipFill>
          <a:blip r:embed="rId6" cstate="print"/>
          <a:srcRect l="4000" t="7396" r="4000" b="23373"/>
          <a:stretch>
            <a:fillRect/>
          </a:stretch>
        </p:blipFill>
        <p:spPr>
          <a:xfrm>
            <a:off x="6324600" y="3352800"/>
            <a:ext cx="1977292" cy="838200"/>
          </a:xfrm>
          <a:prstGeom prst="rect">
            <a:avLst/>
          </a:prstGeom>
        </p:spPr>
      </p:pic>
      <p:pic>
        <p:nvPicPr>
          <p:cNvPr id="9" name="Obrázok 8" descr="_vyrn_616fixinela_v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" y="1143000"/>
            <a:ext cx="914400" cy="1889761"/>
          </a:xfrm>
          <a:prstGeom prst="rect">
            <a:avLst/>
          </a:prstGeom>
        </p:spPr>
      </p:pic>
      <p:pic>
        <p:nvPicPr>
          <p:cNvPr id="10" name="Obrázok 9" descr="9000100407410_invelky-15.jpg"/>
          <p:cNvPicPr>
            <a:picLocks noChangeAspect="1"/>
          </p:cNvPicPr>
          <p:nvPr/>
        </p:nvPicPr>
        <p:blipFill>
          <a:blip r:embed="rId8" cstate="print"/>
          <a:srcRect l="30000" r="30000"/>
          <a:stretch>
            <a:fillRect/>
          </a:stretch>
        </p:blipFill>
        <p:spPr>
          <a:xfrm>
            <a:off x="1828800" y="1143000"/>
            <a:ext cx="762000" cy="1905000"/>
          </a:xfrm>
          <a:prstGeom prst="rect">
            <a:avLst/>
          </a:prstGeom>
        </p:spPr>
      </p:pic>
      <p:pic>
        <p:nvPicPr>
          <p:cNvPr id="11" name="Obrázok 10" descr="ZON07-30F.jpg"/>
          <p:cNvPicPr>
            <a:picLocks noChangeAspect="1"/>
          </p:cNvPicPr>
          <p:nvPr/>
        </p:nvPicPr>
        <p:blipFill>
          <a:blip r:embed="rId9" cstate="print"/>
          <a:srcRect l="32472" t="18000" r="33820"/>
          <a:stretch>
            <a:fillRect/>
          </a:stretch>
        </p:blipFill>
        <p:spPr>
          <a:xfrm>
            <a:off x="2819400" y="1371600"/>
            <a:ext cx="1143000" cy="1405890"/>
          </a:xfrm>
          <a:prstGeom prst="rect">
            <a:avLst/>
          </a:prstGeom>
        </p:spPr>
      </p:pic>
      <p:pic>
        <p:nvPicPr>
          <p:cNvPr id="12" name="Obrázok 11" descr="ch_neb01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2400" y="2362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ln>
                  <a:solidFill>
                    <a:sysClr val="windowText" lastClr="000000"/>
                  </a:solidFill>
                </a:ln>
              </a:rPr>
              <a:t>ZÁSADY BEZPEČNOSTI V LABORATÓRIU</a:t>
            </a:r>
            <a:endParaRPr lang="sk-SK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Východy z laboratórií musí zabezpečovať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únikový východ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Laboratória musia byť vybavené dostatočným počtom vhodných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hasiacich prístrojov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Laboratória musia byť vybavené ochrannými pomôckami, ako sú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ochranné štíty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ochranné okuliare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gumové rukavice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 a pod.</a:t>
            </a:r>
            <a:endParaRPr lang="sk-SK" b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Laboratórium musí byť vybavené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pomôckami prvej pomoci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Vlastná 1">
      <a:dk1>
        <a:sysClr val="windowText" lastClr="000000"/>
      </a:dk1>
      <a:lt1>
        <a:sysClr val="window" lastClr="FFFFFF"/>
      </a:lt1>
      <a:dk2>
        <a:srgbClr val="00B050"/>
      </a:dk2>
      <a:lt2>
        <a:srgbClr val="54A838"/>
      </a:lt2>
      <a:accent1>
        <a:srgbClr val="20C8F7"/>
      </a:accent1>
      <a:accent2>
        <a:srgbClr val="00B050"/>
      </a:accent2>
      <a:accent3>
        <a:srgbClr val="0BD0D9"/>
      </a:accent3>
      <a:accent4>
        <a:srgbClr val="00B050"/>
      </a:accent4>
      <a:accent5>
        <a:srgbClr val="00B050"/>
      </a:accent5>
      <a:accent6>
        <a:srgbClr val="00B050"/>
      </a:accent6>
      <a:hlink>
        <a:srgbClr val="00B050"/>
      </a:hlink>
      <a:folHlink>
        <a:srgbClr val="0070C0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</TotalTime>
  <Words>128</Words>
  <Application>Microsoft Office PowerPoint</Application>
  <PresentationFormat>Prezentácia na obrazovke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Slnovrat</vt:lpstr>
      <vt:lpstr>CHEMICKÉ LABORATÓRIUM</vt:lpstr>
      <vt:lpstr>Chemické laboratórium</vt:lpstr>
      <vt:lpstr>Chemické laboratórium</vt:lpstr>
      <vt:lpstr>Chemické laboratórium</vt:lpstr>
      <vt:lpstr>Chemické laboratórium</vt:lpstr>
      <vt:lpstr>Chemické piktogramy</vt:lpstr>
      <vt:lpstr>Prezentácia programu PowerPoint</vt:lpstr>
      <vt:lpstr>ZÁSADY BEZPEČNOSTI V LABORATÓRIU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LABORATÓRIUM</dc:title>
  <dc:creator>Naty</dc:creator>
  <cp:lastModifiedBy>spravca</cp:lastModifiedBy>
  <cp:revision>23</cp:revision>
  <dcterms:created xsi:type="dcterms:W3CDTF">2015-09-16T13:03:41Z</dcterms:created>
  <dcterms:modified xsi:type="dcterms:W3CDTF">2020-10-13T07:53:56Z</dcterms:modified>
</cp:coreProperties>
</file>