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9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58C38-AE5B-43D4-8BAC-BCD82F1CB53A}" type="datetimeFigureOut">
              <a:rPr lang="sk-SK" smtClean="0"/>
              <a:pPr/>
              <a:t>24. 10. 2023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190ADE-1E1B-4BFD-A7FE-86C6D437A7C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6473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90ADE-1E1B-4BFD-A7FE-86C6D437A7C8}" type="slidenum">
              <a:rPr lang="sk-SK" smtClean="0"/>
              <a:pPr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27459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Medzi</a:t>
            </a:r>
            <a:r>
              <a:rPr lang="sk-SK" baseline="0" dirty="0"/>
              <a:t> tri základné typy ekonomík nepatrí:</a:t>
            </a:r>
          </a:p>
          <a:p>
            <a:pPr marL="228600" indent="-228600">
              <a:buAutoNum type="alphaLcParenR"/>
            </a:pPr>
            <a:r>
              <a:rPr lang="sk-SK" baseline="0" dirty="0"/>
              <a:t>Voľná ekonomika</a:t>
            </a:r>
          </a:p>
          <a:p>
            <a:pPr marL="228600" indent="-228600">
              <a:buAutoNum type="alphaLcParenR"/>
            </a:pPr>
            <a:r>
              <a:rPr lang="sk-SK" baseline="0" dirty="0"/>
              <a:t>Príkazová ekonomika</a:t>
            </a:r>
          </a:p>
          <a:p>
            <a:pPr marL="228600" indent="-228600">
              <a:buAutoNum type="alphaLcParenR"/>
            </a:pPr>
            <a:r>
              <a:rPr lang="sk-SK" baseline="0" dirty="0"/>
              <a:t>Trhová ekonomika</a:t>
            </a:r>
          </a:p>
          <a:p>
            <a:pPr marL="228600" indent="-228600">
              <a:buAutoNum type="alphaLcParenR"/>
            </a:pPr>
            <a:r>
              <a:rPr lang="sk-SK" baseline="0" dirty="0"/>
              <a:t>Zmiešaná ekonomika </a:t>
            </a:r>
          </a:p>
          <a:p>
            <a:pPr marL="228600" indent="-228600">
              <a:buAutoNum type="alphaLcParenR"/>
            </a:pPr>
            <a:endParaRPr lang="sk-SK" baseline="0" dirty="0"/>
          </a:p>
          <a:p>
            <a:pPr marL="228600" indent="-228600">
              <a:buNone/>
            </a:pPr>
            <a:r>
              <a:rPr lang="sk-SK" baseline="0" dirty="0"/>
              <a:t>Ako sa nazývala ekonomiky, ktorá prevládala v pravekej spoločnosti?</a:t>
            </a:r>
          </a:p>
          <a:p>
            <a:pPr marL="228600" indent="-228600">
              <a:buAutoNum type="alphaLcParenR"/>
            </a:pPr>
            <a:r>
              <a:rPr lang="sk-SK" baseline="0" dirty="0"/>
              <a:t>Tradičná</a:t>
            </a:r>
          </a:p>
          <a:p>
            <a:pPr marL="228600" indent="-228600">
              <a:buAutoNum type="alphaLcParenR"/>
            </a:pPr>
            <a:r>
              <a:rPr lang="sk-SK" baseline="0" dirty="0"/>
              <a:t>Príkazová</a:t>
            </a:r>
          </a:p>
          <a:p>
            <a:pPr marL="228600" indent="-228600">
              <a:buAutoNum type="alphaLcParenR"/>
            </a:pPr>
            <a:r>
              <a:rPr lang="sk-SK" baseline="0" dirty="0"/>
              <a:t>Trhová</a:t>
            </a:r>
          </a:p>
          <a:p>
            <a:pPr marL="228600" indent="-228600">
              <a:buAutoNum type="alphaLcParenR"/>
            </a:pPr>
            <a:r>
              <a:rPr lang="sk-SK" baseline="0" dirty="0"/>
              <a:t>Zmiešaná</a:t>
            </a:r>
          </a:p>
          <a:p>
            <a:pPr marL="228600" indent="-228600">
              <a:buNone/>
            </a:pP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90ADE-1E1B-4BFD-A7FE-86C6D437A7C8}" type="slidenum">
              <a:rPr lang="sk-SK" smtClean="0"/>
              <a:pPr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29979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Kde vznikla trhová ekonomika?</a:t>
            </a:r>
          </a:p>
          <a:p>
            <a:pPr marL="228600" indent="-228600">
              <a:buAutoNum type="alphaLcParenR"/>
            </a:pPr>
            <a:r>
              <a:rPr lang="sk-SK" dirty="0"/>
              <a:t>Západná Európa</a:t>
            </a:r>
          </a:p>
          <a:p>
            <a:pPr marL="228600" indent="-228600">
              <a:buAutoNum type="alphaLcParenR"/>
            </a:pPr>
            <a:r>
              <a:rPr lang="sk-SK" dirty="0"/>
              <a:t>Ázia</a:t>
            </a:r>
            <a:r>
              <a:rPr lang="sk-SK" baseline="0" dirty="0"/>
              <a:t> </a:t>
            </a:r>
          </a:p>
          <a:p>
            <a:pPr marL="228600" indent="-228600">
              <a:buAutoNum type="alphaLcParenR"/>
            </a:pPr>
            <a:r>
              <a:rPr lang="sk-SK" baseline="0" dirty="0"/>
              <a:t>USA</a:t>
            </a:r>
          </a:p>
          <a:p>
            <a:pPr marL="228600" indent="-228600">
              <a:buAutoNum type="alphaLcParenR"/>
            </a:pPr>
            <a:r>
              <a:rPr lang="sk-SK" baseline="0" dirty="0"/>
              <a:t>Afrika </a:t>
            </a:r>
          </a:p>
          <a:p>
            <a:pPr marL="228600" indent="-228600">
              <a:buAutoNum type="alphaLcParenR"/>
            </a:pPr>
            <a:endParaRPr lang="sk-SK" baseline="0" dirty="0"/>
          </a:p>
          <a:p>
            <a:pPr marL="228600" indent="-228600">
              <a:buNone/>
            </a:pPr>
            <a:r>
              <a:rPr lang="sk-SK" baseline="0" dirty="0"/>
              <a:t>Pomocou čoho funguje trhová ekonomika?</a:t>
            </a:r>
          </a:p>
          <a:p>
            <a:pPr marL="228600" indent="-228600">
              <a:buAutoNum type="alphaLcParenR"/>
            </a:pPr>
            <a:r>
              <a:rPr lang="sk-SK" baseline="0" dirty="0"/>
              <a:t>Trhového mechanizmu</a:t>
            </a:r>
          </a:p>
          <a:p>
            <a:pPr marL="228600" indent="-228600">
              <a:buAutoNum type="alphaLcParenR"/>
            </a:pPr>
            <a:r>
              <a:rPr lang="sk-SK" baseline="0" dirty="0"/>
              <a:t>Slobody podnikania</a:t>
            </a:r>
          </a:p>
          <a:p>
            <a:pPr marL="228600" indent="-228600">
              <a:buAutoNum type="alphaLcParenR"/>
            </a:pPr>
            <a:r>
              <a:rPr lang="sk-SK" baseline="0" dirty="0"/>
              <a:t>Konkurencie </a:t>
            </a:r>
          </a:p>
          <a:p>
            <a:pPr marL="228600" indent="-228600">
              <a:buAutoNum type="alphaLcParenR"/>
            </a:pPr>
            <a:r>
              <a:rPr lang="sk-SK" baseline="0" dirty="0"/>
              <a:t>Súkromného vlastníctva </a:t>
            </a:r>
          </a:p>
          <a:p>
            <a:pPr marL="228600" indent="-228600">
              <a:buAutoNum type="alphaLcParenR"/>
            </a:pPr>
            <a:endParaRPr lang="sk-SK" baseline="0" dirty="0"/>
          </a:p>
          <a:p>
            <a:pPr marL="228600" indent="-228600">
              <a:buNone/>
            </a:pPr>
            <a:r>
              <a:rPr lang="sk-SK" baseline="0" dirty="0"/>
              <a:t>V trhovej ekonomike základné ekonomické otázky rieši:</a:t>
            </a:r>
          </a:p>
          <a:p>
            <a:pPr marL="228600" indent="-228600">
              <a:buAutoNum type="alphaLcParenR"/>
            </a:pPr>
            <a:r>
              <a:rPr lang="sk-SK" baseline="0" dirty="0"/>
              <a:t>Trh</a:t>
            </a:r>
          </a:p>
          <a:p>
            <a:pPr marL="228600" indent="-228600">
              <a:buAutoNum type="alphaLcParenR"/>
            </a:pPr>
            <a:r>
              <a:rPr lang="sk-SK" baseline="0" dirty="0"/>
              <a:t>Konkurencia </a:t>
            </a:r>
          </a:p>
          <a:p>
            <a:pPr marL="228600" indent="-228600">
              <a:buAutoNum type="alphaLcParenR"/>
            </a:pPr>
            <a:r>
              <a:rPr lang="sk-SK" baseline="0" dirty="0"/>
              <a:t>Štát </a:t>
            </a:r>
          </a:p>
          <a:p>
            <a:pPr marL="228600" indent="-228600">
              <a:buAutoNum type="alphaLcParenR"/>
            </a:pPr>
            <a:r>
              <a:rPr lang="sk-SK" baseline="0" dirty="0"/>
              <a:t>Vlastníci </a:t>
            </a:r>
          </a:p>
          <a:p>
            <a:pPr marL="228600" indent="-228600">
              <a:buAutoNum type="alphaLcParenR"/>
            </a:pP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90ADE-1E1B-4BFD-A7FE-86C6D437A7C8}" type="slidenum">
              <a:rPr lang="sk-SK" smtClean="0"/>
              <a:pPr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15372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V ktorom štáte vznikla</a:t>
            </a:r>
            <a:r>
              <a:rPr lang="sk-SK" baseline="0" dirty="0"/>
              <a:t> príkazová ekonomika?</a:t>
            </a:r>
          </a:p>
          <a:p>
            <a:pPr marL="228600" indent="-228600">
              <a:buAutoNum type="alphaLcParenR"/>
            </a:pPr>
            <a:r>
              <a:rPr lang="sk-SK" baseline="0" dirty="0"/>
              <a:t>ZSSR</a:t>
            </a:r>
          </a:p>
          <a:p>
            <a:pPr marL="228600" indent="-228600">
              <a:buAutoNum type="alphaLcParenR"/>
            </a:pPr>
            <a:r>
              <a:rPr lang="sk-SK" baseline="0" dirty="0"/>
              <a:t>Čína </a:t>
            </a:r>
          </a:p>
          <a:p>
            <a:pPr marL="228600" indent="-228600">
              <a:buAutoNum type="alphaLcParenR"/>
            </a:pPr>
            <a:r>
              <a:rPr lang="sk-SK" baseline="0" dirty="0"/>
              <a:t>USA</a:t>
            </a:r>
          </a:p>
          <a:p>
            <a:pPr marL="228600" indent="-228600">
              <a:buAutoNum type="alphaLcParenR"/>
            </a:pPr>
            <a:r>
              <a:rPr lang="sk-SK" baseline="0" dirty="0"/>
              <a:t>Severná Kórea</a:t>
            </a:r>
          </a:p>
          <a:p>
            <a:pPr marL="228600" indent="-228600">
              <a:buAutoNum type="alphaLcParenR"/>
            </a:pPr>
            <a:endParaRPr lang="sk-SK" baseline="0" dirty="0"/>
          </a:p>
          <a:p>
            <a:pPr marL="228600" indent="-228600">
              <a:buNone/>
            </a:pPr>
            <a:r>
              <a:rPr lang="sk-SK" dirty="0"/>
              <a:t>Základné ekonomické</a:t>
            </a:r>
            <a:r>
              <a:rPr lang="sk-SK" baseline="0" dirty="0"/>
              <a:t> otázky v príkazovej ekonomike rieši:</a:t>
            </a:r>
          </a:p>
          <a:p>
            <a:pPr marL="228600" indent="-228600">
              <a:buAutoNum type="alphaLcParenR"/>
            </a:pPr>
            <a:r>
              <a:rPr lang="sk-SK" baseline="0" dirty="0"/>
              <a:t>Štát</a:t>
            </a:r>
          </a:p>
          <a:p>
            <a:pPr marL="228600" indent="-228600">
              <a:buAutoNum type="alphaLcParenR"/>
            </a:pPr>
            <a:r>
              <a:rPr lang="sk-SK" baseline="0" dirty="0"/>
              <a:t>Firmy</a:t>
            </a:r>
          </a:p>
          <a:p>
            <a:pPr marL="228600" indent="-228600">
              <a:buAutoNum type="alphaLcParenR"/>
            </a:pPr>
            <a:r>
              <a:rPr lang="sk-SK" baseline="0" dirty="0"/>
              <a:t>Vlastník</a:t>
            </a:r>
          </a:p>
          <a:p>
            <a:pPr marL="228600" indent="-228600">
              <a:buAutoNum type="alphaLcParenR"/>
            </a:pPr>
            <a:r>
              <a:rPr lang="sk-SK" dirty="0"/>
              <a:t>Súkromník </a:t>
            </a:r>
          </a:p>
          <a:p>
            <a:pPr marL="228600" indent="-228600">
              <a:buAutoNum type="alphaLcParenR"/>
            </a:pPr>
            <a:endParaRPr lang="sk-SK" dirty="0"/>
          </a:p>
          <a:p>
            <a:pPr marL="228600" indent="-228600">
              <a:buNone/>
            </a:pP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90ADE-1E1B-4BFD-A7FE-86C6D437A7C8}" type="slidenum">
              <a:rPr lang="sk-SK" smtClean="0"/>
              <a:pPr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0389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Ked</a:t>
            </a:r>
            <a:r>
              <a:rPr lang="sk-SK" baseline="0" dirty="0"/>
              <a:t>y vznikla zmiešaná ekonomika?</a:t>
            </a:r>
          </a:p>
          <a:p>
            <a:pPr marL="228600" indent="-228600">
              <a:buAutoNum type="alphaLcParenR"/>
            </a:pPr>
            <a:r>
              <a:rPr lang="sk-SK" baseline="0" dirty="0" err="1"/>
              <a:t>Prelaom</a:t>
            </a:r>
            <a:r>
              <a:rPr lang="sk-SK" baseline="0" dirty="0"/>
              <a:t> 19 a 20 storočia </a:t>
            </a:r>
          </a:p>
          <a:p>
            <a:pPr marL="228600" indent="-228600">
              <a:buAutoNum type="alphaLcParenR"/>
            </a:pPr>
            <a:r>
              <a:rPr lang="sk-SK" baseline="0" dirty="0"/>
              <a:t>V 19 storočí</a:t>
            </a:r>
          </a:p>
          <a:p>
            <a:pPr marL="228600" indent="-228600">
              <a:buAutoNum type="alphaLcParenR"/>
            </a:pPr>
            <a:r>
              <a:rPr lang="sk-SK" baseline="0" dirty="0"/>
              <a:t>Prelom 19 a 20 storočia</a:t>
            </a:r>
          </a:p>
          <a:p>
            <a:pPr marL="228600" indent="-228600">
              <a:buAutoNum type="alphaLcParenR"/>
            </a:pPr>
            <a:r>
              <a:rPr lang="sk-SK" baseline="0" dirty="0"/>
              <a:t>V 18 storočí</a:t>
            </a:r>
          </a:p>
          <a:p>
            <a:pPr marL="228600" indent="-228600">
              <a:buNone/>
            </a:pPr>
            <a:r>
              <a:rPr lang="sk-SK" baseline="0" dirty="0"/>
              <a:t>Zmiešanú ekonomiku označujeme aj ako:</a:t>
            </a:r>
          </a:p>
          <a:p>
            <a:pPr marL="228600" indent="-228600">
              <a:buAutoNum type="alphaLcParenR"/>
            </a:pPr>
            <a:r>
              <a:rPr lang="sk-SK" baseline="0" dirty="0"/>
              <a:t>Vyšší typ ekonomiky</a:t>
            </a:r>
          </a:p>
          <a:p>
            <a:pPr marL="228600" indent="-228600">
              <a:buAutoNum type="alphaLcParenR"/>
            </a:pPr>
            <a:r>
              <a:rPr lang="sk-SK" baseline="0" dirty="0"/>
              <a:t>Príkazovú ekonomiku</a:t>
            </a:r>
          </a:p>
          <a:p>
            <a:pPr marL="228600" indent="-228600">
              <a:buAutoNum type="alphaLcParenR"/>
            </a:pPr>
            <a:r>
              <a:rPr lang="sk-SK" baseline="0" dirty="0"/>
              <a:t>Nižší typ ekonomiky</a:t>
            </a:r>
          </a:p>
          <a:p>
            <a:pPr marL="228600" indent="-228600">
              <a:buAutoNum type="alphaLcParenR"/>
            </a:pPr>
            <a:r>
              <a:rPr lang="sk-SK" baseline="0" dirty="0"/>
              <a:t>Centrálny typ ekonomiky</a:t>
            </a:r>
          </a:p>
          <a:p>
            <a:pPr marL="228600" indent="-228600">
              <a:buAutoNum type="alphaLcParenR"/>
            </a:pPr>
            <a:endParaRPr lang="sk-SK" baseline="0" dirty="0"/>
          </a:p>
          <a:p>
            <a:pPr marL="228600" indent="-228600">
              <a:buNone/>
            </a:pPr>
            <a:r>
              <a:rPr lang="sk-SK" baseline="0" dirty="0"/>
              <a:t>Aký je najčastejší typ ekonomiky v súčasnosti?</a:t>
            </a:r>
          </a:p>
          <a:p>
            <a:pPr marL="228600" indent="-228600">
              <a:buAutoNum type="alphaLcParenR"/>
            </a:pPr>
            <a:r>
              <a:rPr lang="sk-SK" baseline="0" dirty="0"/>
              <a:t>Zmiešaná</a:t>
            </a:r>
          </a:p>
          <a:p>
            <a:pPr marL="228600" indent="-228600">
              <a:buAutoNum type="alphaLcParenR"/>
            </a:pPr>
            <a:r>
              <a:rPr lang="sk-SK" baseline="0" dirty="0"/>
              <a:t>Príkazová</a:t>
            </a:r>
          </a:p>
          <a:p>
            <a:pPr marL="228600" indent="-228600">
              <a:buAutoNum type="alphaLcParenR"/>
            </a:pPr>
            <a:r>
              <a:rPr lang="sk-SK" baseline="0" dirty="0"/>
              <a:t>Trhová </a:t>
            </a:r>
          </a:p>
          <a:p>
            <a:pPr marL="228600" indent="-228600">
              <a:buAutoNum type="alphaLcParenR"/>
            </a:pPr>
            <a:r>
              <a:rPr lang="sk-SK" baseline="0" dirty="0"/>
              <a:t>Tradičná </a:t>
            </a:r>
          </a:p>
          <a:p>
            <a:pPr marL="228600" indent="-228600">
              <a:buNone/>
            </a:pP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90ADE-1E1B-4BFD-A7FE-86C6D437A7C8}" type="slidenum">
              <a:rPr lang="sk-SK" smtClean="0"/>
              <a:pPr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91144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90ADE-1E1B-4BFD-A7FE-86C6D437A7C8}" type="slidenum">
              <a:rPr lang="sk-SK" smtClean="0"/>
              <a:pPr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53325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685800"/>
            <a:ext cx="600075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3843868"/>
            <a:ext cx="48006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Kliknite sem a upravte štýl predlohy podnadpisov.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9A8D-D857-42C5-888C-3FCB871C7FCB}" type="datetimeFigureOut">
              <a:rPr lang="sk-SK" smtClean="0"/>
              <a:pPr/>
              <a:t>24. 10. 2023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127E-BEC5-4E33-BB3B-BB96B3ED8944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8467"/>
            <a:ext cx="28575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91546"/>
            <a:ext cx="4560491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228600"/>
            <a:ext cx="371475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32279"/>
            <a:ext cx="3639742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609602"/>
            <a:ext cx="325754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533400"/>
            <a:ext cx="8114109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3843867"/>
            <a:ext cx="6228158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9A8D-D857-42C5-888C-3FCB871C7FCB}" type="datetimeFigureOut">
              <a:rPr lang="sk-SK" smtClean="0"/>
              <a:pPr/>
              <a:t>24. 10. 2023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127E-BEC5-4E33-BB3B-BB96B3ED894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685800"/>
            <a:ext cx="75438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114800"/>
            <a:ext cx="6401991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9A8D-D857-42C5-888C-3FCB871C7FCB}" type="datetimeFigureOut">
              <a:rPr lang="sk-SK" smtClean="0"/>
              <a:pPr/>
              <a:t>24. 10. 2023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127E-BEC5-4E33-BB3B-BB96B3ED894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85800"/>
            <a:ext cx="6858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3429000"/>
            <a:ext cx="64008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4301068"/>
            <a:ext cx="64008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9A8D-D857-42C5-888C-3FCB871C7FCB}" type="datetimeFigureOut">
              <a:rPr lang="sk-SK" smtClean="0"/>
              <a:pPr/>
              <a:t>24. 10. 2023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127E-BEC5-4E33-BB3B-BB96B3ED894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4" name="TextBox 13"/>
          <p:cNvSpPr txBox="1"/>
          <p:nvPr/>
        </p:nvSpPr>
        <p:spPr>
          <a:xfrm>
            <a:off x="398859" y="81222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76860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3429000"/>
            <a:ext cx="64008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5132981"/>
            <a:ext cx="6401993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9A8D-D857-42C5-888C-3FCB871C7FCB}" type="datetimeFigureOut">
              <a:rPr lang="sk-SK" smtClean="0"/>
              <a:pPr/>
              <a:t>24. 10. 2023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127E-BEC5-4E33-BB3B-BB96B3ED894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85800"/>
            <a:ext cx="6858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3928534"/>
            <a:ext cx="64008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/>
              <a:t>Kliknite sem a upravte štýly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978400"/>
            <a:ext cx="64008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9A8D-D857-42C5-888C-3FCB871C7FCB}" type="datetimeFigureOut">
              <a:rPr lang="sk-SK" smtClean="0"/>
              <a:pPr/>
              <a:t>24. 10. 2023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127E-BEC5-4E33-BB3B-BB96B3ED894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TextBox 10"/>
          <p:cNvSpPr txBox="1"/>
          <p:nvPr/>
        </p:nvSpPr>
        <p:spPr>
          <a:xfrm>
            <a:off x="398859" y="81222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76860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685800"/>
            <a:ext cx="75438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3928534"/>
            <a:ext cx="64008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/>
              <a:t>Kliknite sem a upravte štýly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766733"/>
            <a:ext cx="64008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9A8D-D857-42C5-888C-3FCB871C7FCB}" type="datetimeFigureOut">
              <a:rPr lang="sk-SK" smtClean="0"/>
              <a:pPr/>
              <a:t>24. 10. 2023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127E-BEC5-4E33-BB3B-BB96B3ED894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9A8D-D857-42C5-888C-3FCB871C7FCB}" type="datetimeFigureOut">
              <a:rPr lang="sk-SK" smtClean="0"/>
              <a:pPr/>
              <a:t>24. 10. 2023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127E-BEC5-4E33-BB3B-BB96B3ED894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685800"/>
            <a:ext cx="1543050" cy="4572000"/>
          </a:xfrm>
        </p:spPr>
        <p:txBody>
          <a:bodyPr vert="eaVert"/>
          <a:lstStyle/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685800"/>
            <a:ext cx="5867400" cy="5308600"/>
          </a:xfrm>
        </p:spPr>
        <p:txBody>
          <a:bodyPr vert="eaVert" anchor="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9A8D-D857-42C5-888C-3FCB871C7FCB}" type="datetimeFigureOut">
              <a:rPr lang="sk-SK" smtClean="0"/>
              <a:pPr/>
              <a:t>24. 10. 2023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127E-BEC5-4E33-BB3B-BB96B3ED894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9A8D-D857-42C5-888C-3FCB871C7FCB}" type="datetimeFigureOut">
              <a:rPr lang="sk-SK" smtClean="0"/>
              <a:pPr/>
              <a:t>24. 10. 2023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127E-BEC5-4E33-BB3B-BB96B3ED894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006600"/>
            <a:ext cx="64008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4495800"/>
            <a:ext cx="64008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9A8D-D857-42C5-888C-3FCB871C7FCB}" type="datetimeFigureOut">
              <a:rPr lang="sk-SK" smtClean="0"/>
              <a:pPr/>
              <a:t>24. 10. 2023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127E-BEC5-4E33-BB3B-BB96B3ED894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685801"/>
            <a:ext cx="3703241" cy="361526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685801"/>
            <a:ext cx="3700859" cy="3615266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9A8D-D857-42C5-888C-3FCB871C7FCB}" type="datetimeFigureOut">
              <a:rPr lang="sk-SK" smtClean="0"/>
              <a:pPr/>
              <a:t>24. 10. 2023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127E-BEC5-4E33-BB3B-BB96B3ED894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685800"/>
            <a:ext cx="348734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1270529"/>
            <a:ext cx="3703241" cy="3030538"/>
          </a:xfrm>
        </p:spPr>
        <p:txBody>
          <a:bodyPr anchor="t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685800"/>
            <a:ext cx="349885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1262062"/>
            <a:ext cx="3696891" cy="3030538"/>
          </a:xfrm>
        </p:spPr>
        <p:txBody>
          <a:bodyPr anchor="t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9A8D-D857-42C5-888C-3FCB871C7FCB}" type="datetimeFigureOut">
              <a:rPr lang="sk-SK" smtClean="0"/>
              <a:pPr/>
              <a:t>24. 10. 2023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127E-BEC5-4E33-BB3B-BB96B3ED894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9A8D-D857-42C5-888C-3FCB871C7FCB}" type="datetimeFigureOut">
              <a:rPr lang="sk-SK" smtClean="0"/>
              <a:pPr/>
              <a:t>24. 10. 2023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127E-BEC5-4E33-BB3B-BB96B3ED894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9A8D-D857-42C5-888C-3FCB871C7FCB}" type="datetimeFigureOut">
              <a:rPr lang="sk-SK" smtClean="0"/>
              <a:pPr/>
              <a:t>24. 10. 2023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127E-BEC5-4E33-BB3B-BB96B3ED894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685800"/>
            <a:ext cx="27432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685800"/>
            <a:ext cx="4457701" cy="5308600"/>
          </a:xfrm>
        </p:spPr>
        <p:txBody>
          <a:bodyPr anchor="ctr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2209800"/>
            <a:ext cx="27432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9A8D-D857-42C5-888C-3FCB871C7FCB}" type="datetimeFigureOut">
              <a:rPr lang="sk-SK" smtClean="0"/>
              <a:pPr/>
              <a:t>24. 10. 2023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127E-BEC5-4E33-BB3B-BB96B3ED894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447800"/>
            <a:ext cx="451485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914400"/>
            <a:ext cx="2460731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777067"/>
            <a:ext cx="4516041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9A8D-D857-42C5-888C-3FCB871C7FCB}" type="datetimeFigureOut">
              <a:rPr lang="sk-SK" smtClean="0"/>
              <a:pPr/>
              <a:t>24. 10. 2023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127E-BEC5-4E33-BB3B-BB96B3ED894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963334"/>
            <a:ext cx="2236394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4487333"/>
            <a:ext cx="64008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685801"/>
            <a:ext cx="64008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6172201"/>
            <a:ext cx="12001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9949A8D-D857-42C5-888C-3FCB871C7FCB}" type="datetimeFigureOut">
              <a:rPr lang="sk-SK" smtClean="0"/>
              <a:pPr/>
              <a:t>24. 10. 2023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6172201"/>
            <a:ext cx="56578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5578476"/>
            <a:ext cx="856684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B1A127E-BEC5-4E33-BB3B-BB96B3ED8944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 dirty="0">
                <a:solidFill>
                  <a:srgbClr val="FFFF00"/>
                </a:solidFill>
                <a:highlight>
                  <a:srgbClr val="FF0000"/>
                </a:highlight>
              </a:rPr>
              <a:t>Typy ekonomík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Pre 9. ročník </a:t>
            </a:r>
            <a:r>
              <a:rPr lang="sk-SK" dirty="0" smtClean="0"/>
              <a:t>ZŠ</a:t>
            </a:r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>
            <a:normAutofit/>
          </a:bodyPr>
          <a:lstStyle/>
          <a:p>
            <a:pPr algn="ctr"/>
            <a:r>
              <a:rPr lang="sk-SK" dirty="0"/>
              <a:t>? Tri základné otázky ekonomiky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14348" y="2214554"/>
            <a:ext cx="6400800" cy="3615267"/>
          </a:xfrm>
        </p:spPr>
        <p:txBody>
          <a:bodyPr/>
          <a:lstStyle/>
          <a:p>
            <a:r>
              <a:rPr lang="sk-SK" dirty="0"/>
              <a:t>Niektoré </a:t>
            </a:r>
            <a:r>
              <a:rPr lang="sk-SK" dirty="0">
                <a:highlight>
                  <a:srgbClr val="FFFF00"/>
                </a:highlight>
              </a:rPr>
              <a:t>ekonomiky</a:t>
            </a:r>
            <a:r>
              <a:rPr lang="sk-SK" dirty="0"/>
              <a:t> </a:t>
            </a:r>
            <a:r>
              <a:rPr lang="sk-SK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rPr>
              <a:t>tri základné ekonomické otázky</a:t>
            </a:r>
            <a:r>
              <a:rPr lang="sk-SK" dirty="0"/>
              <a:t> </a:t>
            </a:r>
            <a:r>
              <a:rPr lang="sk-SK" dirty="0">
                <a:highlight>
                  <a:srgbClr val="00FF00"/>
                </a:highlight>
              </a:rPr>
              <a:t>riešia</a:t>
            </a:r>
            <a:r>
              <a:rPr lang="sk-SK" dirty="0"/>
              <a:t>:</a:t>
            </a:r>
          </a:p>
          <a:p>
            <a:pPr lvl="1"/>
            <a:r>
              <a:rPr lang="sk-SK" dirty="0">
                <a:highlight>
                  <a:srgbClr val="00FF00"/>
                </a:highlight>
              </a:rPr>
              <a:t>Pomocou </a:t>
            </a:r>
            <a:r>
              <a:rPr lang="sk-SK" dirty="0">
                <a:solidFill>
                  <a:schemeClr val="bg1"/>
                </a:solidFill>
                <a:highlight>
                  <a:srgbClr val="00FF00"/>
                </a:highlight>
              </a:rPr>
              <a:t>trhu</a:t>
            </a:r>
          </a:p>
          <a:p>
            <a:pPr lvl="1"/>
            <a:r>
              <a:rPr lang="sk-SK" dirty="0">
                <a:solidFill>
                  <a:srgbClr val="FF0000"/>
                </a:solidFill>
                <a:highlight>
                  <a:srgbClr val="00FF00"/>
                </a:highlight>
              </a:rPr>
              <a:t>Príkazmi</a:t>
            </a:r>
          </a:p>
          <a:p>
            <a:pPr lvl="1"/>
            <a:r>
              <a:rPr lang="sk-SK" dirty="0">
                <a:solidFill>
                  <a:schemeClr val="bg1"/>
                </a:solidFill>
                <a:highlight>
                  <a:srgbClr val="00FF00"/>
                </a:highlight>
              </a:rPr>
              <a:t>Kombináciou oboch prvkov</a:t>
            </a:r>
            <a:r>
              <a:rPr lang="sk-SK" dirty="0"/>
              <a:t>...</a:t>
            </a:r>
          </a:p>
        </p:txBody>
      </p:sp>
      <p:pic>
        <p:nvPicPr>
          <p:cNvPr id="1026" name="Picture 2" descr="Big Yellow Question Mark, HD Png Download , Transparent Png Image - PNGitem">
            <a:extLst>
              <a:ext uri="{FF2B5EF4-FFF2-40B4-BE49-F238E27FC236}">
                <a16:creationId xmlns:a16="http://schemas.microsoft.com/office/drawing/2014/main" xmlns="" id="{5E57A8DE-825D-2047-02C5-83060B039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881412"/>
            <a:ext cx="738386" cy="489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>
            <a:extLst>
              <a:ext uri="{FF2B5EF4-FFF2-40B4-BE49-F238E27FC236}">
                <a16:creationId xmlns:a16="http://schemas.microsoft.com/office/drawing/2014/main" xmlns="" id="{B3CF4E98-2B56-AE05-46B8-EBDA10EE1AE8}"/>
              </a:ext>
            </a:extLst>
          </p:cNvPr>
          <p:cNvSpPr txBox="1"/>
          <p:nvPr/>
        </p:nvSpPr>
        <p:spPr>
          <a:xfrm>
            <a:off x="1277238" y="6039950"/>
            <a:ext cx="463780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sk-SK" dirty="0"/>
              <a:t>Aké sú tri základné ekonomické otázky?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/>
              <a:t>Tri typy ekonomík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1928802"/>
            <a:ext cx="6400800" cy="3615267"/>
          </a:xfrm>
        </p:spPr>
        <p:txBody>
          <a:bodyPr/>
          <a:lstStyle/>
          <a:p>
            <a:pPr lvl="0"/>
            <a:r>
              <a:rPr lang="sk-SK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00"/>
                </a:highlight>
              </a:rPr>
              <a:t>Tri základné typy ekonomík</a:t>
            </a:r>
            <a:r>
              <a:rPr lang="sk-SK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00"/>
                </a:highlight>
              </a:rPr>
              <a:t> </a:t>
            </a:r>
            <a:r>
              <a:rPr lang="sk-SK" dirty="0"/>
              <a:t>z hľadiska </a:t>
            </a:r>
            <a:r>
              <a:rPr lang="sk-SK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riešenia troch základných ekonomických otázok</a:t>
            </a:r>
            <a:r>
              <a:rPr lang="sk-SK" dirty="0"/>
              <a:t>:</a:t>
            </a:r>
          </a:p>
          <a:p>
            <a:pPr lvl="1"/>
            <a:r>
              <a:rPr lang="sk-SK" b="1" dirty="0"/>
              <a:t> </a:t>
            </a:r>
            <a:r>
              <a:rPr lang="sk-SK" b="1" dirty="0">
                <a:highlight>
                  <a:srgbClr val="FFFF00"/>
                </a:highlight>
              </a:rPr>
              <a:t>príkazová</a:t>
            </a:r>
            <a:endParaRPr lang="sk-SK" dirty="0">
              <a:highlight>
                <a:srgbClr val="FFFF00"/>
              </a:highlight>
            </a:endParaRPr>
          </a:p>
          <a:p>
            <a:pPr lvl="1"/>
            <a:r>
              <a:rPr lang="sk-SK" b="1" dirty="0"/>
              <a:t> </a:t>
            </a:r>
            <a:r>
              <a:rPr lang="sk-SK" b="1" dirty="0">
                <a:highlight>
                  <a:srgbClr val="FFFF00"/>
                </a:highlight>
              </a:rPr>
              <a:t>trhová</a:t>
            </a:r>
            <a:endParaRPr lang="sk-SK" dirty="0">
              <a:highlight>
                <a:srgbClr val="FFFF00"/>
              </a:highlight>
            </a:endParaRPr>
          </a:p>
          <a:p>
            <a:pPr lvl="1"/>
            <a:r>
              <a:rPr lang="sk-SK" dirty="0"/>
              <a:t> </a:t>
            </a:r>
            <a:r>
              <a:rPr lang="sk-SK" b="1" dirty="0">
                <a:highlight>
                  <a:srgbClr val="FFFF00"/>
                </a:highlight>
              </a:rPr>
              <a:t>zmiešaná </a:t>
            </a:r>
            <a:endParaRPr lang="sk-SK" dirty="0">
              <a:highlight>
                <a:srgbClr val="FFFF00"/>
              </a:highlight>
            </a:endParaRPr>
          </a:p>
          <a:p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1071538" y="4929198"/>
            <a:ext cx="5812810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b="1" dirty="0">
                <a:solidFill>
                  <a:srgbClr val="FF0000"/>
                </a:solidFill>
                <a:highlight>
                  <a:srgbClr val="FFFF00"/>
                </a:highlight>
              </a:rPr>
              <a:t>V minulosti </a:t>
            </a:r>
            <a:r>
              <a:rPr lang="sk-SK" dirty="0">
                <a:highlight>
                  <a:srgbClr val="FFFF00"/>
                </a:highlight>
              </a:rPr>
              <a:t>existovala aj</a:t>
            </a:r>
            <a:r>
              <a:rPr lang="sk-SK" dirty="0"/>
              <a:t> tzv. </a:t>
            </a:r>
            <a:r>
              <a:rPr lang="sk-SK" b="1" dirty="0">
                <a:highlight>
                  <a:srgbClr val="00FFFF"/>
                </a:highlight>
              </a:rPr>
              <a:t>tradičná ekonomika</a:t>
            </a:r>
            <a:r>
              <a:rPr lang="sk-SK" dirty="0"/>
              <a:t>.</a:t>
            </a:r>
          </a:p>
          <a:p>
            <a:pPr algn="ctr"/>
            <a:r>
              <a:rPr lang="sk-SK" dirty="0"/>
              <a:t>Bola </a:t>
            </a:r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typická pre </a:t>
            </a:r>
            <a:r>
              <a:rPr lang="sk-SK" dirty="0"/>
              <a:t>pravekú a čiastočne aj starovekú</a:t>
            </a:r>
          </a:p>
          <a:p>
            <a:pPr algn="ctr"/>
            <a:r>
              <a:rPr lang="sk-SK" dirty="0"/>
              <a:t>spoločnosť</a:t>
            </a:r>
          </a:p>
        </p:txBody>
      </p:sp>
      <p:pic>
        <p:nvPicPr>
          <p:cNvPr id="2050" name="Picture 2" descr="Pravěku png | PNGEgg">
            <a:extLst>
              <a:ext uri="{FF2B5EF4-FFF2-40B4-BE49-F238E27FC236}">
                <a16:creationId xmlns:a16="http://schemas.microsoft.com/office/drawing/2014/main" xmlns="" id="{6DF39B1B-38EC-493B-AB43-C1EA60F55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5085184"/>
            <a:ext cx="1547664" cy="177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Trhová ekonomika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1428736"/>
            <a:ext cx="6400800" cy="5214974"/>
          </a:xfrm>
        </p:spPr>
        <p:txBody>
          <a:bodyPr>
            <a:normAutofit/>
          </a:bodyPr>
          <a:lstStyle/>
          <a:p>
            <a:pPr lvl="0"/>
            <a:r>
              <a:rPr lang="sk-SK" b="1" dirty="0"/>
              <a:t>Vznik: </a:t>
            </a:r>
            <a:r>
              <a:rPr lang="sk-SK" b="1" dirty="0">
                <a:solidFill>
                  <a:srgbClr val="FF0000"/>
                </a:solidFill>
              </a:rPr>
              <a:t>západná Európa </a:t>
            </a:r>
            <a:r>
              <a:rPr lang="sk-SK" dirty="0">
                <a:sym typeface="Wingdings"/>
              </a:rPr>
              <a:t></a:t>
            </a:r>
            <a:r>
              <a:rPr lang="sk-SK" dirty="0"/>
              <a:t> </a:t>
            </a:r>
            <a:r>
              <a:rPr lang="sk-SK" b="1" dirty="0">
                <a:solidFill>
                  <a:srgbClr val="FF0000"/>
                </a:solidFill>
              </a:rPr>
              <a:t>17. až 18 stor.</a:t>
            </a:r>
            <a:endParaRPr lang="sk-SK" dirty="0">
              <a:solidFill>
                <a:srgbClr val="FF0000"/>
              </a:solidFill>
            </a:endParaRPr>
          </a:p>
          <a:p>
            <a:pPr lvl="0"/>
            <a:r>
              <a:rPr lang="sk-SK" b="1" dirty="0">
                <a:solidFill>
                  <a:schemeClr val="bg1"/>
                </a:solidFill>
                <a:highlight>
                  <a:srgbClr val="FFFF00"/>
                </a:highlight>
              </a:rPr>
              <a:t>Základné ekonomické otázky </a:t>
            </a:r>
            <a:r>
              <a:rPr lang="sk-SK" dirty="0"/>
              <a:t>(čo, ako a pre koho vyrábať) </a:t>
            </a:r>
            <a:r>
              <a:rPr lang="sk-SK" dirty="0">
                <a:highlight>
                  <a:srgbClr val="FFFF00"/>
                </a:highlight>
              </a:rPr>
              <a:t>rieši</a:t>
            </a:r>
            <a:r>
              <a:rPr lang="sk-SK" dirty="0"/>
              <a:t> </a:t>
            </a:r>
            <a:r>
              <a:rPr lang="sk-SK" b="1" dirty="0">
                <a:solidFill>
                  <a:schemeClr val="bg1"/>
                </a:solidFill>
                <a:highlight>
                  <a:srgbClr val="00FF00"/>
                </a:highlight>
              </a:rPr>
              <a:t>trh</a:t>
            </a:r>
            <a:endParaRPr lang="sk-SK" dirty="0">
              <a:solidFill>
                <a:schemeClr val="bg1"/>
              </a:solidFill>
              <a:highlight>
                <a:srgbClr val="00FF00"/>
              </a:highlight>
            </a:endParaRPr>
          </a:p>
          <a:p>
            <a:pPr lvl="0"/>
            <a:r>
              <a:rPr lang="sk-SK" b="1" dirty="0">
                <a:highlight>
                  <a:srgbClr val="00FF00"/>
                </a:highlight>
              </a:rPr>
              <a:t>Trh</a:t>
            </a:r>
            <a:r>
              <a:rPr lang="sk-SK" dirty="0">
                <a:highlight>
                  <a:srgbClr val="00FF00"/>
                </a:highlight>
              </a:rPr>
              <a:t> </a:t>
            </a:r>
            <a:r>
              <a:rPr lang="sk-SK" dirty="0"/>
              <a:t>=&gt; </a:t>
            </a:r>
            <a:r>
              <a:rPr lang="sk-SK" dirty="0">
                <a:solidFill>
                  <a:srgbClr val="FFC000"/>
                </a:solidFill>
                <a:highlight>
                  <a:srgbClr val="FF0000"/>
                </a:highlight>
              </a:rPr>
              <a:t>TRHOVÝ MECHANIZMUS</a:t>
            </a:r>
            <a:r>
              <a:rPr lang="sk-SK" dirty="0"/>
              <a:t>: </a:t>
            </a:r>
            <a:r>
              <a:rPr lang="sk-SK" b="1" dirty="0">
                <a:highlight>
                  <a:srgbClr val="00FF00"/>
                </a:highlight>
              </a:rPr>
              <a:t>stretáva sa </a:t>
            </a:r>
            <a:r>
              <a:rPr lang="sk-SK" b="1" dirty="0">
                <a:solidFill>
                  <a:schemeClr val="tx1"/>
                </a:solidFill>
                <a:highlight>
                  <a:srgbClr val="00FF00"/>
                </a:highlight>
              </a:rPr>
              <a:t>ponuka</a:t>
            </a:r>
            <a:r>
              <a:rPr lang="sk-SK" b="1" dirty="0">
                <a:highlight>
                  <a:srgbClr val="00FF00"/>
                </a:highlight>
              </a:rPr>
              <a:t> s </a:t>
            </a:r>
            <a:r>
              <a:rPr lang="sk-SK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</a:rPr>
              <a:t>dopytom </a:t>
            </a:r>
            <a:r>
              <a:rPr lang="sk-SK" b="1" dirty="0">
                <a:highlight>
                  <a:srgbClr val="00FF00"/>
                </a:highlight>
              </a:rPr>
              <a:t>=&gt; výsledok = </a:t>
            </a:r>
            <a:r>
              <a:rPr lang="sk-SK" b="1" dirty="0">
                <a:solidFill>
                  <a:srgbClr val="FF0000"/>
                </a:solidFill>
                <a:highlight>
                  <a:srgbClr val="00FF00"/>
                </a:highlight>
              </a:rPr>
              <a:t>cena</a:t>
            </a:r>
            <a:endParaRPr lang="sk-SK" dirty="0">
              <a:solidFill>
                <a:srgbClr val="FF0000"/>
              </a:solidFill>
              <a:highlight>
                <a:srgbClr val="00FF00"/>
              </a:highlight>
            </a:endParaRPr>
          </a:p>
          <a:p>
            <a:pPr lvl="0"/>
            <a:r>
              <a:rPr lang="sk-SK" b="1" dirty="0">
                <a:highlight>
                  <a:srgbClr val="FFFF00"/>
                </a:highlight>
              </a:rPr>
              <a:t>Sloboda podnikania</a:t>
            </a:r>
            <a:r>
              <a:rPr lang="sk-SK" dirty="0">
                <a:highlight>
                  <a:srgbClr val="FFFF00"/>
                </a:highlight>
              </a:rPr>
              <a:t> </a:t>
            </a:r>
            <a:r>
              <a:rPr lang="sk-SK" dirty="0"/>
              <a:t>=&gt; podnikateľ zakladá firmu, ale aj ukončuje jej činnosť</a:t>
            </a:r>
          </a:p>
          <a:p>
            <a:pPr lvl="0"/>
            <a:r>
              <a:rPr lang="sk-SK" b="1" dirty="0">
                <a:highlight>
                  <a:srgbClr val="FFFF00"/>
                </a:highlight>
              </a:rPr>
              <a:t>Súkromné vlastníctvo </a:t>
            </a:r>
          </a:p>
          <a:p>
            <a:pPr lvl="0"/>
            <a:r>
              <a:rPr lang="sk-SK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Nedostatky trhovej ekonomiky: </a:t>
            </a:r>
            <a:endParaRPr lang="sk-SK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sk-SK" b="1" dirty="0"/>
              <a:t> </a:t>
            </a:r>
            <a:r>
              <a:rPr lang="sk-SK" b="1" dirty="0">
                <a:solidFill>
                  <a:srgbClr val="FFFF00"/>
                </a:solidFill>
              </a:rPr>
              <a:t>nezamestnanosť,</a:t>
            </a:r>
            <a:r>
              <a:rPr lang="sk-SK" b="1" dirty="0"/>
              <a:t> </a:t>
            </a:r>
            <a:r>
              <a:rPr lang="sk-SK" b="1" dirty="0">
                <a:solidFill>
                  <a:srgbClr val="FFFF00"/>
                </a:solidFill>
              </a:rPr>
              <a:t>nestabilita cien</a:t>
            </a:r>
            <a:r>
              <a:rPr lang="sk-SK" b="1" dirty="0"/>
              <a:t>, </a:t>
            </a:r>
            <a:r>
              <a:rPr lang="sk-SK" b="1" dirty="0">
                <a:solidFill>
                  <a:srgbClr val="FFFF00"/>
                </a:solidFill>
              </a:rPr>
              <a:t>rozdiely medzi chudobnými a bohatými</a:t>
            </a:r>
            <a:r>
              <a:rPr lang="sk-SK" dirty="0"/>
              <a:t>...</a:t>
            </a:r>
          </a:p>
          <a:p>
            <a:pPr lvl="0"/>
            <a:endParaRPr lang="sk-SK" dirty="0"/>
          </a:p>
          <a:p>
            <a:endParaRPr lang="sk-SK" dirty="0"/>
          </a:p>
        </p:txBody>
      </p:sp>
      <p:pic>
        <p:nvPicPr>
          <p:cNvPr id="3074" name="Picture 2" descr="Rozbil Chudý V Úpadku - Obrázek zdarma na Pixabay">
            <a:extLst>
              <a:ext uri="{FF2B5EF4-FFF2-40B4-BE49-F238E27FC236}">
                <a16:creationId xmlns:a16="http://schemas.microsoft.com/office/drawing/2014/main" xmlns="" id="{AFC79DEF-662D-23AD-B6E5-2DB16124B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90" y="4314825"/>
            <a:ext cx="1800225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>
                <a:solidFill>
                  <a:srgbClr val="FF0000"/>
                </a:solidFill>
              </a:rPr>
              <a:t>Príkazová ekonomika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1142984"/>
            <a:ext cx="6400800" cy="5572164"/>
          </a:xfrm>
        </p:spPr>
        <p:txBody>
          <a:bodyPr>
            <a:normAutofit/>
          </a:bodyPr>
          <a:lstStyle/>
          <a:p>
            <a:pPr lvl="0"/>
            <a:r>
              <a:rPr lang="sk-SK" b="1" dirty="0"/>
              <a:t>Vznik: </a:t>
            </a:r>
            <a:r>
              <a:rPr lang="sk-SK" b="1" dirty="0">
                <a:solidFill>
                  <a:srgbClr val="FF0000"/>
                </a:solidFill>
              </a:rPr>
              <a:t>20 roky 20 stor. v ZSSR</a:t>
            </a:r>
            <a:r>
              <a:rPr lang="sk-SK" dirty="0">
                <a:solidFill>
                  <a:srgbClr val="FF0000"/>
                </a:solidFill>
              </a:rPr>
              <a:t> </a:t>
            </a:r>
            <a:r>
              <a:rPr lang="sk-SK" dirty="0"/>
              <a:t>+ </a:t>
            </a:r>
            <a:r>
              <a:rPr lang="sk-SK" b="1" dirty="0"/>
              <a:t>po II. svet. vojne krajiny strednej a juhovýchodnej Európy</a:t>
            </a:r>
            <a:r>
              <a:rPr lang="sk-SK" dirty="0"/>
              <a:t>...+ Čína, Vietnam, Mongolsko, Sev. Kórea </a:t>
            </a:r>
          </a:p>
          <a:p>
            <a:pPr lvl="0"/>
            <a:r>
              <a:rPr lang="sk-SK" b="1" dirty="0">
                <a:solidFill>
                  <a:schemeClr val="bg1"/>
                </a:solidFill>
                <a:highlight>
                  <a:srgbClr val="FFFF00"/>
                </a:highlight>
              </a:rPr>
              <a:t>Základné ekonomické otázky rieši </a:t>
            </a:r>
            <a:r>
              <a:rPr lang="sk-SK" b="1" dirty="0">
                <a:solidFill>
                  <a:srgbClr val="FF0000"/>
                </a:solidFill>
                <a:highlight>
                  <a:srgbClr val="00FF00"/>
                </a:highlight>
              </a:rPr>
              <a:t>štát</a:t>
            </a:r>
            <a:endParaRPr lang="sk-SK" dirty="0">
              <a:solidFill>
                <a:srgbClr val="FF0000"/>
              </a:solidFill>
              <a:highlight>
                <a:srgbClr val="00FF00"/>
              </a:highlight>
            </a:endParaRPr>
          </a:p>
          <a:p>
            <a:pPr lvl="0"/>
            <a:r>
              <a:rPr lang="sk-SK" b="1" dirty="0">
                <a:solidFill>
                  <a:srgbClr val="FF0000"/>
                </a:solidFill>
                <a:highlight>
                  <a:srgbClr val="FFFF00"/>
                </a:highlight>
              </a:rPr>
              <a:t>Štátne vlastníctvo </a:t>
            </a:r>
            <a:r>
              <a:rPr lang="sk-SK" b="1" dirty="0"/>
              <a:t>=&gt; </a:t>
            </a:r>
            <a:r>
              <a:rPr lang="sk-SK" b="1" dirty="0">
                <a:solidFill>
                  <a:srgbClr val="FFC000"/>
                </a:solidFill>
              </a:rPr>
              <a:t>chýba konkurencia</a:t>
            </a:r>
            <a:endParaRPr lang="sk-SK" dirty="0">
              <a:solidFill>
                <a:srgbClr val="FFC000"/>
              </a:solidFill>
            </a:endParaRPr>
          </a:p>
          <a:p>
            <a:pPr lvl="0"/>
            <a:r>
              <a:rPr lang="sk-SK" b="1" dirty="0">
                <a:solidFill>
                  <a:srgbClr val="FF0000"/>
                </a:solidFill>
                <a:highlight>
                  <a:srgbClr val="FFFF00"/>
                </a:highlight>
              </a:rPr>
              <a:t>Centrálne plánovanie</a:t>
            </a:r>
            <a:r>
              <a:rPr lang="sk-SK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sk-SK" dirty="0"/>
              <a:t>= štát prikazuje podnikom čo majú vyrábať a v akom množstve</a:t>
            </a:r>
          </a:p>
          <a:p>
            <a:pPr lvl="0"/>
            <a:r>
              <a:rPr lang="sk-SK" b="1" dirty="0"/>
              <a:t>Centrálny plán (tzv. </a:t>
            </a:r>
            <a:r>
              <a:rPr lang="sk-SK" b="1" dirty="0">
                <a:solidFill>
                  <a:srgbClr val="FF0000"/>
                </a:solidFill>
                <a:highlight>
                  <a:srgbClr val="FFFF00"/>
                </a:highlight>
              </a:rPr>
              <a:t>päťročnice</a:t>
            </a:r>
            <a:r>
              <a:rPr lang="sk-SK" b="1" dirty="0">
                <a:highlight>
                  <a:srgbClr val="FFFF00"/>
                </a:highlight>
              </a:rPr>
              <a:t>)</a:t>
            </a:r>
            <a:endParaRPr lang="sk-SK" dirty="0">
              <a:highlight>
                <a:srgbClr val="FFFF00"/>
              </a:highlight>
            </a:endParaRPr>
          </a:p>
          <a:p>
            <a:pPr lvl="0"/>
            <a:r>
              <a:rPr lang="sk-SK" b="1" dirty="0">
                <a:solidFill>
                  <a:schemeClr val="bg1"/>
                </a:solidFill>
                <a:highlight>
                  <a:srgbClr val="FFFF00"/>
                </a:highlight>
              </a:rPr>
              <a:t>Štát centrálne určuje ceny tovarov a služieb </a:t>
            </a:r>
            <a:r>
              <a:rPr lang="sk-SK" b="1" dirty="0"/>
              <a:t>a </a:t>
            </a:r>
            <a:r>
              <a:rPr lang="sk-SK" b="1" dirty="0">
                <a:solidFill>
                  <a:schemeClr val="bg1"/>
                </a:solidFill>
                <a:highlight>
                  <a:srgbClr val="FFFF00"/>
                </a:highlight>
              </a:rPr>
              <a:t>mzdy</a:t>
            </a:r>
            <a:r>
              <a:rPr lang="sk-SK" b="1" dirty="0">
                <a:solidFill>
                  <a:schemeClr val="tx1"/>
                </a:solidFill>
              </a:rPr>
              <a:t>...</a:t>
            </a:r>
            <a:endParaRPr lang="sk-SK" dirty="0">
              <a:solidFill>
                <a:schemeClr val="tx1"/>
              </a:solidFill>
            </a:endParaRPr>
          </a:p>
          <a:p>
            <a:pPr lvl="0"/>
            <a:r>
              <a:rPr lang="sk-SK" b="1" u="sng" dirty="0">
                <a:solidFill>
                  <a:srgbClr val="FF0000"/>
                </a:solidFill>
              </a:rPr>
              <a:t>Nedostatky príkazovej ekonomiky:</a:t>
            </a:r>
            <a:endParaRPr lang="sk-SK" u="sng" dirty="0">
              <a:solidFill>
                <a:srgbClr val="FF0000"/>
              </a:solidFill>
            </a:endParaRPr>
          </a:p>
          <a:p>
            <a:pPr lvl="1"/>
            <a:r>
              <a:rPr lang="sk-SK" dirty="0"/>
              <a:t> nedostatková ekonomika =&gt; </a:t>
            </a:r>
            <a:r>
              <a:rPr lang="sk-SK" b="1" dirty="0"/>
              <a:t>nepotrebné tovary sa hromadili a iné chýbali</a:t>
            </a:r>
            <a:endParaRPr lang="sk-SK" dirty="0"/>
          </a:p>
          <a:p>
            <a:endParaRPr lang="sk-SK" dirty="0"/>
          </a:p>
        </p:txBody>
      </p:sp>
      <p:cxnSp>
        <p:nvCxnSpPr>
          <p:cNvPr id="5" name="Rovná spojovacia šípka 4"/>
          <p:cNvCxnSpPr/>
          <p:nvPr/>
        </p:nvCxnSpPr>
        <p:spPr>
          <a:xfrm flipV="1">
            <a:off x="4714876" y="4000504"/>
            <a:ext cx="1571636" cy="1428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BlokTextu 5"/>
          <p:cNvSpPr txBox="1"/>
          <p:nvPr/>
        </p:nvSpPr>
        <p:spPr>
          <a:xfrm>
            <a:off x="6286512" y="3571876"/>
            <a:ext cx="2468946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dirty="0"/>
              <a:t>Jeden z centrálnych</a:t>
            </a:r>
          </a:p>
          <a:p>
            <a:pPr algn="ctr"/>
            <a:r>
              <a:rPr lang="sk-SK" dirty="0"/>
              <a:t>plánov</a:t>
            </a:r>
          </a:p>
        </p:txBody>
      </p:sp>
      <p:pic>
        <p:nvPicPr>
          <p:cNvPr id="4098" name="Picture 2" descr="Ein &quot;guter Diktator&quot;? Lieber nicht. | SN.at">
            <a:extLst>
              <a:ext uri="{FF2B5EF4-FFF2-40B4-BE49-F238E27FC236}">
                <a16:creationId xmlns:a16="http://schemas.microsoft.com/office/drawing/2014/main" xmlns="" id="{1B3AED06-06FC-F593-FC7A-2873C2A6A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025" y="0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>
                <a:solidFill>
                  <a:schemeClr val="accent5">
                    <a:lumMod val="50000"/>
                  </a:schemeClr>
                </a:solidFill>
              </a:rPr>
              <a:t>Zmiešaná</a:t>
            </a:r>
            <a:r>
              <a:rPr lang="sk-SK" dirty="0"/>
              <a:t> </a:t>
            </a:r>
            <a:r>
              <a:rPr lang="sk-SK" dirty="0">
                <a:solidFill>
                  <a:srgbClr val="FF0000"/>
                </a:solidFill>
              </a:rPr>
              <a:t>ekonomika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71472" y="2000240"/>
            <a:ext cx="6400800" cy="3615267"/>
          </a:xfrm>
        </p:spPr>
        <p:txBody>
          <a:bodyPr/>
          <a:lstStyle/>
          <a:p>
            <a:pPr lvl="0"/>
            <a:r>
              <a:rPr lang="sk-SK" b="1" dirty="0"/>
              <a:t>Vznik: </a:t>
            </a:r>
            <a:r>
              <a:rPr lang="sk-SK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prelom 19. a 20. stor.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sk-SK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rPr>
              <a:t>Najčastejší typ ekonomiky v súčasnosti </a:t>
            </a:r>
            <a:r>
              <a:rPr lang="sk-SK" dirty="0"/>
              <a:t>a zároveň </a:t>
            </a:r>
            <a:r>
              <a:rPr lang="sk-SK" dirty="0">
                <a:highlight>
                  <a:srgbClr val="FFFF00"/>
                </a:highlight>
              </a:rPr>
              <a:t>je </a:t>
            </a:r>
            <a:r>
              <a:rPr lang="sk-SK" b="1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</a:rPr>
              <a:t>vyšším typom ekonomiky</a:t>
            </a:r>
            <a:r>
              <a:rPr lang="sk-SK" b="1" dirty="0"/>
              <a:t>...</a:t>
            </a:r>
            <a:endParaRPr lang="sk-SK" dirty="0"/>
          </a:p>
          <a:p>
            <a:pPr lvl="0"/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Základné ekonomické otázky </a:t>
            </a:r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rieši</a:t>
            </a:r>
            <a:r>
              <a:rPr lang="sk-SK" b="1" dirty="0"/>
              <a:t>: </a:t>
            </a:r>
            <a:r>
              <a:rPr lang="sk-SK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trh + štát</a:t>
            </a:r>
            <a:endParaRPr lang="sk-SK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</a:endParaRPr>
          </a:p>
          <a:p>
            <a:pPr lvl="0"/>
            <a:r>
              <a:rPr lang="sk-SK" dirty="0"/>
              <a:t>Do ktorých oblastí zasahuje </a:t>
            </a:r>
            <a:r>
              <a:rPr lang="sk-SK" b="1" dirty="0"/>
              <a:t>štát</a:t>
            </a:r>
            <a:r>
              <a:rPr lang="sk-SK" dirty="0"/>
              <a:t>? Napr.: </a:t>
            </a:r>
            <a:r>
              <a:rPr lang="sk-SK" b="1" dirty="0"/>
              <a:t>zdravotníctvo, školstvo, armáda, polícia</a:t>
            </a:r>
            <a:r>
              <a:rPr lang="sk-SK" dirty="0"/>
              <a:t>...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FF"/>
                </a:highlight>
              </a:rPr>
              <a:t>Vlastníctvo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158" y="2071678"/>
            <a:ext cx="6400800" cy="3615267"/>
          </a:xfrm>
        </p:spPr>
        <p:txBody>
          <a:bodyPr/>
          <a:lstStyle/>
          <a:p>
            <a:pPr lvl="0"/>
            <a:r>
              <a:rPr lang="sk-SK" b="1" dirty="0">
                <a:highlight>
                  <a:srgbClr val="FFFF00"/>
                </a:highlight>
              </a:rPr>
              <a:t>Znamená vlastniť majetok</a:t>
            </a:r>
            <a:r>
              <a:rPr lang="sk-SK" dirty="0">
                <a:highlight>
                  <a:srgbClr val="FFFF00"/>
                </a:highlight>
              </a:rPr>
              <a:t> </a:t>
            </a:r>
            <a:r>
              <a:rPr lang="sk-SK" dirty="0"/>
              <a:t>(napr. dom, firmu, auto, pozemky...)</a:t>
            </a:r>
          </a:p>
          <a:p>
            <a:r>
              <a:rPr lang="sk-SK" dirty="0"/>
              <a:t>Poznáme </a:t>
            </a:r>
            <a:r>
              <a:rPr lang="sk-SK" dirty="0">
                <a:highlight>
                  <a:srgbClr val="FFFF00"/>
                </a:highlight>
              </a:rPr>
              <a:t>rôzne </a:t>
            </a:r>
            <a:r>
              <a:rPr lang="sk-SK" dirty="0">
                <a:solidFill>
                  <a:srgbClr val="FF0000"/>
                </a:solidFill>
                <a:highlight>
                  <a:srgbClr val="FFFF00"/>
                </a:highlight>
              </a:rPr>
              <a:t>formy vlastníctva</a:t>
            </a:r>
          </a:p>
        </p:txBody>
      </p:sp>
      <p:grpSp>
        <p:nvGrpSpPr>
          <p:cNvPr id="16" name="Skupina 15"/>
          <p:cNvGrpSpPr/>
          <p:nvPr/>
        </p:nvGrpSpPr>
        <p:grpSpPr>
          <a:xfrm>
            <a:off x="4714876" y="3857628"/>
            <a:ext cx="3468589" cy="2298158"/>
            <a:chOff x="4714876" y="3857628"/>
            <a:chExt cx="3468589" cy="2298158"/>
          </a:xfrm>
        </p:grpSpPr>
        <p:cxnSp>
          <p:nvCxnSpPr>
            <p:cNvPr id="5" name="Rovná spojovacia šípka 4"/>
            <p:cNvCxnSpPr/>
            <p:nvPr/>
          </p:nvCxnSpPr>
          <p:spPr>
            <a:xfrm flipV="1">
              <a:off x="4929190" y="4071942"/>
              <a:ext cx="1000132" cy="14287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6" name="BlokTextu 5"/>
            <p:cNvSpPr txBox="1"/>
            <p:nvPr/>
          </p:nvSpPr>
          <p:spPr>
            <a:xfrm>
              <a:off x="5929322" y="3857628"/>
              <a:ext cx="1348446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sk-SK" dirty="0"/>
                <a:t>Súkromné </a:t>
              </a:r>
            </a:p>
          </p:txBody>
        </p:sp>
        <p:cxnSp>
          <p:nvCxnSpPr>
            <p:cNvPr id="8" name="Rovná spojovacia šípka 7"/>
            <p:cNvCxnSpPr/>
            <p:nvPr/>
          </p:nvCxnSpPr>
          <p:spPr>
            <a:xfrm>
              <a:off x="5000628" y="4214818"/>
              <a:ext cx="928694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9" name="BlokTextu 8"/>
            <p:cNvSpPr txBox="1"/>
            <p:nvPr/>
          </p:nvSpPr>
          <p:spPr>
            <a:xfrm>
              <a:off x="5929322" y="4357694"/>
              <a:ext cx="970137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sk-SK" dirty="0"/>
                <a:t>Štátne </a:t>
              </a:r>
            </a:p>
          </p:txBody>
        </p:sp>
        <p:cxnSp>
          <p:nvCxnSpPr>
            <p:cNvPr id="11" name="Rovná spojovacia šípka 10"/>
            <p:cNvCxnSpPr/>
            <p:nvPr/>
          </p:nvCxnSpPr>
          <p:spPr>
            <a:xfrm rot="16200000" flipH="1">
              <a:off x="4857752" y="4286256"/>
              <a:ext cx="1143008" cy="100013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BlokTextu 11"/>
            <p:cNvSpPr txBox="1"/>
            <p:nvPr/>
          </p:nvSpPr>
          <p:spPr>
            <a:xfrm>
              <a:off x="5929322" y="5143512"/>
              <a:ext cx="2254143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sk-SK" dirty="0"/>
                <a:t>Obecné / mestské</a:t>
              </a:r>
            </a:p>
          </p:txBody>
        </p:sp>
        <p:cxnSp>
          <p:nvCxnSpPr>
            <p:cNvPr id="14" name="Rovná spojovacia šípka 13"/>
            <p:cNvCxnSpPr/>
            <p:nvPr/>
          </p:nvCxnSpPr>
          <p:spPr>
            <a:xfrm rot="5400000">
              <a:off x="3929058" y="5000636"/>
              <a:ext cx="1785950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5" name="BlokTextu 14"/>
            <p:cNvSpPr txBox="1"/>
            <p:nvPr/>
          </p:nvSpPr>
          <p:spPr>
            <a:xfrm>
              <a:off x="4786314" y="5786454"/>
              <a:ext cx="1454244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sk-SK" dirty="0"/>
                <a:t>Družstevné 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Motív1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Motív1</Template>
  <TotalTime>171</TotalTime>
  <Words>273</Words>
  <Application>Microsoft Office PowerPoint</Application>
  <PresentationFormat>Prezentácia na obrazovke (4:3)</PresentationFormat>
  <Paragraphs>108</Paragraphs>
  <Slides>7</Slides>
  <Notes>6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2" baseType="lpstr">
      <vt:lpstr>Calibri</vt:lpstr>
      <vt:lpstr>Century Gothic</vt:lpstr>
      <vt:lpstr>Wingdings</vt:lpstr>
      <vt:lpstr>Wingdings 3</vt:lpstr>
      <vt:lpstr>Motív1</vt:lpstr>
      <vt:lpstr>Typy ekonomík</vt:lpstr>
      <vt:lpstr>? Tri základné otázky ekonomiky</vt:lpstr>
      <vt:lpstr>Tri typy ekonomík</vt:lpstr>
      <vt:lpstr>Trhová ekonomika</vt:lpstr>
      <vt:lpstr>Príkazová ekonomika</vt:lpstr>
      <vt:lpstr>Zmiešaná ekonomika</vt:lpstr>
      <vt:lpstr>Vlastníctvo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Typy ekonomík</dc:title>
  <dc:creator>Branislav Benčič</dc:creator>
  <cp:lastModifiedBy>Windows-felhasználó</cp:lastModifiedBy>
  <cp:revision>35</cp:revision>
  <dcterms:created xsi:type="dcterms:W3CDTF">2020-10-25T11:08:06Z</dcterms:created>
  <dcterms:modified xsi:type="dcterms:W3CDTF">2023-10-24T06:00:59Z</dcterms:modified>
</cp:coreProperties>
</file>