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307" r:id="rId3"/>
    <p:sldId id="308" r:id="rId4"/>
    <p:sldId id="299" r:id="rId5"/>
    <p:sldId id="291" r:id="rId6"/>
    <p:sldId id="306" r:id="rId7"/>
    <p:sldId id="302" r:id="rId8"/>
    <p:sldId id="300" r:id="rId9"/>
    <p:sldId id="303" r:id="rId10"/>
    <p:sldId id="301" r:id="rId11"/>
    <p:sldId id="304" r:id="rId12"/>
    <p:sldId id="305" r:id="rId13"/>
    <p:sldId id="309" r:id="rId14"/>
    <p:sldId id="276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7" d="100"/>
          <a:sy n="107" d="100"/>
        </p:scale>
        <p:origin x="-109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2/8/2021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EKONOMICKÝ ŽIVOT </a:t>
            </a:r>
            <a:br>
              <a:rPr lang="sk-SK" dirty="0"/>
            </a:br>
            <a:r>
              <a:rPr lang="sk-SK" dirty="0"/>
              <a:t>V SPOLOČNOSTI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008776"/>
          </a:xfrm>
        </p:spPr>
        <p:txBody>
          <a:bodyPr>
            <a:normAutofit/>
          </a:bodyPr>
          <a:lstStyle/>
          <a:p>
            <a:pPr algn="ctr"/>
            <a:endParaRPr lang="sk-SK" dirty="0"/>
          </a:p>
          <a:p>
            <a:pPr algn="ctr"/>
            <a:r>
              <a:rPr lang="sk-SK" b="1" dirty="0"/>
              <a:t>PENIAZE A FINANČNÉ INŠTITÚCIE V TRHOVEJ EKONOMIKE</a:t>
            </a:r>
          </a:p>
          <a:p>
            <a:pPr algn="ctr"/>
            <a:endParaRPr lang="sk-SK" b="1" dirty="0"/>
          </a:p>
          <a:p>
            <a:pPr algn="ctr"/>
            <a:r>
              <a:rPr lang="sk-SK" b="1" dirty="0"/>
              <a:t>14. POISŤOVNE</a:t>
            </a:r>
          </a:p>
          <a:p>
            <a:pPr algn="ctr"/>
            <a:endParaRPr lang="sk-SK" b="1" dirty="0"/>
          </a:p>
          <a:p>
            <a:pPr algn="ctr"/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7321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9DA8CF19-9FEF-4231-85C2-C5ACEAFE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640" y="5301208"/>
            <a:ext cx="2411760" cy="144016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1C81B38-7EA1-4181-908B-7631A4F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u="sng" dirty="0"/>
              <a:t>Komerčné (obchodné) poisťovne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16832"/>
            <a:ext cx="8686800" cy="4824536"/>
          </a:xfrm>
        </p:spPr>
        <p:txBody>
          <a:bodyPr>
            <a:normAutofit/>
          </a:bodyPr>
          <a:lstStyle/>
          <a:p>
            <a:pPr algn="just"/>
            <a:r>
              <a:rPr lang="sk-SK" sz="3200" b="1" dirty="0" smtClean="0"/>
              <a:t>Je to dobrovoľné </a:t>
            </a:r>
            <a:r>
              <a:rPr lang="sk-SK" sz="3200" b="1" dirty="0"/>
              <a:t>poistenie  </a:t>
            </a:r>
            <a:endParaRPr lang="sk-SK" sz="3200" b="1" dirty="0" smtClean="0"/>
          </a:p>
          <a:p>
            <a:pPr algn="just"/>
            <a:r>
              <a:rPr lang="sk-SK" sz="3200" dirty="0" smtClean="0"/>
              <a:t>Poisťovňa zaplatí poistencovi škodu, ak nastala poistná udalosť (krádež, požiar, havária, poškodenie...)</a:t>
            </a:r>
            <a:endParaRPr lang="sk-SK" sz="3200" b="1" dirty="0"/>
          </a:p>
          <a:p>
            <a:pPr algn="just">
              <a:buFontTx/>
              <a:buChar char="-"/>
            </a:pPr>
            <a:r>
              <a:rPr lang="sk-SK" sz="3200" b="1" dirty="0"/>
              <a:t>poistenec </a:t>
            </a:r>
            <a:r>
              <a:rPr lang="sk-SK" sz="3200" dirty="0"/>
              <a:t>sa zaväzuje pravidelne platiť poistné</a:t>
            </a:r>
          </a:p>
          <a:p>
            <a:pPr algn="just">
              <a:buFontTx/>
              <a:buChar char="-"/>
            </a:pPr>
            <a:r>
              <a:rPr lang="sk-SK" sz="3200" b="1" dirty="0"/>
              <a:t>poisťovňa </a:t>
            </a:r>
            <a:r>
              <a:rPr lang="sk-SK" sz="3200" dirty="0"/>
              <a:t>sa zaväzuje zaplatiť odškodné, ak nastala poistná udalosť, proti ktorej sme sa poistili (úraz, choroba, povodeň,...)</a:t>
            </a:r>
            <a:endParaRPr lang="sk-SK" sz="3200" b="1" dirty="0"/>
          </a:p>
          <a:p>
            <a:pPr algn="just"/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2513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1C81B38-7EA1-4181-908B-7631A4F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u="sng" dirty="0"/>
              <a:t>Komerčné (obchodné) poisťovne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16832"/>
            <a:ext cx="8686800" cy="4824536"/>
          </a:xfrm>
        </p:spPr>
        <p:txBody>
          <a:bodyPr>
            <a:normAutofit/>
          </a:bodyPr>
          <a:lstStyle/>
          <a:p>
            <a:pPr algn="just"/>
            <a:r>
              <a:rPr lang="sk-SK" sz="3200" b="1" dirty="0"/>
              <a:t>poistenie:</a:t>
            </a:r>
          </a:p>
          <a:p>
            <a:pPr marL="0" indent="0" algn="just">
              <a:buNone/>
            </a:pPr>
            <a:endParaRPr lang="sk-SK" sz="3200" b="1" dirty="0"/>
          </a:p>
          <a:p>
            <a:pPr marL="514350" indent="-514350" algn="just">
              <a:buAutoNum type="alphaLcParenR"/>
            </a:pPr>
            <a:r>
              <a:rPr lang="sk-SK" sz="3200" b="1" dirty="0"/>
              <a:t>neživotné – </a:t>
            </a:r>
            <a:r>
              <a:rPr lang="sk-SK" sz="3200" dirty="0"/>
              <a:t>poistenie majetku a zodpovednosti za škody (poistenie </a:t>
            </a:r>
            <a:r>
              <a:rPr lang="sk-SK" sz="3200" dirty="0" smtClean="0"/>
              <a:t>domácnosti, auta, chaty)</a:t>
            </a:r>
            <a:endParaRPr lang="sk-SK" sz="3200" b="1" dirty="0"/>
          </a:p>
          <a:p>
            <a:pPr marL="514350" indent="-514350" algn="just">
              <a:buAutoNum type="alphaLcParenR"/>
            </a:pPr>
            <a:r>
              <a:rPr lang="sk-SK" sz="3200" b="1" dirty="0"/>
              <a:t>životné – </a:t>
            </a:r>
            <a:r>
              <a:rPr lang="sk-SK" sz="3200" dirty="0"/>
              <a:t>poistenie osôb (úraz)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E7B311E9-B43F-404D-B0A5-F690E98A4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619859"/>
            <a:ext cx="1925960" cy="1524718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F78E279F-20F8-4D55-AB01-47F9F653D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646093"/>
            <a:ext cx="1656184" cy="142875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B5296E11-C688-4104-BC45-C533FFCC2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789" y="435242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1C81B38-7EA1-4181-908B-7631A4F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u="sng" dirty="0"/>
              <a:t>Komerčné (obchodné) poisťovne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16832"/>
            <a:ext cx="8686800" cy="4824536"/>
          </a:xfrm>
        </p:spPr>
        <p:txBody>
          <a:bodyPr>
            <a:normAutofit/>
          </a:bodyPr>
          <a:lstStyle/>
          <a:p>
            <a:pPr algn="just"/>
            <a:r>
              <a:rPr lang="sk-SK" sz="3200" b="1" dirty="0"/>
              <a:t>cestovné poistenie – </a:t>
            </a:r>
            <a:r>
              <a:rPr lang="sk-SK" sz="3200" dirty="0"/>
              <a:t>cesta do zahraničia – zaplatenie lekára v prípade náhlej choroby alebo úrazu, prevoz do nemocnice a domov, poistenie batožiny,...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9C070458-FA45-4CFE-B135-880A4E0E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998168"/>
            <a:ext cx="5715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Nemocenské  poistenie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Nemocenské poistenie</a:t>
            </a:r>
          </a:p>
          <a:p>
            <a:r>
              <a:rPr lang="sk-SK" dirty="0"/>
              <a:t>Nemocenské poistenie slúži na zabezpečenie príjmu v prípade straty alebo zníženia príjmu zo zárobkovej činnosti v dôsledku dočasnej pracovnej neschopnosti, potreby ošetrovania alebo opatrovania, tehotenstva a materstva.</a:t>
            </a:r>
          </a:p>
        </p:txBody>
      </p:sp>
    </p:spTree>
    <p:extLst>
      <p:ext uri="{BB962C8B-B14F-4D97-AF65-F5344CB8AC3E}">
        <p14:creationId xmlns:p14="http://schemas.microsoft.com/office/powerpoint/2010/main" val="392418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44624"/>
            <a:ext cx="8686800" cy="5832648"/>
          </a:xfrm>
        </p:spPr>
        <p:txBody>
          <a:bodyPr>
            <a:normAutofit fontScale="850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endParaRPr lang="sk-SK" sz="3200" dirty="0" smtClean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sk-SK" sz="3200" dirty="0">
                <a:solidFill>
                  <a:srgbClr val="7030A0"/>
                </a:solidFill>
              </a:rPr>
              <a:t> </a:t>
            </a:r>
            <a:r>
              <a:rPr lang="sk-SK" sz="3200" dirty="0" smtClean="0">
                <a:solidFill>
                  <a:srgbClr val="7030A0"/>
                </a:solidFill>
              </a:rPr>
              <a:t>                                     úlohy </a:t>
            </a:r>
            <a:endParaRPr lang="sk-SK" sz="3200" dirty="0">
              <a:solidFill>
                <a:srgbClr val="7030A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sk-SK" sz="3200" dirty="0" smtClean="0">
                <a:solidFill>
                  <a:srgbClr val="7030A0"/>
                </a:solidFill>
              </a:rPr>
              <a:t> Aké  poisťovne poznáš 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sk-SK" sz="3200" dirty="0" smtClean="0">
                <a:solidFill>
                  <a:srgbClr val="7030A0"/>
                </a:solidFill>
              </a:rPr>
              <a:t>Ak ideš do  hôr, v  akej poisťovni sa  dáš poistiť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sk-SK" sz="3200" dirty="0" smtClean="0">
                <a:solidFill>
                  <a:srgbClr val="7030A0"/>
                </a:solidFill>
              </a:rPr>
              <a:t> Ako sa nazývajú naše súkromné zdravotné poisťovne?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sk-SK" sz="3200" dirty="0" smtClean="0">
                <a:solidFill>
                  <a:srgbClr val="7030A0"/>
                </a:solidFill>
              </a:rPr>
              <a:t>Aké  komerčné poisťovne poznáš?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sk-SK" sz="3200" dirty="0" smtClean="0">
                <a:solidFill>
                  <a:srgbClr val="7030A0"/>
                </a:solidFill>
              </a:rPr>
              <a:t>Ak  sa  dáš poistiť na  ceste  do zahraničia proti krádeži a nič  ti nezmizne, je poisťovňa povinná ti peniaze vrátiť?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sk-SK" sz="3200" dirty="0" smtClean="0">
                <a:solidFill>
                  <a:srgbClr val="7030A0"/>
                </a:solidFill>
              </a:rPr>
              <a:t>Ak sa niekto poistí proti úrazu, a potom si  úmyselne zlomí ruku, považuje sa  to za trestný čin?</a:t>
            </a:r>
          </a:p>
          <a:p>
            <a:pPr marL="0" indent="0" algn="just">
              <a:buNone/>
            </a:pPr>
            <a:endParaRPr lang="sk-SK" sz="3200" dirty="0" smtClean="0">
              <a:solidFill>
                <a:srgbClr val="7030A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sk-SK" sz="3200" dirty="0" smtClean="0">
                <a:solidFill>
                  <a:srgbClr val="7030A0"/>
                </a:solidFill>
              </a:rPr>
              <a:t>Pomôcka: </a:t>
            </a:r>
            <a:r>
              <a:rPr lang="sk-SK" sz="3200" dirty="0" err="1" smtClean="0">
                <a:solidFill>
                  <a:srgbClr val="7030A0"/>
                </a:solidFill>
              </a:rPr>
              <a:t>poistovne.sk</a:t>
            </a:r>
            <a:r>
              <a:rPr lang="sk-SK" sz="3200" dirty="0" smtClean="0">
                <a:solidFill>
                  <a:srgbClr val="7030A0"/>
                </a:solidFill>
              </a:rPr>
              <a:t>, prezentácia, učebnica</a:t>
            </a:r>
          </a:p>
          <a:p>
            <a:pPr marL="514350" indent="-514350" algn="just">
              <a:buFont typeface="+mj-lt"/>
              <a:buAutoNum type="arabicPeriod"/>
            </a:pPr>
            <a:endParaRPr lang="sk-SK" sz="3200" dirty="0">
              <a:solidFill>
                <a:srgbClr val="7030A0"/>
              </a:solidFill>
            </a:endParaRPr>
          </a:p>
          <a:p>
            <a:pPr algn="just"/>
            <a:endParaRPr lang="sk-SK" sz="3200" dirty="0">
              <a:solidFill>
                <a:srgbClr val="7030A0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54DAB5EE-6211-4317-A1A9-898E15F5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2" y="5805840"/>
            <a:ext cx="1291954" cy="86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Poisťovne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Poisťovne fungujú na princípe solidarity.</a:t>
            </a:r>
          </a:p>
          <a:p>
            <a:r>
              <a:rPr lang="sk-SK" dirty="0" smtClean="0"/>
              <a:t>V zdravotnej poisťovni je to tak. Ak  všetci platíme mesačne nejakú čiastku z našej mzdy do  zdravotných poisťovní, tak sa postupne nazbiera  toľko peňazí, že je dosť na zaplatenie </a:t>
            </a:r>
            <a:r>
              <a:rPr lang="sk-SK" dirty="0" err="1" smtClean="0"/>
              <a:t>štandartných</a:t>
            </a:r>
            <a:r>
              <a:rPr lang="sk-SK" dirty="0" smtClean="0"/>
              <a:t> </a:t>
            </a:r>
            <a:r>
              <a:rPr lang="sk-SK" dirty="0" err="1" smtClean="0"/>
              <a:t>lekárských</a:t>
            </a:r>
            <a:r>
              <a:rPr lang="sk-SK" dirty="0" smtClean="0"/>
              <a:t> úkonov pre každého, lebo sa  počíta s tým, že niekto  lekára potrebuje častejšie iný nie. Môže sa  stať, že  celé roky nenavštíviš lekára a tak si môžeš  povedať zbytočne platím. Omyl. V  staršom veku môžeš vážne ochorieť a potom budeš potrebovať veľkú starostlivosť. A tie peniaze čo si platil, už neboli zbytočné. Vráti sa  ti to. Samozrejme, ak zarábaš  viac, môžeš sa pripoistiť a potom bude o teba lepšie postarané.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214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864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8193" y="1323821"/>
            <a:ext cx="8776295" cy="5534179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                                   80</a:t>
            </a:r>
            <a:endParaRPr lang="sk-SK" dirty="0"/>
          </a:p>
          <a:p>
            <a:endParaRPr lang="sk-SK" dirty="0" smtClean="0"/>
          </a:p>
          <a:p>
            <a:r>
              <a:rPr lang="sk-SK" dirty="0"/>
              <a:t> </a:t>
            </a:r>
            <a:r>
              <a:rPr lang="sk-SK" dirty="0" smtClean="0"/>
              <a:t>          40         30             50             40</a:t>
            </a:r>
          </a:p>
          <a:p>
            <a:endParaRPr lang="sk-SK" dirty="0"/>
          </a:p>
          <a:p>
            <a:endParaRPr lang="sk-SK" dirty="0" smtClean="0"/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Zdravotná  poisťovňa</a:t>
            </a:r>
            <a:endParaRPr lang="sk-SK" dirty="0"/>
          </a:p>
        </p:txBody>
      </p:sp>
      <p:pic>
        <p:nvPicPr>
          <p:cNvPr id="1028" name="Picture 4" descr="C:\Program Files (x86)\Microsoft Office\MEDIA\CAGCAT10\j0240719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9" y="2016126"/>
            <a:ext cx="758552" cy="119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gram Files (x86)\Microsoft Office\MEDIA\CAGCAT10\j021672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04864"/>
            <a:ext cx="944240" cy="118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Program Files (x86)\Microsoft Office\MEDIA\CAGCAT10\j0235319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51" y="5301208"/>
            <a:ext cx="711122" cy="72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Program Files (x86)\Microsoft Office\MEDIA\CAGCAT10\j0297551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022" y="2540438"/>
            <a:ext cx="476401" cy="72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25" y="2368988"/>
            <a:ext cx="1115224" cy="95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Rovná spojovacia šípka 4"/>
          <p:cNvCxnSpPr/>
          <p:nvPr/>
        </p:nvCxnSpPr>
        <p:spPr>
          <a:xfrm>
            <a:off x="1331641" y="3322684"/>
            <a:ext cx="1440159" cy="1834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2699792" y="3391879"/>
            <a:ext cx="605120" cy="176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H="1">
            <a:off x="3660473" y="3322684"/>
            <a:ext cx="518864" cy="176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flipH="1">
            <a:off x="3919905" y="3501008"/>
            <a:ext cx="2164263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Zalomená spojnica 14"/>
          <p:cNvCxnSpPr/>
          <p:nvPr/>
        </p:nvCxnSpPr>
        <p:spPr>
          <a:xfrm rot="5400000" flipH="1" flipV="1">
            <a:off x="2654986" y="4176280"/>
            <a:ext cx="2105840" cy="2880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39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: zaoblené rohy 1">
            <a:extLst>
              <a:ext uri="{FF2B5EF4-FFF2-40B4-BE49-F238E27FC236}">
                <a16:creationId xmlns:a16="http://schemas.microsoft.com/office/drawing/2014/main" xmlns="" id="{EC5AFB1D-7FE9-4293-BCC9-D128E09DB9D3}"/>
              </a:ext>
            </a:extLst>
          </p:cNvPr>
          <p:cNvSpPr/>
          <p:nvPr/>
        </p:nvSpPr>
        <p:spPr>
          <a:xfrm>
            <a:off x="2843198" y="1268760"/>
            <a:ext cx="3529001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POISŤOVNE</a:t>
            </a:r>
          </a:p>
        </p:txBody>
      </p:sp>
      <p:sp>
        <p:nvSpPr>
          <p:cNvPr id="3" name="Obdĺžnik: zaoblené rohy 2">
            <a:extLst>
              <a:ext uri="{FF2B5EF4-FFF2-40B4-BE49-F238E27FC236}">
                <a16:creationId xmlns:a16="http://schemas.microsoft.com/office/drawing/2014/main" xmlns="" id="{0D9535BE-ED10-4C61-B975-217D3C654945}"/>
              </a:ext>
            </a:extLst>
          </p:cNvPr>
          <p:cNvSpPr/>
          <p:nvPr/>
        </p:nvSpPr>
        <p:spPr>
          <a:xfrm>
            <a:off x="6372200" y="2996952"/>
            <a:ext cx="252028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KOMERČNÉ POISŤOVNE</a:t>
            </a:r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xmlns="" id="{37F2473E-9DFE-47D6-B769-4E9E6A276F91}"/>
              </a:ext>
            </a:extLst>
          </p:cNvPr>
          <p:cNvSpPr/>
          <p:nvPr/>
        </p:nvSpPr>
        <p:spPr>
          <a:xfrm>
            <a:off x="3356011" y="3003375"/>
            <a:ext cx="252028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SOCIÁLNA POISŤOVŇA</a:t>
            </a:r>
          </a:p>
        </p:txBody>
      </p:sp>
      <p:sp>
        <p:nvSpPr>
          <p:cNvPr id="5" name="Obdĺžnik: zaoblené rohy 4">
            <a:extLst>
              <a:ext uri="{FF2B5EF4-FFF2-40B4-BE49-F238E27FC236}">
                <a16:creationId xmlns:a16="http://schemas.microsoft.com/office/drawing/2014/main" xmlns="" id="{E67742F7-A701-4B53-A330-6C9FA81AF32A}"/>
              </a:ext>
            </a:extLst>
          </p:cNvPr>
          <p:cNvSpPr/>
          <p:nvPr/>
        </p:nvSpPr>
        <p:spPr>
          <a:xfrm>
            <a:off x="322919" y="2996952"/>
            <a:ext cx="252028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ZDRAVOTNÉ</a:t>
            </a:r>
            <a:r>
              <a:rPr lang="sk-SK" dirty="0"/>
              <a:t> </a:t>
            </a:r>
            <a:r>
              <a:rPr lang="sk-SK" sz="2800" dirty="0"/>
              <a:t>POISŤOVNE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xmlns="" id="{2B98B206-0333-4158-AFBC-03B837DCE289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1583059" y="2348880"/>
            <a:ext cx="302464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xmlns="" id="{466CB900-5AE2-4745-BE3C-FBF0BB05F7C9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4607699" y="2348880"/>
            <a:ext cx="8452" cy="65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xmlns="" id="{273C2C01-BCFC-4DA9-BD87-CBF082CA6A6B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607699" y="2348880"/>
            <a:ext cx="3024641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xmlns="" id="{AC1CD753-F06E-4F0E-BE8B-5F6A8AD960F0}"/>
              </a:ext>
            </a:extLst>
          </p:cNvPr>
          <p:cNvCxnSpPr>
            <a:stCxn id="5" idx="2"/>
          </p:cNvCxnSpPr>
          <p:nvPr/>
        </p:nvCxnSpPr>
        <p:spPr>
          <a:xfrm>
            <a:off x="1583059" y="4077072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xmlns="" id="{64EF6EA7-6C87-44FA-8938-4B985413DBAA}"/>
              </a:ext>
            </a:extLst>
          </p:cNvPr>
          <p:cNvCxnSpPr/>
          <p:nvPr/>
        </p:nvCxnSpPr>
        <p:spPr>
          <a:xfrm>
            <a:off x="7632340" y="4083495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xmlns="" id="{72DB8592-B120-40D0-AFFC-EB6E036B446F}"/>
              </a:ext>
            </a:extLst>
          </p:cNvPr>
          <p:cNvCxnSpPr/>
          <p:nvPr/>
        </p:nvCxnSpPr>
        <p:spPr>
          <a:xfrm>
            <a:off x="4604555" y="4083495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>
            <a:extLst>
              <a:ext uri="{FF2B5EF4-FFF2-40B4-BE49-F238E27FC236}">
                <a16:creationId xmlns:a16="http://schemas.microsoft.com/office/drawing/2014/main" xmlns="" id="{827E1459-F6A7-4832-B328-E34397DF88F6}"/>
              </a:ext>
            </a:extLst>
          </p:cNvPr>
          <p:cNvSpPr txBox="1"/>
          <p:nvPr/>
        </p:nvSpPr>
        <p:spPr>
          <a:xfrm>
            <a:off x="325488" y="5026446"/>
            <a:ext cx="8572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    zdravotné                   sociálne                   komerčné</a:t>
            </a:r>
          </a:p>
          <a:p>
            <a:r>
              <a:rPr lang="sk-SK" sz="2800" dirty="0"/>
              <a:t>    poistenie                    </a:t>
            </a:r>
            <a:r>
              <a:rPr lang="sk-SK" sz="2800" dirty="0" err="1"/>
              <a:t>poistenie</a:t>
            </a:r>
            <a:r>
              <a:rPr lang="sk-SK" sz="2800" dirty="0"/>
              <a:t>                  </a:t>
            </a:r>
            <a:r>
              <a:rPr lang="sk-SK" sz="2800" dirty="0" err="1"/>
              <a:t>poistenie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6965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1C81B38-7EA1-4181-908B-7631A4F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sk-SK" u="sng" dirty="0"/>
              <a:t>Zdravotné poisťovne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686800" cy="4824536"/>
          </a:xfrm>
        </p:spPr>
        <p:txBody>
          <a:bodyPr>
            <a:normAutofit/>
          </a:bodyPr>
          <a:lstStyle/>
          <a:p>
            <a:pPr algn="just"/>
            <a:r>
              <a:rPr lang="sk-SK" sz="3200" b="1" dirty="0"/>
              <a:t>preukaz poistenca</a:t>
            </a:r>
            <a:r>
              <a:rPr lang="sk-SK" sz="3200" dirty="0"/>
              <a:t> verejného zdravotného poistenia vydaný zdravotnou poisťovňou</a:t>
            </a:r>
          </a:p>
          <a:p>
            <a:pPr marL="0" indent="0" algn="just">
              <a:buNone/>
            </a:pPr>
            <a:r>
              <a:rPr lang="sk-SK" sz="3200" dirty="0" smtClean="0"/>
              <a:t>   Zdravotné poistenie je povinné</a:t>
            </a:r>
            <a:endParaRPr lang="sk-SK" sz="3200" dirty="0"/>
          </a:p>
          <a:p>
            <a:pPr algn="just"/>
            <a:r>
              <a:rPr lang="sk-SK" sz="3200" b="1" dirty="0"/>
              <a:t>povinné zdravotné poistenie </a:t>
            </a:r>
            <a:r>
              <a:rPr lang="sk-SK" sz="3200" dirty="0"/>
              <a:t>– zabezpečenie zdravotnej starostlivosti pre občanov</a:t>
            </a:r>
          </a:p>
          <a:p>
            <a:pPr algn="just">
              <a:buFontTx/>
              <a:buChar char="-"/>
            </a:pPr>
            <a:r>
              <a:rPr lang="sk-SK" sz="3200" dirty="0"/>
              <a:t>platia ho zamestnanci, zamestnávatelia, podnikatelia, štát</a:t>
            </a:r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5341D87D-13CE-443E-9E16-5D927917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5184537"/>
            <a:ext cx="2244080" cy="1556831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AAF48901-313F-47EA-9F63-3C1A2AD70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636" y="5187580"/>
            <a:ext cx="2304917" cy="148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Zdravotné poistenie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Každý mesiac musí zamestnávateľ odvádzať za  seba i zamestnancov zdravotné poistenie do zdravotných poisťovní. Za  tých čo nepracujú platí štát. </a:t>
            </a:r>
            <a:endParaRPr lang="sk-SK" dirty="0"/>
          </a:p>
          <a:p>
            <a:r>
              <a:rPr lang="sk-SK" dirty="0" smtClean="0"/>
              <a:t>Zdravotné poisťovne máme  súkromné a 1 štátnu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Štátna poisťovňa </a:t>
            </a:r>
            <a:r>
              <a:rPr lang="sk-SK" dirty="0" smtClean="0"/>
              <a:t>- </a:t>
            </a:r>
            <a:r>
              <a:rPr lang="sk-SK" b="1" dirty="0" smtClean="0">
                <a:solidFill>
                  <a:srgbClr val="00B050"/>
                </a:solidFill>
              </a:rPr>
              <a:t>Všeobecná zdravotná poisťovňa</a:t>
            </a:r>
            <a:r>
              <a:rPr lang="sk-SK" b="1" dirty="0" smtClean="0">
                <a:solidFill>
                  <a:srgbClr val="C00000"/>
                </a:solidFill>
              </a:rPr>
              <a:t> </a:t>
            </a:r>
            <a:r>
              <a:rPr lang="sk-SK" dirty="0" smtClean="0"/>
              <a:t>-  spravuje ju ministerstvo zdravotníctva. 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Súkromné poisťovne </a:t>
            </a:r>
            <a:r>
              <a:rPr lang="sk-SK" dirty="0" smtClean="0"/>
              <a:t>– </a:t>
            </a:r>
            <a:r>
              <a:rPr lang="sk-SK" b="1" dirty="0" err="1" smtClean="0">
                <a:solidFill>
                  <a:srgbClr val="00B050"/>
                </a:solidFill>
              </a:rPr>
              <a:t>Union</a:t>
            </a:r>
            <a:r>
              <a:rPr lang="sk-SK" b="1" dirty="0" smtClean="0">
                <a:solidFill>
                  <a:srgbClr val="00B050"/>
                </a:solidFill>
              </a:rPr>
              <a:t> a  Dôvera </a:t>
            </a:r>
          </a:p>
          <a:p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dirty="0" smtClean="0"/>
              <a:t>Ich majiteľom je  súkromná spoločnosť. Občania môžu každý rok meniť  poisťovňu, podľa  toho ako sú s  ňou spokojní.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93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1C81B38-7EA1-4181-908B-7631A4F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sk-SK" u="sng" dirty="0"/>
              <a:t>Zdravotné poisťovne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00808"/>
            <a:ext cx="8676456" cy="5040560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sz="3200" dirty="0" smtClean="0"/>
              <a:t>Pacient si teda vo všeobecnosti neplatí zdravotnú starostlivosť, ale za niektoré </a:t>
            </a:r>
            <a:r>
              <a:rPr lang="sk-SK" sz="3200" dirty="0" err="1" smtClean="0"/>
              <a:t>nadštandartné</a:t>
            </a:r>
            <a:r>
              <a:rPr lang="sk-SK" sz="3200" dirty="0" smtClean="0"/>
              <a:t> úkony si priplatí.  Pripláca si tiež za niektoré  drahé lieky. Za  vitamíny alebo iné prípravky, ktoré nie sú nevyhnutné si platí sám. </a:t>
            </a:r>
            <a:endParaRPr lang="sk-SK" sz="3200" dirty="0"/>
          </a:p>
          <a:p>
            <a:pPr algn="just"/>
            <a:r>
              <a:rPr lang="sk-SK" sz="3200" b="1" dirty="0"/>
              <a:t>Európsky preukaz zdravotného poistenia</a:t>
            </a:r>
            <a:r>
              <a:rPr lang="sk-SK" sz="3200" dirty="0"/>
              <a:t> – krátkodobé pobyty v EÚ – dovolenky, študijné pobyty, služobné cesty,..., nárok na nevyhnutnú zdravotnú starostlivosť</a:t>
            </a:r>
            <a:endParaRPr lang="sk-SK" sz="3200" b="1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C07D4421-15B9-4100-8312-56026415B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300" y="188640"/>
            <a:ext cx="1967699" cy="102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1C81B38-7EA1-4181-908B-7631A4F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sk-SK" u="sng" dirty="0"/>
              <a:t>Sociálna poisťovňa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16832"/>
            <a:ext cx="8686800" cy="4824536"/>
          </a:xfrm>
        </p:spPr>
        <p:txBody>
          <a:bodyPr>
            <a:normAutofit/>
          </a:bodyPr>
          <a:lstStyle/>
          <a:p>
            <a:pPr algn="just"/>
            <a:r>
              <a:rPr lang="sk-SK" sz="3200" b="1" dirty="0"/>
              <a:t>povinné </a:t>
            </a:r>
            <a:r>
              <a:rPr lang="sk-SK" sz="3200" dirty="0"/>
              <a:t>a</a:t>
            </a:r>
            <a:r>
              <a:rPr lang="sk-SK" sz="3200" b="1" dirty="0"/>
              <a:t> dobrovoľné druhy poistenia</a:t>
            </a:r>
          </a:p>
          <a:p>
            <a:pPr marL="0" indent="0" algn="just">
              <a:buNone/>
            </a:pPr>
            <a:endParaRPr lang="sk-SK" sz="3200" b="1" dirty="0"/>
          </a:p>
          <a:p>
            <a:pPr algn="just"/>
            <a:r>
              <a:rPr lang="sk-SK" sz="3200" dirty="0"/>
              <a:t>zabezpečuje občanov v prípade choroby, úrazu, počas PN, straty zamestnania, staroby</a:t>
            </a:r>
          </a:p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zamestnanec musí platiť poistenie v nezamestnanosti, nemocenské, starobné a invalidné </a:t>
            </a:r>
            <a:r>
              <a:rPr lang="sk-SK" sz="3200" dirty="0" smtClean="0"/>
              <a:t>poistenie -  tzv. odvody</a:t>
            </a:r>
            <a:endParaRPr lang="sk-SK" sz="3200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A73FA6C5-792F-43BF-AE2E-25C66F0E8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757" y="976164"/>
            <a:ext cx="1238537" cy="2204864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37049021-C1DB-485A-942D-89F2F6CA6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490" y="3550196"/>
            <a:ext cx="1202457" cy="120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1C81B38-7EA1-4181-908B-7631A4F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sk-SK" u="sng" dirty="0"/>
              <a:t>Sociálna poisťovňa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16832"/>
            <a:ext cx="8686800" cy="4824536"/>
          </a:xfrm>
        </p:spPr>
        <p:txBody>
          <a:bodyPr>
            <a:normAutofit/>
          </a:bodyPr>
          <a:lstStyle/>
          <a:p>
            <a:pPr algn="just"/>
            <a:r>
              <a:rPr lang="sk-SK" sz="3200" b="1" dirty="0"/>
              <a:t>dávky</a:t>
            </a:r>
            <a:r>
              <a:rPr lang="sk-SK" sz="3200" dirty="0"/>
              <a:t> vyplácané sociálnou poisťovňou, napr.</a:t>
            </a:r>
            <a:r>
              <a:rPr lang="sk-SK" sz="3200" b="1" dirty="0"/>
              <a:t>:</a:t>
            </a:r>
          </a:p>
          <a:p>
            <a:pPr marL="0" indent="0" algn="just">
              <a:buNone/>
            </a:pPr>
            <a:endParaRPr lang="sk-SK" sz="3200" b="1" dirty="0"/>
          </a:p>
          <a:p>
            <a:pPr marL="514350" indent="-514350" algn="just">
              <a:buAutoNum type="alphaLcParenR"/>
            </a:pPr>
            <a:r>
              <a:rPr lang="sk-SK" sz="3200" b="1" dirty="0"/>
              <a:t>nemocenské </a:t>
            </a:r>
            <a:r>
              <a:rPr lang="sk-SK" sz="3200" dirty="0"/>
              <a:t>(v čase PN),</a:t>
            </a:r>
            <a:endParaRPr lang="sk-SK" sz="3200" b="1" dirty="0"/>
          </a:p>
          <a:p>
            <a:pPr marL="514350" indent="-514350" algn="just">
              <a:buAutoNum type="alphaLcParenR"/>
            </a:pPr>
            <a:r>
              <a:rPr lang="sk-SK" sz="3200" b="1" dirty="0"/>
              <a:t>ošetrovné </a:t>
            </a:r>
            <a:r>
              <a:rPr lang="sk-SK" sz="3200" dirty="0"/>
              <a:t>(ošetrenie chorého),</a:t>
            </a:r>
            <a:endParaRPr lang="sk-SK" sz="3200" b="1" dirty="0"/>
          </a:p>
          <a:p>
            <a:pPr marL="514350" indent="-514350" algn="just">
              <a:buAutoNum type="alphaLcParenR"/>
            </a:pPr>
            <a:r>
              <a:rPr lang="sk-SK" sz="3200" b="1" dirty="0"/>
              <a:t>dávky v nezamestnanosti </a:t>
            </a:r>
            <a:r>
              <a:rPr lang="sk-SK" sz="3200" dirty="0"/>
              <a:t>(strata práce),</a:t>
            </a:r>
            <a:endParaRPr lang="sk-SK" sz="3200" b="1" dirty="0"/>
          </a:p>
          <a:p>
            <a:pPr marL="514350" indent="-514350" algn="just">
              <a:buAutoNum type="alphaLcParenR"/>
            </a:pPr>
            <a:r>
              <a:rPr lang="sk-SK" sz="3200" b="1" dirty="0"/>
              <a:t>starobný dôchodok </a:t>
            </a:r>
            <a:r>
              <a:rPr lang="sk-SK" sz="3200" dirty="0"/>
              <a:t>(po odchode do dôchodku)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439221CA-47AB-4DA6-B557-C60F097F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868" y="2549911"/>
            <a:ext cx="2147932" cy="17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871</TotalTime>
  <Words>635</Words>
  <Application>Microsoft Office PowerPoint</Application>
  <PresentationFormat>Prezentácia na obrazovke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Tok</vt:lpstr>
      <vt:lpstr>EKONOMICKÝ ŽIVOT  V SPOLOČNOSTI</vt:lpstr>
      <vt:lpstr>Poisťovne</vt:lpstr>
      <vt:lpstr>Prezentácia programu PowerPoint</vt:lpstr>
      <vt:lpstr>Prezentácia programu PowerPoint</vt:lpstr>
      <vt:lpstr>Zdravotné poisťovne</vt:lpstr>
      <vt:lpstr>Zdravotné poistenie</vt:lpstr>
      <vt:lpstr>Zdravotné poisťovne</vt:lpstr>
      <vt:lpstr>Sociálna poisťovňa</vt:lpstr>
      <vt:lpstr>Sociálna poisťovňa</vt:lpstr>
      <vt:lpstr>Komerčné (obchodné) poisťovne</vt:lpstr>
      <vt:lpstr>Komerčné (obchodné) poisťovne</vt:lpstr>
      <vt:lpstr>Komerčné (obchodné) poisťovne</vt:lpstr>
      <vt:lpstr>Nemocenské  poistenie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Potreby a statky</dc:title>
  <dc:creator>Valued Acer Customer</dc:creator>
  <cp:lastModifiedBy>Raduz</cp:lastModifiedBy>
  <cp:revision>390</cp:revision>
  <dcterms:created xsi:type="dcterms:W3CDTF">2013-02-02T07:38:46Z</dcterms:created>
  <dcterms:modified xsi:type="dcterms:W3CDTF">2021-02-08T16:35:15Z</dcterms:modified>
</cp:coreProperties>
</file>