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838009BB-65F3-D450-47FC-B82E19E82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Pán Váhu a Tatier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="" xmlns:a16="http://schemas.microsoft.com/office/drawing/2014/main" id="{22D04E1F-2622-ED51-3475-D42D4AE3C4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Slováci v Uhorskom kráľovstve</a:t>
            </a:r>
          </a:p>
        </p:txBody>
      </p:sp>
    </p:spTree>
    <p:extLst>
      <p:ext uri="{BB962C8B-B14F-4D97-AF65-F5344CB8AC3E}">
        <p14:creationId xmlns:p14="http://schemas.microsoft.com/office/powerpoint/2010/main" val="1581610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="" xmlns:a16="http://schemas.microsoft.com/office/drawing/2014/main" id="{7BB4044B-34A9-403B-B8BD-4598E083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Mešťania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="" xmlns:a16="http://schemas.microsoft.com/office/drawing/2014/main" id="{694BF51A-8302-02F8-C840-00EDC4E12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800" dirty="0"/>
              <a:t>14.stor. -&gt; formovanie </a:t>
            </a:r>
            <a:r>
              <a:rPr lang="sk-SK" sz="2800" b="1" dirty="0"/>
              <a:t>meštianstva </a:t>
            </a:r>
            <a:r>
              <a:rPr lang="sk-SK" sz="2800" dirty="0"/>
              <a:t>v Uhorsku</a:t>
            </a:r>
          </a:p>
          <a:p>
            <a:r>
              <a:rPr lang="sk-SK" sz="2800" dirty="0"/>
              <a:t>Účastníci sa </a:t>
            </a:r>
            <a:r>
              <a:rPr lang="sk-SK" sz="2800" b="1" dirty="0"/>
              <a:t>uplatnili v remeselnej výrobe a v obchode</a:t>
            </a:r>
          </a:p>
          <a:p>
            <a:r>
              <a:rPr lang="sk-SK" sz="2800" dirty="0"/>
              <a:t>Zástupcovia slobodných kráľovských a banských miest získali zastúpenie v uhorskom sneme </a:t>
            </a:r>
          </a:p>
          <a:p>
            <a:r>
              <a:rPr lang="sk-SK" sz="2800" dirty="0"/>
              <a:t>Nemeckí mešťania -&gt; dominantné postavenie v mestách (spory)</a:t>
            </a:r>
          </a:p>
          <a:p>
            <a:r>
              <a:rPr lang="sk-SK" sz="2800" dirty="0"/>
              <a:t>1381 – </a:t>
            </a:r>
            <a:r>
              <a:rPr lang="sk-SK" sz="2800" b="1" dirty="0"/>
              <a:t>Ľudovít I. </a:t>
            </a:r>
            <a:r>
              <a:rPr lang="sk-SK" sz="2800" dirty="0"/>
              <a:t>zaviedol na žiadosť Žiliny </a:t>
            </a:r>
            <a:r>
              <a:rPr lang="sk-SK" sz="2800" b="1" dirty="0"/>
              <a:t>rovnaké (paritné) zastúpenie Slovákov a Nemcov v mestskej rade</a:t>
            </a:r>
            <a:endParaRPr lang="sk-SK" sz="2800" dirty="0"/>
          </a:p>
        </p:txBody>
      </p:sp>
      <p:pic>
        <p:nvPicPr>
          <p:cNvPr id="6148" name="Picture 4" descr="Kingdom of Hungary | Historica Wiki | Fandom">
            <a:extLst>
              <a:ext uri="{FF2B5EF4-FFF2-40B4-BE49-F238E27FC236}">
                <a16:creationId xmlns="" xmlns:a16="http://schemas.microsoft.com/office/drawing/2014/main" id="{294DF8DB-ECBE-AE15-9F8D-0C2DA6CD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020" y="228601"/>
            <a:ext cx="174356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85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66E1FD89-2A29-D8CF-6DE6-CF412B21C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61DA4B1C-FAF4-8AEB-E396-2F53198C1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val="245183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AD879A25-3DA5-DACD-F42F-250D0DDC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Narastanie moci veľmožov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03C83F10-1EBF-BCD6-403B-51410DE5F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7680"/>
            <a:ext cx="10109200" cy="3581400"/>
          </a:xfrm>
        </p:spPr>
        <p:txBody>
          <a:bodyPr>
            <a:normAutofit/>
          </a:bodyPr>
          <a:lstStyle/>
          <a:p>
            <a:r>
              <a:rPr lang="sk-SK" sz="2800" dirty="0"/>
              <a:t>Najmocnejší </a:t>
            </a:r>
            <a:r>
              <a:rPr lang="sk-SK" sz="2800" dirty="0" smtClean="0"/>
              <a:t>veľmoži koncom 13. a </a:t>
            </a:r>
            <a:r>
              <a:rPr lang="sk-SK" sz="2800" dirty="0" err="1" smtClean="0"/>
              <a:t>začiatkomm</a:t>
            </a:r>
            <a:r>
              <a:rPr lang="sk-SK" sz="2800" dirty="0"/>
              <a:t> </a:t>
            </a:r>
            <a:r>
              <a:rPr lang="sk-SK" sz="2800" dirty="0" smtClean="0"/>
              <a:t>14. </a:t>
            </a:r>
            <a:r>
              <a:rPr lang="sk-SK" sz="2800" dirty="0" err="1" smtClean="0"/>
              <a:t>stro</a:t>
            </a:r>
            <a:r>
              <a:rPr lang="sk-SK" sz="2800" dirty="0" smtClean="0"/>
              <a:t>.</a:t>
            </a:r>
            <a:r>
              <a:rPr lang="sk-SK" sz="2800" dirty="0" smtClean="0"/>
              <a:t> </a:t>
            </a:r>
            <a:r>
              <a:rPr lang="sk-SK" sz="2800" dirty="0"/>
              <a:t>-&gt; vytvárali dŕžavy (nerozhodoval tam kráľ)</a:t>
            </a:r>
          </a:p>
          <a:p>
            <a:r>
              <a:rPr lang="sk-SK" sz="2800" dirty="0"/>
              <a:t>Páni východu = </a:t>
            </a:r>
            <a:r>
              <a:rPr lang="sk-SK" sz="2800" b="1" dirty="0" err="1"/>
              <a:t>Omodejovci</a:t>
            </a:r>
            <a:endParaRPr lang="sk-SK" sz="2800" b="1" dirty="0"/>
          </a:p>
          <a:p>
            <a:r>
              <a:rPr lang="sk-SK" sz="2800" dirty="0"/>
              <a:t>Pán juhozápadu = </a:t>
            </a:r>
            <a:r>
              <a:rPr lang="sk-SK" sz="2800" b="1" dirty="0"/>
              <a:t>Matúš </a:t>
            </a:r>
            <a:r>
              <a:rPr lang="sk-SK" sz="2800" b="1" dirty="0" err="1"/>
              <a:t>Čák</a:t>
            </a:r>
            <a:r>
              <a:rPr lang="sk-SK" sz="2800" b="1" dirty="0"/>
              <a:t> Trenčiansky</a:t>
            </a:r>
          </a:p>
          <a:p>
            <a:r>
              <a:rPr lang="sk-SK" sz="2800" dirty="0"/>
              <a:t>Plienili a obsadzovali majetky </a:t>
            </a:r>
          </a:p>
          <a:p>
            <a:pPr marL="0" indent="0">
              <a:buNone/>
            </a:pPr>
            <a:r>
              <a:rPr lang="sk-SK" sz="2800" dirty="0"/>
              <a:t>    cirkvi, </a:t>
            </a:r>
            <a:r>
              <a:rPr lang="sk-SK" sz="2800" dirty="0" smtClean="0"/>
              <a:t>kráľovské hrady</a:t>
            </a:r>
            <a:endParaRPr lang="sk-SK" sz="2800" dirty="0"/>
          </a:p>
        </p:txBody>
      </p:sp>
      <p:pic>
        <p:nvPicPr>
          <p:cNvPr id="1026" name="Picture 2" descr="Náš Trnavský kraj">
            <a:extLst>
              <a:ext uri="{FF2B5EF4-FFF2-40B4-BE49-F238E27FC236}">
                <a16:creationId xmlns="" xmlns:a16="http://schemas.microsoft.com/office/drawing/2014/main" id="{BAE203CB-E970-7A1E-ABFB-694CA01D4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389" y="3759201"/>
            <a:ext cx="4828126" cy="266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77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5D527DB1-5D3D-206A-8115-44BF9F25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880" y="685800"/>
            <a:ext cx="6979920" cy="1485900"/>
          </a:xfrm>
        </p:spPr>
        <p:txBody>
          <a:bodyPr/>
          <a:lstStyle/>
          <a:p>
            <a:r>
              <a:rPr lang="sk-SK" dirty="0"/>
              <a:t>Zápas o uhorský trón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3721B18A-F1FB-DCE4-C2AF-5F7954027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2880" y="2077720"/>
            <a:ext cx="7721600" cy="4094480"/>
          </a:xfrm>
        </p:spPr>
        <p:txBody>
          <a:bodyPr>
            <a:normAutofit/>
          </a:bodyPr>
          <a:lstStyle/>
          <a:p>
            <a:r>
              <a:rPr lang="sk-SK" sz="2800" b="1" dirty="0"/>
              <a:t>1301 </a:t>
            </a:r>
            <a:r>
              <a:rPr lang="sk-SK" sz="2800" dirty="0"/>
              <a:t>– </a:t>
            </a:r>
            <a:r>
              <a:rPr lang="sk-SK" sz="2800" b="1" dirty="0"/>
              <a:t>smrť Ondreja III </a:t>
            </a:r>
            <a:r>
              <a:rPr lang="sk-SK" sz="2800" dirty="0"/>
              <a:t>(posledný z </a:t>
            </a:r>
            <a:r>
              <a:rPr lang="sk-SK" sz="2800" dirty="0" err="1"/>
              <a:t>Arpádovcov</a:t>
            </a:r>
            <a:r>
              <a:rPr lang="sk-SK" sz="2800" dirty="0"/>
              <a:t>) -&gt; vyvrcholenie anarchie</a:t>
            </a:r>
          </a:p>
          <a:p>
            <a:r>
              <a:rPr lang="sk-SK" sz="2800" dirty="0"/>
              <a:t>Trón -&gt; </a:t>
            </a:r>
            <a:r>
              <a:rPr lang="sk-SK" sz="2800" b="1" dirty="0"/>
              <a:t>Karol Róbert z dynastie </a:t>
            </a:r>
            <a:r>
              <a:rPr lang="sk-SK" sz="2800" b="1" dirty="0" smtClean="0"/>
              <a:t>Anjouovcov (Taliansko)</a:t>
            </a:r>
            <a:endParaRPr lang="sk-SK" sz="2800" b="1" dirty="0"/>
          </a:p>
          <a:p>
            <a:r>
              <a:rPr lang="sk-SK" sz="2800" dirty="0"/>
              <a:t>Spočiatku musel bojovať s </a:t>
            </a:r>
            <a:r>
              <a:rPr lang="sk-SK" sz="2800" b="1" dirty="0"/>
              <a:t>odbojnými veľmožmi</a:t>
            </a:r>
          </a:p>
          <a:p>
            <a:r>
              <a:rPr lang="sk-SK" sz="2800" dirty="0"/>
              <a:t>Správali sa ako </a:t>
            </a:r>
            <a:r>
              <a:rPr lang="sk-SK" sz="2800" b="1" dirty="0"/>
              <a:t>nezávislí vodcovia</a:t>
            </a:r>
          </a:p>
          <a:p>
            <a:r>
              <a:rPr lang="sk-SK" sz="2800" dirty="0" err="1"/>
              <a:t>Omodejovcov</a:t>
            </a:r>
            <a:r>
              <a:rPr lang="sk-SK" sz="2800" dirty="0"/>
              <a:t> porazil v </a:t>
            </a:r>
            <a:r>
              <a:rPr lang="sk-SK" sz="2800" b="1" dirty="0"/>
              <a:t>bitke pri Rozhanovciach</a:t>
            </a:r>
          </a:p>
          <a:p>
            <a:r>
              <a:rPr lang="sk-SK" sz="2800" dirty="0"/>
              <a:t>Silný protivník = </a:t>
            </a:r>
            <a:r>
              <a:rPr lang="sk-SK" sz="2800" b="1" dirty="0"/>
              <a:t>Matúš </a:t>
            </a:r>
            <a:r>
              <a:rPr lang="sk-SK" sz="2800" b="1" dirty="0" err="1"/>
              <a:t>Čák</a:t>
            </a:r>
            <a:r>
              <a:rPr lang="sk-SK" sz="2800" dirty="0"/>
              <a:t> (pán Váhu a Tatier)</a:t>
            </a:r>
          </a:p>
        </p:txBody>
      </p:sp>
      <p:pic>
        <p:nvPicPr>
          <p:cNvPr id="2050" name="Picture 2" descr="Battle of Rozgony - Wikipedia">
            <a:extLst>
              <a:ext uri="{FF2B5EF4-FFF2-40B4-BE49-F238E27FC236}">
                <a16:creationId xmlns="" xmlns:a16="http://schemas.microsoft.com/office/drawing/2014/main" id="{0BA3693F-52AE-4078-C478-3578DDF72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240"/>
            <a:ext cx="3730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00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atthew III Csák - Wikipedia">
            <a:extLst>
              <a:ext uri="{FF2B5EF4-FFF2-40B4-BE49-F238E27FC236}">
                <a16:creationId xmlns="" xmlns:a16="http://schemas.microsoft.com/office/drawing/2014/main" id="{1BDDA5BE-0201-488D-3083-01F3554B7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" y="5080"/>
            <a:ext cx="4826000" cy="685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harles I of Hungary - Wikidata">
            <a:extLst>
              <a:ext uri="{FF2B5EF4-FFF2-40B4-BE49-F238E27FC236}">
                <a16:creationId xmlns="" xmlns:a16="http://schemas.microsoft.com/office/drawing/2014/main" id="{C19A4AB6-82DC-CAEA-5C9F-ACE83256F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880" y="0"/>
            <a:ext cx="5978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28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9F7823EF-941E-3BAF-6476-ECD0EE6ED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79887"/>
            <a:ext cx="8361229" cy="2098226"/>
          </a:xfrm>
        </p:spPr>
        <p:txBody>
          <a:bodyPr/>
          <a:lstStyle/>
          <a:p>
            <a:r>
              <a:rPr lang="sk-SK" dirty="0"/>
              <a:t>Zlatá baňa Uhorska</a:t>
            </a:r>
          </a:p>
        </p:txBody>
      </p:sp>
    </p:spTree>
    <p:extLst>
      <p:ext uri="{BB962C8B-B14F-4D97-AF65-F5344CB8AC3E}">
        <p14:creationId xmlns:p14="http://schemas.microsoft.com/office/powerpoint/2010/main" val="30828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66E1FD89-2A29-D8CF-6DE6-CF412B21C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Dôležité roky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61DA4B1C-FAF4-8AEB-E396-2F53198C1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b="1" dirty="0"/>
              <a:t>1308 - 1342 – </a:t>
            </a:r>
            <a:r>
              <a:rPr lang="sk-SK" sz="2800" dirty="0"/>
              <a:t>vláda Karola Róberta</a:t>
            </a:r>
          </a:p>
          <a:p>
            <a:r>
              <a:rPr lang="sk-SK" sz="2800" b="1" dirty="0"/>
              <a:t>1342 - 1382 – </a:t>
            </a:r>
            <a:r>
              <a:rPr lang="sk-SK" sz="2800" dirty="0" smtClean="0"/>
              <a:t>vláda jeho </a:t>
            </a:r>
            <a:r>
              <a:rPr lang="sk-SK" sz="2800" dirty="0"/>
              <a:t>Ľudovíta I. Veľkého</a:t>
            </a:r>
          </a:p>
          <a:p>
            <a:r>
              <a:rPr lang="sk-SK" sz="2800" b="1" dirty="0"/>
              <a:t>1381 – </a:t>
            </a:r>
            <a:r>
              <a:rPr lang="sk-SK" sz="2800" dirty="0"/>
              <a:t>Ľudovít I. vydal privilégium pre žilinských Slovákov</a:t>
            </a:r>
          </a:p>
          <a:p>
            <a:r>
              <a:rPr lang="sk-SK" sz="2800" b="1" dirty="0"/>
              <a:t>1466 – </a:t>
            </a:r>
            <a:r>
              <a:rPr lang="sk-SK" sz="2800" dirty="0"/>
              <a:t>vznik zväzu siedmich stredoslovenských banských miest</a:t>
            </a:r>
          </a:p>
        </p:txBody>
      </p:sp>
    </p:spTree>
    <p:extLst>
      <p:ext uri="{BB962C8B-B14F-4D97-AF65-F5344CB8AC3E}">
        <p14:creationId xmlns:p14="http://schemas.microsoft.com/office/powerpoint/2010/main" val="2460569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3548DC6F-6E29-4ADF-8A87-1FE2643A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Zlatá baňa Uhorska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E4CF2C79-8E5D-7F6A-4DBF-90929428A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52090"/>
            <a:ext cx="9601200" cy="3581400"/>
          </a:xfrm>
        </p:spPr>
        <p:txBody>
          <a:bodyPr>
            <a:normAutofit/>
          </a:bodyPr>
          <a:lstStyle/>
          <a:p>
            <a:r>
              <a:rPr lang="sk-SK" sz="2800" dirty="0"/>
              <a:t>Karol Róbert – </a:t>
            </a:r>
            <a:r>
              <a:rPr lang="sk-SK" sz="2800" b="1" dirty="0"/>
              <a:t>podporoval rozvoj miest a baníctva</a:t>
            </a:r>
          </a:p>
          <a:p>
            <a:r>
              <a:rPr lang="sk-SK" sz="2800" dirty="0"/>
              <a:t>Uhorsko -&gt; </a:t>
            </a:r>
            <a:r>
              <a:rPr lang="sk-SK" sz="2800" b="1" dirty="0"/>
              <a:t>rozvoj baníctva a zavedenie novej zlatej meny</a:t>
            </a:r>
          </a:p>
          <a:p>
            <a:r>
              <a:rPr lang="sk-SK" sz="2800" dirty="0"/>
              <a:t>Uhorsko = významná stredoeurópska krajina</a:t>
            </a:r>
          </a:p>
          <a:p>
            <a:r>
              <a:rPr lang="sk-SK" sz="2800" dirty="0"/>
              <a:t>Vláda </a:t>
            </a:r>
            <a:r>
              <a:rPr lang="sk-SK" sz="2800" b="1" dirty="0"/>
              <a:t>Ľudovíta I. Veľkého -&gt; r</a:t>
            </a:r>
            <a:r>
              <a:rPr lang="sk-SK" sz="2800" dirty="0"/>
              <a:t>ozmach pokračoval</a:t>
            </a:r>
          </a:p>
          <a:p>
            <a:r>
              <a:rPr lang="sk-SK" sz="2800" dirty="0"/>
              <a:t>Spojenie Uhorska s Poľskom – územie </a:t>
            </a:r>
            <a:r>
              <a:rPr lang="sk-SK" sz="2800" b="1" dirty="0"/>
              <a:t>od Baltského po Jadranské more</a:t>
            </a:r>
            <a:endParaRPr lang="sk-SK" sz="2800" dirty="0"/>
          </a:p>
        </p:txBody>
      </p:sp>
      <p:pic>
        <p:nvPicPr>
          <p:cNvPr id="4098" name="Picture 2" descr="Kremnické dukáty">
            <a:extLst>
              <a:ext uri="{FF2B5EF4-FFF2-40B4-BE49-F238E27FC236}">
                <a16:creationId xmlns="" xmlns:a16="http://schemas.microsoft.com/office/drawing/2014/main" id="{0650F74C-2E64-3B5F-BFF4-27D96F44B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5" b="98077" l="4135" r="97500">
                        <a14:foregroundMark x1="14135" y1="11731" x2="39327" y2="47500"/>
                        <a14:foregroundMark x1="39327" y1="47500" x2="39712" y2="49615"/>
                        <a14:foregroundMark x1="6731" y1="38269" x2="13173" y2="73077"/>
                        <a14:foregroundMark x1="13173" y1="73077" x2="25385" y2="86154"/>
                        <a14:foregroundMark x1="25385" y1="86154" x2="38173" y2="69615"/>
                        <a14:foregroundMark x1="38173" y1="69615" x2="42500" y2="41538"/>
                        <a14:foregroundMark x1="42500" y1="41538" x2="42019" y2="23077"/>
                        <a14:foregroundMark x1="42019" y1="23077" x2="35481" y2="14038"/>
                        <a14:foregroundMark x1="35481" y1="14038" x2="24327" y2="14231"/>
                        <a14:foregroundMark x1="24327" y1="14231" x2="16058" y2="24423"/>
                        <a14:foregroundMark x1="16058" y1="24423" x2="8462" y2="44423"/>
                        <a14:foregroundMark x1="83173" y1="18077" x2="71827" y2="16731"/>
                        <a14:foregroundMark x1="71827" y1="16731" x2="57788" y2="29615"/>
                        <a14:foregroundMark x1="57788" y1="29615" x2="55288" y2="52500"/>
                        <a14:foregroundMark x1="55288" y1="52500" x2="58558" y2="75962"/>
                        <a14:foregroundMark x1="58558" y1="75962" x2="67212" y2="82692"/>
                        <a14:foregroundMark x1="67212" y1="82692" x2="77115" y2="79231"/>
                        <a14:foregroundMark x1="77115" y1="79231" x2="85673" y2="58077"/>
                        <a14:foregroundMark x1="85673" y1="58077" x2="89423" y2="29231"/>
                        <a14:foregroundMark x1="89423" y1="29231" x2="84135" y2="14615"/>
                        <a14:foregroundMark x1="84135" y1="14615" x2="80288" y2="14808"/>
                        <a14:foregroundMark x1="16731" y1="11154" x2="9519" y2="21731"/>
                        <a14:foregroundMark x1="9519" y1="21731" x2="5000" y2="37885"/>
                        <a14:foregroundMark x1="5000" y1="37885" x2="4615" y2="55385"/>
                        <a14:foregroundMark x1="4615" y1="55385" x2="12981" y2="89038"/>
                        <a14:foregroundMark x1="12981" y1="89038" x2="22885" y2="95385"/>
                        <a14:foregroundMark x1="22885" y1="95385" x2="30673" y2="92308"/>
                        <a14:foregroundMark x1="30673" y1="92308" x2="46635" y2="59038"/>
                        <a14:foregroundMark x1="26635" y1="7885" x2="19712" y2="5385"/>
                        <a14:foregroundMark x1="5962" y1="23654" x2="4135" y2="57692"/>
                        <a14:foregroundMark x1="4135" y1="57692" x2="9808" y2="84231"/>
                        <a14:foregroundMark x1="91827" y1="18269" x2="96346" y2="31923"/>
                        <a14:foregroundMark x1="96346" y1="31923" x2="97500" y2="53462"/>
                        <a14:foregroundMark x1="97500" y1="53462" x2="91538" y2="80000"/>
                        <a14:foregroundMark x1="65962" y1="88654" x2="74519" y2="90385"/>
                        <a14:foregroundMark x1="74519" y1="90385" x2="82500" y2="86154"/>
                        <a14:foregroundMark x1="14615" y1="7885" x2="20769" y2="2885"/>
                        <a14:foregroundMark x1="74135" y1="2885" x2="80000" y2="2692"/>
                        <a14:foregroundMark x1="69712" y1="96538" x2="76346" y2="98077"/>
                        <a14:foregroundMark x1="14038" y1="7308" x2="20673" y2="3269"/>
                        <a14:foregroundMark x1="15288" y1="6154" x2="21731" y2="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80" y="52070"/>
            <a:ext cx="5506720" cy="275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834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>
            <a:extLst>
              <a:ext uri="{FF2B5EF4-FFF2-40B4-BE49-F238E27FC236}">
                <a16:creationId xmlns="" xmlns:a16="http://schemas.microsoft.com/office/drawing/2014/main" id="{96BD40AB-DA08-30E2-4D67-9E98B20AB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960" y="698084"/>
            <a:ext cx="4010660" cy="897036"/>
          </a:xfrm>
        </p:spPr>
        <p:txBody>
          <a:bodyPr/>
          <a:lstStyle/>
          <a:p>
            <a:r>
              <a:rPr lang="sk-SK" dirty="0"/>
              <a:t>Banské mestá</a:t>
            </a:r>
          </a:p>
        </p:txBody>
      </p:sp>
      <p:sp>
        <p:nvSpPr>
          <p:cNvPr id="12" name="Zástupný text 11">
            <a:extLst>
              <a:ext uri="{FF2B5EF4-FFF2-40B4-BE49-F238E27FC236}">
                <a16:creationId xmlns="" xmlns:a16="http://schemas.microsoft.com/office/drawing/2014/main" id="{E80C4630-1D23-6A34-3F0D-70CAAEFD6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3360" y="1737360"/>
            <a:ext cx="4856480" cy="478536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Franklin Gothic Book" panose="020B0503020102020204" pitchFamily="34" charset="0"/>
              <a:buChar char="■"/>
            </a:pPr>
            <a:r>
              <a:rPr lang="sk-SK" sz="2800" dirty="0"/>
              <a:t>Za vlády Anjouovcov – objavenie </a:t>
            </a:r>
            <a:r>
              <a:rPr lang="sk-SK" sz="2800" b="1" dirty="0"/>
              <a:t>nových ložísk drahých kovov</a:t>
            </a:r>
          </a:p>
          <a:p>
            <a:pPr marL="285750" indent="-285750">
              <a:buFont typeface="Franklin Gothic Book" panose="020B0503020102020204" pitchFamily="34" charset="0"/>
              <a:buChar char="■"/>
            </a:pPr>
            <a:r>
              <a:rPr lang="sk-SK" sz="2800" dirty="0"/>
              <a:t>Okolie </a:t>
            </a:r>
            <a:r>
              <a:rPr lang="sk-SK" sz="2800" b="1" dirty="0"/>
              <a:t>Banskej Štiavnice a Kremnice</a:t>
            </a:r>
          </a:p>
          <a:p>
            <a:pPr marL="285750" indent="-285750">
              <a:buFont typeface="Franklin Gothic Book" panose="020B0503020102020204" pitchFamily="34" charset="0"/>
              <a:buChar char="■"/>
            </a:pPr>
            <a:r>
              <a:rPr lang="sk-SK" sz="2800" b="1" dirty="0"/>
              <a:t>1328 – </a:t>
            </a:r>
            <a:r>
              <a:rPr lang="sk-SK" sz="2800" dirty="0"/>
              <a:t>Karol Róbert udelil </a:t>
            </a:r>
            <a:r>
              <a:rPr lang="sk-SK" sz="2800" b="1" dirty="0"/>
              <a:t>mestské práva Kremnici</a:t>
            </a:r>
          </a:p>
          <a:p>
            <a:pPr marL="285750" indent="-285750">
              <a:buFont typeface="Franklin Gothic Book" panose="020B0503020102020204" pitchFamily="34" charset="0"/>
              <a:buChar char="■"/>
            </a:pPr>
            <a:r>
              <a:rPr lang="sk-SK" sz="2800" dirty="0"/>
              <a:t>Vznik </a:t>
            </a:r>
            <a:r>
              <a:rPr lang="sk-SK" sz="2800" b="1" dirty="0"/>
              <a:t>banskej komory a mincovne</a:t>
            </a:r>
            <a:endParaRPr lang="sk-SK" sz="2800" dirty="0"/>
          </a:p>
        </p:txBody>
      </p:sp>
      <p:pic>
        <p:nvPicPr>
          <p:cNvPr id="5122" name="Picture 2" descr="Strieborná éra slovenských banských miest - Historická revue">
            <a:extLst>
              <a:ext uri="{FF2B5EF4-FFF2-40B4-BE49-F238E27FC236}">
                <a16:creationId xmlns="" xmlns:a16="http://schemas.microsoft.com/office/drawing/2014/main" id="{F4CA9BEE-18C9-1C5E-C365-F7FB8228DCF1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1" b="499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008294"/>
      </p:ext>
    </p:extLst>
  </p:cSld>
  <p:clrMapOvr>
    <a:masterClrMapping/>
  </p:clrMapOvr>
</p:sld>
</file>

<file path=ppt/theme/theme1.xml><?xml version="1.0" encoding="utf-8"?>
<a:theme xmlns:a="http://schemas.openxmlformats.org/drawingml/2006/main" name="Orezanie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TM10001105[[fn=Orezanie]]</Template>
  <TotalTime>809</TotalTime>
  <Words>275</Words>
  <Application>Microsoft Office PowerPoint</Application>
  <PresentationFormat>Širokouhlá</PresentationFormat>
  <Paragraphs>38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1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2" baseType="lpstr">
      <vt:lpstr>Franklin Gothic Book</vt:lpstr>
      <vt:lpstr>Orezanie</vt:lpstr>
      <vt:lpstr>Pán Váhu a Tatier</vt:lpstr>
      <vt:lpstr>Prezentácia programu PowerPoint</vt:lpstr>
      <vt:lpstr>Narastanie moci veľmožov</vt:lpstr>
      <vt:lpstr>Zápas o uhorský trón</vt:lpstr>
      <vt:lpstr>Prezentácia programu PowerPoint</vt:lpstr>
      <vt:lpstr>Zlatá baňa Uhorska</vt:lpstr>
      <vt:lpstr>Dôležité roky</vt:lpstr>
      <vt:lpstr>Zlatá baňa Uhorska</vt:lpstr>
      <vt:lpstr>Banské mestá</vt:lpstr>
      <vt:lpstr>Mešťania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Pán Váhu a Tatier</dc:title>
  <dc:creator>Miriam Hradovská</dc:creator>
  <cp:lastModifiedBy>Windows-felhasználó</cp:lastModifiedBy>
  <cp:revision>3</cp:revision>
  <dcterms:created xsi:type="dcterms:W3CDTF">2022-11-15T17:15:27Z</dcterms:created>
  <dcterms:modified xsi:type="dcterms:W3CDTF">2023-12-01T08:30:56Z</dcterms:modified>
</cp:coreProperties>
</file>