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6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14.05.2020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26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14.05.2020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365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14.05.2020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850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14.05.2020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14.05.2020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712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14.05.2020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49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14.05.2020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346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14.05.2020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3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14.05.2020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562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14.05.2020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93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14.05.2020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724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655-F88D-4598-B555-DCE3C2973907}" type="datetimeFigureOut">
              <a:rPr lang="sk-SK" smtClean="0"/>
              <a:pPr/>
              <a:t>14.05.2020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569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Vek rozumu – osvietenstvo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482" name="Picture 2" descr="https://upload.wikimedia.org/wikipedia/commons/thumb/2/2b/Encyclopedie_de_D%27Alembert_et_Diderot_-_Premiere_Page_-_ENC_1-NA5.jpg/220px-Encyclopedie_de_D%27Alembert_et_Diderot_-_Premiere_Page_-_ENC_1-NA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0" y="3428999"/>
            <a:ext cx="20955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Osvietenský absolutizmus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814769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Niektorí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európski panovníci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nadchli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myšlienkami osvietenstva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napr. ruská cárovná Katarína II., pruský kráľ Fridrich II.,  uhorský a český kráľ Jozef </a:t>
            </a:r>
            <a:r>
              <a:rPr lang="sk-SK" sz="2600" smtClean="0">
                <a:latin typeface="Arial" pitchFamily="34" charset="0"/>
                <a:cs typeface="Arial" pitchFamily="34" charset="0"/>
              </a:rPr>
              <a:t>II</a:t>
            </a:r>
            <a:r>
              <a:rPr lang="sk-SK" sz="2600" smtClean="0">
                <a:latin typeface="Arial" pitchFamily="34" charset="0"/>
                <a:cs typeface="Arial" pitchFamily="34" charset="0"/>
              </a:rPr>
              <a:t>.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snažili sa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rozumne vládnuť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reformami zlepšovať pomery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vo svojich krajinách =&gt;takejto forme vlády sa  hovorí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osvietenský absolutizmus</a:t>
            </a:r>
            <a:endParaRPr lang="sk-SK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AutoShape 2" descr="Výsledok vyhľadávania obrázkov pre dopyt katarina i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9700" name="Picture 4" descr="Výsledok vyhľadávania obrázkov pre dopyt katarina i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3600" y="0"/>
            <a:ext cx="1310400" cy="1800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715008" y="1428736"/>
            <a:ext cx="210987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Katarína II. Veľká</a:t>
            </a:r>
            <a:endParaRPr lang="sk-SK" b="1" dirty="0"/>
          </a:p>
        </p:txBody>
      </p:sp>
      <p:pic>
        <p:nvPicPr>
          <p:cNvPr id="29702" name="Picture 6" descr="Výsledok vyhľadávania obrázkov pre dopyt jozef I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2872" y="5143512"/>
            <a:ext cx="1291128" cy="1714488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5500694" y="6488668"/>
            <a:ext cx="23775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Jozef II. Habsburský</a:t>
            </a:r>
            <a:endParaRPr lang="sk-SK" b="1" dirty="0"/>
          </a:p>
        </p:txBody>
      </p:sp>
      <p:pic>
        <p:nvPicPr>
          <p:cNvPr id="29704" name="Picture 8" descr="Výsledok vyhľadávania obrázkov pre dopyt fridrich i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5286388"/>
            <a:ext cx="1214414" cy="1571612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1214414" y="5286388"/>
            <a:ext cx="124906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Fridrich II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Vek rozumu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285992"/>
            <a:ext cx="8248430" cy="4455376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18. storočie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nazývalo aj „veľkým“ alebo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osvietenským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doba vedy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pokroku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kt.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„osvieti“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celé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ľudstvo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vybuduje sa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šťastná spoločnosť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Osvietenstvo podnietilo a odštartovalo veľké spoločenské zmeny –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Francúzsku revolúciu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 Zvrhlo myšlienku,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že panovník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je všetko a ľud nič. Osvietenstvo začalo modernú dobu, prednosť má poznanie, veda a snaha  meniť  svet. Osvietenstvo  vlastne  trvá stále.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8811" y="0"/>
            <a:ext cx="1685189" cy="1904997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857884" y="0"/>
            <a:ext cx="162576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F. M. </a:t>
            </a:r>
            <a:r>
              <a:rPr lang="sk-SK" dirty="0" err="1" smtClean="0"/>
              <a:t>Voltaire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83568" y="1052736"/>
            <a:ext cx="640871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OSVIETENSTVO: </a:t>
            </a:r>
            <a:r>
              <a:rPr lang="sk-SK" b="1" dirty="0" smtClean="0"/>
              <a:t>vzniklo ako myšlienkové hnutie</a:t>
            </a:r>
            <a:r>
              <a:rPr lang="sk-SK" dirty="0" smtClean="0"/>
              <a:t>, </a:t>
            </a:r>
          </a:p>
          <a:p>
            <a:pPr algn="ctr"/>
            <a:r>
              <a:rPr lang="sk-SK" dirty="0" smtClean="0"/>
              <a:t> ktoré si dalo za </a:t>
            </a:r>
            <a:r>
              <a:rPr lang="sk-SK" b="1" u="sng" dirty="0" smtClean="0"/>
              <a:t>cieľ</a:t>
            </a:r>
            <a:r>
              <a:rPr lang="sk-SK" b="1" dirty="0" smtClean="0"/>
              <a:t> vyviesť človeka </a:t>
            </a:r>
          </a:p>
          <a:p>
            <a:pPr algn="ctr"/>
            <a:r>
              <a:rPr lang="sk-SK" b="1" dirty="0" smtClean="0"/>
              <a:t>a ľudstvo z temnôt neznalosti a povier </a:t>
            </a:r>
          </a:p>
          <a:p>
            <a:pPr algn="ctr"/>
            <a:r>
              <a:rPr lang="sk-SK" b="1" dirty="0" smtClean="0"/>
              <a:t>a duchovne ich povzniesť,  osvietiť...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Koniec jednej epochy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Osvietenci verili  v  silu poznania. V 18. storočí sa  vynašiel parný stroj, objavili sa nové lieky, nové živočíchy, veľké objavy v  skúmaní vesmíru a  začali sa  robiť  pokusy  s  elektrikou. 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Hlavnými  centrami vedeckého ale i kultúrneho života  sa  stali Paríž a Londýn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11560" y="1512316"/>
            <a:ext cx="59731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Európa – 18. stor</a:t>
            </a:r>
            <a:r>
              <a:rPr lang="sk-SK" dirty="0" smtClean="0"/>
              <a:t>. = veľký pokrok vo </a:t>
            </a:r>
            <a:r>
              <a:rPr lang="sk-SK" b="1" dirty="0" smtClean="0"/>
              <a:t>vede</a:t>
            </a:r>
            <a:r>
              <a:rPr lang="sk-SK" dirty="0" smtClean="0"/>
              <a:t> a </a:t>
            </a:r>
            <a:r>
              <a:rPr lang="sk-SK" b="1" dirty="0" smtClean="0"/>
              <a:t>technike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571604" y="1142984"/>
            <a:ext cx="432201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Vzdelanci: </a:t>
            </a:r>
            <a:r>
              <a:rPr lang="sk-SK" b="1" i="1" dirty="0" smtClean="0"/>
              <a:t>„skončil temný stredovek“</a:t>
            </a:r>
            <a:endParaRPr lang="sk-SK" b="1" i="1" dirty="0"/>
          </a:p>
        </p:txBody>
      </p:sp>
      <p:sp>
        <p:nvSpPr>
          <p:cNvPr id="6" name="BlokTextu 5"/>
          <p:cNvSpPr txBox="1"/>
          <p:nvPr/>
        </p:nvSpPr>
        <p:spPr>
          <a:xfrm>
            <a:off x="7143768" y="1000108"/>
            <a:ext cx="163378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VEK ROZUMU</a:t>
            </a:r>
            <a:endParaRPr lang="sk-SK" dirty="0"/>
          </a:p>
        </p:txBody>
      </p:sp>
      <p:cxnSp>
        <p:nvCxnSpPr>
          <p:cNvPr id="8" name="Rovná spojovacia šípka 7"/>
          <p:cNvCxnSpPr>
            <a:stCxn id="4" idx="3"/>
            <a:endCxn id="6" idx="1"/>
          </p:cNvCxnSpPr>
          <p:nvPr/>
        </p:nvCxnSpPr>
        <p:spPr>
          <a:xfrm flipV="1">
            <a:off x="6584670" y="1184774"/>
            <a:ext cx="559098" cy="51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stCxn id="5" idx="3"/>
            <a:endCxn id="6" idx="1"/>
          </p:cNvCxnSpPr>
          <p:nvPr/>
        </p:nvCxnSpPr>
        <p:spPr>
          <a:xfrm flipV="1">
            <a:off x="5893621" y="1184774"/>
            <a:ext cx="1250147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1506" name="Picture 2" descr="Výsledok vyhľadávania obrázkov pre dopyt leonardo da vin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3775" y="4714884"/>
            <a:ext cx="1800225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Racio</a:t>
            </a:r>
            <a:r>
              <a:rPr lang="sk-SK" dirty="0" smtClean="0"/>
              <a:t>, veda a vzdelanosť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/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Nazhromaždilo sa  obrovské množstvo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poznatkov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objavov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ktoré </a:t>
            </a:r>
            <a:r>
              <a:rPr lang="sk-SK" sz="2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otriasli stredovekým ponímaním sveta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=&gt;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zavládlo presvedčenie,  že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skôr </a:t>
            </a:r>
            <a:r>
              <a:rPr lang="sk-SK" sz="26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rozumom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ako </a:t>
            </a:r>
            <a:r>
              <a:rPr lang="sk-SK" sz="2600" b="1" dirty="0" err="1" smtClean="0">
                <a:latin typeface="Arial" pitchFamily="34" charset="0"/>
                <a:cs typeface="Arial" pitchFamily="34" charset="0"/>
              </a:rPr>
              <a:t>vierou</a:t>
            </a:r>
            <a:r>
              <a:rPr lang="sk-SK" sz="2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možno v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ysvetliť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mnohé tajomstvá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prírody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00100" y="5643578"/>
            <a:ext cx="51539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Treba šíriť </a:t>
            </a:r>
            <a:r>
              <a:rPr lang="sk-SK" b="1" dirty="0" smtClean="0"/>
              <a:t>vedecké poznávanie </a:t>
            </a:r>
            <a:r>
              <a:rPr lang="sk-SK" dirty="0" smtClean="0"/>
              <a:t>a </a:t>
            </a:r>
            <a:r>
              <a:rPr lang="sk-SK" b="1" dirty="0" smtClean="0"/>
              <a:t>vzdelanosť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000100" y="5286388"/>
            <a:ext cx="15359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OSVIETENCI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3140968"/>
            <a:ext cx="6400800" cy="254597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Hlavnými centrami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vedeckého života sa stali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mestá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286116" y="3929066"/>
            <a:ext cx="10070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Londýn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3286116" y="4500570"/>
            <a:ext cx="42551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 smtClean="0"/>
              <a:t>Paríž – centrum umenia, kultúry a módy</a:t>
            </a:r>
            <a:endParaRPr lang="sk-SK" b="1" dirty="0"/>
          </a:p>
        </p:txBody>
      </p:sp>
      <p:cxnSp>
        <p:nvCxnSpPr>
          <p:cNvPr id="7" name="Rovná spojovacia šípka 6"/>
          <p:cNvCxnSpPr>
            <a:endCxn id="4" idx="1"/>
          </p:cNvCxnSpPr>
          <p:nvPr/>
        </p:nvCxnSpPr>
        <p:spPr>
          <a:xfrm>
            <a:off x="2500298" y="4071942"/>
            <a:ext cx="785818" cy="41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2500298" y="4071942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1071538" y="5072074"/>
            <a:ext cx="61350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Koncom </a:t>
            </a:r>
            <a:r>
              <a:rPr lang="sk-SK" b="1" dirty="0" smtClean="0"/>
              <a:t>17. </a:t>
            </a:r>
            <a:r>
              <a:rPr lang="sk-SK" b="1" dirty="0" err="1" smtClean="0"/>
              <a:t>stor</a:t>
            </a:r>
            <a:r>
              <a:rPr lang="sk-SK" b="1" dirty="0" smtClean="0"/>
              <a:t> </a:t>
            </a:r>
            <a:r>
              <a:rPr lang="sk-SK" dirty="0" smtClean="0"/>
              <a:t>sa začali rozvíjať </a:t>
            </a:r>
            <a:r>
              <a:rPr lang="sk-SK" u="sng" dirty="0" smtClean="0"/>
              <a:t>nové </a:t>
            </a:r>
            <a:r>
              <a:rPr lang="sk-SK" b="1" dirty="0" smtClean="0"/>
              <a:t>vedné odbory</a:t>
            </a:r>
            <a:endParaRPr lang="sk-SK" b="1" dirty="0"/>
          </a:p>
        </p:txBody>
      </p:sp>
      <p:pic>
        <p:nvPicPr>
          <p:cNvPr id="1026" name="Picture 2" descr="https://upload.wikimedia.org/wikipedia/commons/thumb/9/9e/Steam-powered_fire_engine.jpg/220px-Steam-powered_fire_engi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095500" cy="1571626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2214546" y="357166"/>
            <a:ext cx="13276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Parný stroj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2071670" y="0"/>
            <a:ext cx="15087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James</a:t>
            </a:r>
            <a:r>
              <a:rPr lang="sk-SK" b="1" dirty="0" smtClean="0"/>
              <a:t> Watt</a:t>
            </a:r>
            <a:endParaRPr lang="sk-SK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2500298" y="714356"/>
            <a:ext cx="6976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1776</a:t>
            </a:r>
            <a:endParaRPr lang="sk-SK" dirty="0"/>
          </a:p>
        </p:txBody>
      </p:sp>
      <p:pic>
        <p:nvPicPr>
          <p:cNvPr id="1028" name="Picture 4" descr="Isaac Newt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4" y="0"/>
            <a:ext cx="1619246" cy="1857364"/>
          </a:xfrm>
          <a:prstGeom prst="rect">
            <a:avLst/>
          </a:prstGeom>
          <a:noFill/>
        </p:spPr>
      </p:pic>
      <p:sp>
        <p:nvSpPr>
          <p:cNvPr id="16" name="BlokTextu 15"/>
          <p:cNvSpPr txBox="1"/>
          <p:nvPr/>
        </p:nvSpPr>
        <p:spPr>
          <a:xfrm>
            <a:off x="5715008" y="0"/>
            <a:ext cx="178766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Isaac</a:t>
            </a:r>
            <a:r>
              <a:rPr lang="sk-SK" b="1" dirty="0" smtClean="0"/>
              <a:t> Newton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5214942" y="357166"/>
            <a:ext cx="232627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Gravitačný </a:t>
            </a:r>
            <a:r>
              <a:rPr lang="sk-SK" b="1" dirty="0" err="1" smtClean="0"/>
              <a:t>záakon</a:t>
            </a:r>
            <a:endParaRPr lang="sk-SK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1000100" y="2143116"/>
            <a:ext cx="609654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Vedci vynašli: </a:t>
            </a:r>
            <a:r>
              <a:rPr lang="sk-SK" b="1" dirty="0" smtClean="0"/>
              <a:t>parný stroj</a:t>
            </a:r>
            <a:r>
              <a:rPr lang="sk-SK" dirty="0" smtClean="0"/>
              <a:t>, prvé </a:t>
            </a:r>
            <a:r>
              <a:rPr lang="sk-SK" b="1" dirty="0" smtClean="0"/>
              <a:t>vakcíny</a:t>
            </a:r>
            <a:r>
              <a:rPr lang="sk-SK" dirty="0" smtClean="0"/>
              <a:t>, </a:t>
            </a:r>
            <a:r>
              <a:rPr lang="sk-SK" b="1" dirty="0" smtClean="0"/>
              <a:t>objavili nové</a:t>
            </a:r>
          </a:p>
          <a:p>
            <a:r>
              <a:rPr lang="sk-SK" b="1" dirty="0" smtClean="0"/>
              <a:t>druhy živočíchov</a:t>
            </a:r>
            <a:r>
              <a:rPr lang="sk-SK" dirty="0" smtClean="0"/>
              <a:t>, začali spoznávať </a:t>
            </a:r>
            <a:r>
              <a:rPr lang="sk-SK" b="1" dirty="0" smtClean="0"/>
              <a:t>elektrinu</a:t>
            </a:r>
            <a:r>
              <a:rPr lang="sk-SK" dirty="0" smtClean="0"/>
              <a:t> a pod</a:t>
            </a:r>
            <a:endParaRPr lang="sk-SK" dirty="0"/>
          </a:p>
        </p:txBody>
      </p:sp>
      <p:sp>
        <p:nvSpPr>
          <p:cNvPr id="2" name="AutoShape 2" descr="Výsledok vyhľadávania obrázkov pre dopyt prvý mikrosk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Picture 4" descr="Výsledok vyhľadávania obrázkov pre dopyt prvý mikrosko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6000" y="5058000"/>
            <a:ext cx="1758000" cy="1800000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1428728" y="6211669"/>
            <a:ext cx="597952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u="sng" dirty="0" smtClean="0"/>
              <a:t>Prvé mikroskopy </a:t>
            </a:r>
            <a:r>
              <a:rPr lang="sk-SK" dirty="0" smtClean="0"/>
              <a:t>položili základy nového vedeckého</a:t>
            </a:r>
          </a:p>
          <a:p>
            <a:r>
              <a:rPr lang="sk-SK" dirty="0" smtClean="0"/>
              <a:t>odboru - </a:t>
            </a:r>
            <a:r>
              <a:rPr lang="sk-SK" b="1" dirty="0" smtClean="0"/>
              <a:t>MIKROBIOLÓGIE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r"/>
            <a:r>
              <a:rPr lang="sk-SK" dirty="0" smtClean="0"/>
              <a:t>Encyklopedisti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285992"/>
            <a:ext cx="6400800" cy="3807304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Osvietenstvo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vzniklo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ako myšlienkové hnutie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meštianstva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vo Francúzsku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Filozofi a vedci vo Francúzsku sa rozhodli, že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všetko poznanie ľudstva zhrnú a vydajú knižne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vzniklo veľdielo =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ENCYKLOPÉDIA</a:t>
            </a:r>
            <a:r>
              <a:rPr lang="sk-SK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alebo racionálny slovník vied remesiel a umení. Nachádzajú sa tam všetky  dovtedajšie objavy a vynálezy. 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Výsledok vyhľadávania obrázkov pre dopyt osvietenci encyklo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0250" y="0"/>
            <a:ext cx="1293750" cy="171448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143636" y="0"/>
            <a:ext cx="17219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J. J. </a:t>
            </a:r>
            <a:r>
              <a:rPr lang="sk-SK" b="1" dirty="0" err="1" smtClean="0"/>
              <a:t>Rousseau</a:t>
            </a:r>
            <a:endParaRPr lang="sk-SK" b="1" dirty="0"/>
          </a:p>
        </p:txBody>
      </p:sp>
      <p:pic>
        <p:nvPicPr>
          <p:cNvPr id="6" name="Picture 2" descr="https://upload.wikimedia.org/wikipedia/commons/thumb/2/2b/Encyclopedie_de_D%27Alembert_et_Diderot_-_Premiere_Page_-_ENC_1-NA5.jpg/220px-Encyclopedie_de_D%27Alembert_et_Diderot_-_Premiere_Page_-_ENC_1-NA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4869160"/>
            <a:ext cx="1357290" cy="1738181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357290" y="6211669"/>
            <a:ext cx="545534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Vychádzala </a:t>
            </a:r>
            <a:r>
              <a:rPr lang="sk-SK" b="1" dirty="0" smtClean="0"/>
              <a:t>29 rokov</a:t>
            </a:r>
            <a:r>
              <a:rPr lang="sk-SK" dirty="0" smtClean="0"/>
              <a:t>, v</a:t>
            </a:r>
            <a:r>
              <a:rPr lang="sk-SK" b="1" dirty="0" smtClean="0"/>
              <a:t>yšlo 25 000 </a:t>
            </a:r>
            <a:r>
              <a:rPr lang="sk-SK" dirty="0" smtClean="0"/>
              <a:t>výtlačkov a </a:t>
            </a:r>
          </a:p>
          <a:p>
            <a:pPr algn="ctr"/>
            <a:r>
              <a:rPr lang="sk-SK" u="sng" dirty="0" smtClean="0"/>
              <a:t>zisk bol väčší ako z kolónií v Ázii</a:t>
            </a:r>
            <a:endParaRPr lang="sk-SK" u="sng" dirty="0"/>
          </a:p>
        </p:txBody>
      </p:sp>
      <p:pic>
        <p:nvPicPr>
          <p:cNvPr id="24580" name="Picture 4" descr="Výsledok vyhľadávania obrázkov pre dopyt osvietenci encyklo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442508" cy="1714488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1500166" y="0"/>
            <a:ext cx="13099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D. </a:t>
            </a:r>
            <a:r>
              <a:rPr lang="sk-SK" b="1" dirty="0" err="1" smtClean="0"/>
              <a:t>Diderot</a:t>
            </a:r>
            <a:endParaRPr lang="sk-SK" b="1" dirty="0"/>
          </a:p>
        </p:txBody>
      </p:sp>
      <p:pic>
        <p:nvPicPr>
          <p:cNvPr id="10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9586" y="2143116"/>
            <a:ext cx="1214414" cy="1571636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6286512" y="2143116"/>
            <a:ext cx="16257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F. M. </a:t>
            </a:r>
            <a:r>
              <a:rPr lang="sk-SK" b="1" dirty="0" err="1" smtClean="0"/>
              <a:t>Voltaire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Deizmus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052736"/>
            <a:ext cx="6400800" cy="4348457"/>
          </a:xfrm>
        </p:spPr>
        <p:txBody>
          <a:bodyPr>
            <a:normAutofit lnSpcReduction="10000"/>
          </a:bodyPr>
          <a:lstStyle/>
          <a:p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Osvietenci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uznávali </a:t>
            </a:r>
            <a:r>
              <a:rPr lang="sk-SK" sz="2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vedecký pokrok, verili, že ten nájde </a:t>
            </a:r>
            <a:r>
              <a:rPr lang="sk-SK" sz="2600" u="sng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odpovede na všetky otázky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...vieru však úplne nezavrhli...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Katolícke náboženstvo delíme na deizmus a teizmus.</a:t>
            </a:r>
          </a:p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Teizmus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:  viera, že  boh stvoril svet a ďalej do neho  zasahuje, robí zázraky</a:t>
            </a:r>
          </a:p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Deisti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veria, že  Boh stvoril svet, ale  ďalej do neho nezasahuje, nerobí zázraky a zjavenia.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Osvietenci verili v Deizmus.</a:t>
            </a:r>
            <a:endParaRPr lang="sk-SK" sz="2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5286364"/>
            <a:ext cx="1500166" cy="157163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000760" y="5286388"/>
            <a:ext cx="16257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F. M. </a:t>
            </a:r>
            <a:r>
              <a:rPr lang="sk-SK" b="1" dirty="0" err="1" smtClean="0"/>
              <a:t>Voltaire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285852" y="5934670"/>
            <a:ext cx="6349815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Najvýznamnejší osvietenský filozof </a:t>
            </a:r>
            <a:r>
              <a:rPr lang="sk-SK" dirty="0" smtClean="0"/>
              <a:t>bol presvedčený, že</a:t>
            </a:r>
          </a:p>
          <a:p>
            <a:r>
              <a:rPr lang="sk-SK" b="1" dirty="0" smtClean="0"/>
              <a:t>spoločnosť speje k pokroku </a:t>
            </a:r>
            <a:r>
              <a:rPr lang="sk-SK" dirty="0" smtClean="0"/>
              <a:t>=&gt; všetko čo sa odohralo</a:t>
            </a:r>
          </a:p>
          <a:p>
            <a:r>
              <a:rPr lang="sk-SK" dirty="0" smtClean="0"/>
              <a:t>v minulosti = horšie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929586" y="4929198"/>
            <a:ext cx="9428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Deista 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4594357" y="0"/>
            <a:ext cx="4549643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u="sng" dirty="0" smtClean="0"/>
              <a:t>Svet sa má riadiť </a:t>
            </a:r>
            <a:r>
              <a:rPr lang="sk-SK" b="1" dirty="0" smtClean="0"/>
              <a:t>vedou</a:t>
            </a:r>
            <a:r>
              <a:rPr lang="sk-SK" dirty="0" smtClean="0"/>
              <a:t>, nie svojvôľou </a:t>
            </a:r>
          </a:p>
          <a:p>
            <a:pPr algn="ctr"/>
            <a:r>
              <a:rPr lang="sk-SK" dirty="0" smtClean="0"/>
              <a:t>jedného človeka a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nemá ho riadiť </a:t>
            </a:r>
            <a:r>
              <a:rPr lang="sk-SK" dirty="0" smtClean="0"/>
              <a:t>ani </a:t>
            </a:r>
          </a:p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cirkev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Rovná spojovacia šípka 9"/>
          <p:cNvCxnSpPr>
            <a:endCxn id="8" idx="2"/>
          </p:cNvCxnSpPr>
          <p:nvPr/>
        </p:nvCxnSpPr>
        <p:spPr>
          <a:xfrm rot="16200000" flipV="1">
            <a:off x="4932102" y="2860407"/>
            <a:ext cx="4363058" cy="488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b="1" dirty="0" err="1" smtClean="0">
                <a:solidFill>
                  <a:srgbClr val="FF0000"/>
                </a:solidFill>
              </a:rPr>
              <a:t>Montesiquieu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268760"/>
            <a:ext cx="784096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Bol  presvedčený, že  tak  ako  prírodu a vesmír i človek sa  dá  úplne  spoznať. Veril v  spravodlivú spoločnosť. Občania  si majú  vybrať rozumnú vládu. </a:t>
            </a:r>
          </a:p>
          <a:p>
            <a:pPr marL="0" indent="0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Rozdelil moc  v  štáte, tak aby panovník nebol absolútny vládca.</a:t>
            </a:r>
            <a:endParaRPr lang="sk-SK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sk-SK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25602" name="Picture 2" descr="Výsledok vyhľadávania obrázkov pre dopyt Ch. L. Montesqui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4891" y="0"/>
            <a:ext cx="1489109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116632"/>
            <a:ext cx="6400801" cy="72008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F.M. </a:t>
            </a:r>
            <a:r>
              <a:rPr lang="sk-SK" b="1" dirty="0" err="1" smtClean="0">
                <a:solidFill>
                  <a:srgbClr val="FF0000"/>
                </a:solidFill>
              </a:rPr>
              <a:t>Voltaire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79512" y="1340768"/>
            <a:ext cx="8712968" cy="5517232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>
                <a:solidFill>
                  <a:schemeClr val="tx1"/>
                </a:solidFill>
              </a:rPr>
              <a:t>Jeden z najvýznamnejších </a:t>
            </a:r>
            <a:r>
              <a:rPr lang="sk-SK" dirty="0" err="1" smtClean="0">
                <a:solidFill>
                  <a:schemeClr val="tx1"/>
                </a:solidFill>
              </a:rPr>
              <a:t>francúzkých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filozofov a spisovateľov. Napísal dielo </a:t>
            </a:r>
            <a:r>
              <a:rPr lang="sk-SK" b="1" dirty="0" smtClean="0">
                <a:solidFill>
                  <a:schemeClr val="tx1"/>
                </a:solidFill>
              </a:rPr>
              <a:t>Filozofické listy </a:t>
            </a:r>
            <a:r>
              <a:rPr lang="sk-SK" dirty="0" smtClean="0">
                <a:solidFill>
                  <a:schemeClr val="tx1"/>
                </a:solidFill>
              </a:rPr>
              <a:t>kde  </a:t>
            </a:r>
            <a:r>
              <a:rPr lang="sk-SK" dirty="0" smtClean="0">
                <a:solidFill>
                  <a:schemeClr val="tx1"/>
                </a:solidFill>
              </a:rPr>
              <a:t>navrhuje aby  sa  svet  riadil  vedou.</a:t>
            </a:r>
          </a:p>
          <a:p>
            <a:r>
              <a:rPr lang="sk-SK" dirty="0" err="1" smtClean="0">
                <a:solidFill>
                  <a:schemeClr val="tx1"/>
                </a:solidFill>
              </a:rPr>
              <a:t>Voltaire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považoval za najlepšiu formu vlády  republiku. </a:t>
            </a:r>
            <a:r>
              <a:rPr lang="sk-SK" dirty="0" smtClean="0">
                <a:solidFill>
                  <a:schemeClr val="tx1"/>
                </a:solidFill>
              </a:rPr>
              <a:t>V spoločnosti presadzoval  rovnosť, no nie majetkovú, ale  rovnosť ľudí pred zákonom. </a:t>
            </a:r>
            <a:endParaRPr lang="sk-SK" dirty="0">
              <a:solidFill>
                <a:schemeClr val="tx1"/>
              </a:solidFill>
            </a:endParaRPr>
          </a:p>
          <a:p>
            <a:r>
              <a:rPr lang="sk-SK" dirty="0" err="1" smtClean="0">
                <a:solidFill>
                  <a:schemeClr val="tx1"/>
                </a:solidFill>
              </a:rPr>
              <a:t>Voltaire</a:t>
            </a:r>
            <a:r>
              <a:rPr lang="sk-SK" dirty="0" smtClean="0">
                <a:solidFill>
                  <a:schemeClr val="tx1"/>
                </a:solidFill>
              </a:rPr>
              <a:t> presadzoval toleranciu a znášanlivosť: „ Nesúhlasím s  tebou, ale  urobím všetko pre to, aby si mal právo povedať svoj názor.“ Svojim delom zásadne ovplyvnil Francúzsku revolúciu. </a:t>
            </a:r>
          </a:p>
          <a:p>
            <a:pPr marL="285750" indent="-285750">
              <a:buFont typeface="Wingdings" pitchFamily="2" charset="2"/>
              <a:buChar char="§"/>
            </a:pPr>
            <a:endParaRPr lang="sk-SK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sk-SK" dirty="0" smtClean="0"/>
          </a:p>
          <a:p>
            <a:pPr marL="285750" indent="-285750">
              <a:buFont typeface="Wingdings" pitchFamily="2" charset="2"/>
              <a:buChar char="§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2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645</Words>
  <Application>Microsoft Office PowerPoint</Application>
  <PresentationFormat>Prezentácia na obrazovke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Vek rozumu – osvietenstvo </vt:lpstr>
      <vt:lpstr>Vek rozumu</vt:lpstr>
      <vt:lpstr>Koniec jednej epochy</vt:lpstr>
      <vt:lpstr>Racio, veda a vzdelanosť</vt:lpstr>
      <vt:lpstr>Prezentácia programu PowerPoint</vt:lpstr>
      <vt:lpstr>Encyklopedisti</vt:lpstr>
      <vt:lpstr>Deizmus</vt:lpstr>
      <vt:lpstr>Montesiquieu</vt:lpstr>
      <vt:lpstr>F.M. Voltaire</vt:lpstr>
      <vt:lpstr>Osvietenský absolutizmus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 rozumu – osvietenstvo</dc:title>
  <dc:creator>Branislav Benčič</dc:creator>
  <cp:lastModifiedBy>Raduz</cp:lastModifiedBy>
  <cp:revision>76</cp:revision>
  <dcterms:created xsi:type="dcterms:W3CDTF">2020-03-22T11:54:49Z</dcterms:created>
  <dcterms:modified xsi:type="dcterms:W3CDTF">2020-05-14T09:43:29Z</dcterms:modified>
</cp:coreProperties>
</file>