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79" r:id="rId6"/>
    <p:sldId id="280" r:id="rId7"/>
    <p:sldId id="283" r:id="rId8"/>
    <p:sldId id="284" r:id="rId9"/>
    <p:sldId id="285" r:id="rId10"/>
    <p:sldId id="286" r:id="rId11"/>
    <p:sldId id="274" r:id="rId1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užívateľ systému Windows" initials="PsW" lastIdx="1" clrIdx="0">
    <p:extLst>
      <p:ext uri="{19B8F6BF-5375-455C-9EA6-DF929625EA0E}">
        <p15:presenceInfo xmlns="" xmlns:p15="http://schemas.microsoft.com/office/powerpoint/2012/main" userId="Používateľ systému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25198"/>
    <a:srgbClr val="000099"/>
    <a:srgbClr val="1C1C1C"/>
    <a:srgbClr val="333333"/>
    <a:srgbClr val="62412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75" autoAdjust="0"/>
    <p:restoredTop sz="94652" autoAdjust="0"/>
  </p:normalViewPr>
  <p:slideViewPr>
    <p:cSldViewPr>
      <p:cViewPr>
        <p:scale>
          <a:sx n="114" d="100"/>
          <a:sy n="114" d="100"/>
        </p:scale>
        <p:origin x="-834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0T10:30:26.630" idx="1">
    <p:pos x="5386" y="981"/>
    <p:text/>
    <p:extLst>
      <p:ext uri="{C676402C-5697-4E1C-873F-D02D1690AC5C}">
        <p15:threadingInfo xmlns=""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C8BF0-809B-4CEB-868C-06FD8C4F4C9E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420840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42C11-4A43-4190-85E4-843DB03EC8ED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183641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9C2560-E2BE-4625-A3F5-B965BF2B2B66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170164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B174C-B74E-49C1-954C-0907679BB6D3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132534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329308-8E57-4514-B48A-FE6F2BDF67FF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109672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CF9B2-C1DA-4144-8A52-334FBA2C29C3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395629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541F74-49C6-4330-BD06-2550D153FEBD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282777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F4BC8-0F0B-40F5-B953-78083C7FCCDB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406412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084818-235A-4A1C-9230-2CD909E8A1B7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364576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775A51-231F-4FDE-BCC5-3982988EA4BA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238511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53665-8C01-47B8-A110-051AD4B163CC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375308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sk-SK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sk-SK" smtClean="0"/>
              <a:t>Haga clic para modificar el estilo de texto del patrón</a:t>
            </a:r>
          </a:p>
          <a:p>
            <a:pPr lvl="1"/>
            <a:r>
              <a:rPr lang="es-ES" altLang="sk-SK" smtClean="0"/>
              <a:t>Segundo nivel</a:t>
            </a:r>
          </a:p>
          <a:p>
            <a:pPr lvl="2"/>
            <a:r>
              <a:rPr lang="es-ES" altLang="sk-SK" smtClean="0"/>
              <a:t>Tercer nivel</a:t>
            </a:r>
          </a:p>
          <a:p>
            <a:pPr lvl="3"/>
            <a:r>
              <a:rPr lang="es-ES" altLang="sk-SK" smtClean="0"/>
              <a:t>Cuarto nivel</a:t>
            </a:r>
          </a:p>
          <a:p>
            <a:pPr lvl="4"/>
            <a:r>
              <a:rPr lang="es-ES" altLang="sk-SK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F8616D5-C43E-4AB0-8BA0-E5688A84E3A2}" type="slidenum">
              <a:rPr lang="es-ES" altLang="sk-SK"/>
              <a:pPr/>
              <a:t>‹#›</a:t>
            </a:fld>
            <a:endParaRPr lang="es-ES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395536" y="2708275"/>
            <a:ext cx="7920879" cy="544513"/>
          </a:xfrm>
          <a:noFill/>
          <a:ln/>
        </p:spPr>
        <p:txBody>
          <a:bodyPr anchor="ctr"/>
          <a:lstStyle/>
          <a:p>
            <a:r>
              <a:rPr lang="sk-SK" altLang="sk-SK" sz="4800" b="1" dirty="0" smtClean="0">
                <a:solidFill>
                  <a:srgbClr val="624120"/>
                </a:solidFill>
              </a:rPr>
              <a:t>Zánik rímskej ríše</a:t>
            </a:r>
            <a:endParaRPr lang="es-ES" altLang="sk-SK" sz="4800" b="1" dirty="0">
              <a:solidFill>
                <a:srgbClr val="62412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-19950"/>
            <a:ext cx="7236296" cy="6877950"/>
          </a:xfrm>
        </p:spPr>
      </p:pic>
    </p:spTree>
    <p:extLst>
      <p:ext uri="{BB962C8B-B14F-4D97-AF65-F5344CB8AC3E}">
        <p14:creationId xmlns:p14="http://schemas.microsoft.com/office/powerpoint/2010/main" val="1713980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068960"/>
            <a:ext cx="8229600" cy="724942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664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79512" y="116632"/>
            <a:ext cx="8784976" cy="6741368"/>
          </a:xfrm>
        </p:spPr>
        <p:txBody>
          <a:bodyPr/>
          <a:lstStyle/>
          <a:p>
            <a:pPr marL="0" indent="0">
              <a:buNone/>
            </a:pPr>
            <a:r>
              <a:rPr lang="sk-SK" sz="2400" dirty="0" err="1" smtClean="0">
                <a:solidFill>
                  <a:srgbClr val="FF0000"/>
                </a:solidFill>
              </a:rPr>
              <a:t>Dioklecián</a:t>
            </a:r>
            <a:endParaRPr lang="sk-SK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</a:t>
            </a:r>
            <a:r>
              <a:rPr lang="sk-SK" sz="2000" dirty="0" smtClean="0"/>
              <a:t>Zaviedol spôsob vlády  </a:t>
            </a:r>
            <a:r>
              <a:rPr lang="sk-SK" sz="2000" dirty="0" err="1" smtClean="0">
                <a:solidFill>
                  <a:srgbClr val="FF0000"/>
                </a:solidFill>
              </a:rPr>
              <a:t>Tetrarchiu</a:t>
            </a:r>
            <a:r>
              <a:rPr lang="sk-SK" sz="2000" dirty="0" smtClean="0"/>
              <a:t> – vláda 4 cisárov, pričom on bol hlavný. Rímska ríša sa rozdelila, každý cisár mal svoje hlavné mesto. </a:t>
            </a:r>
            <a:r>
              <a:rPr lang="sk-SK" sz="2000" dirty="0" err="1" smtClean="0"/>
              <a:t>Nikomedia</a:t>
            </a:r>
            <a:r>
              <a:rPr lang="sk-SK" sz="2000" dirty="0" smtClean="0"/>
              <a:t> -  </a:t>
            </a:r>
            <a:r>
              <a:rPr lang="sk-SK" sz="2000" dirty="0" err="1" smtClean="0"/>
              <a:t>Dioklecián</a:t>
            </a:r>
            <a:r>
              <a:rPr lang="sk-SK" sz="2000" dirty="0" smtClean="0"/>
              <a:t>. Ríša bola rozdelená na 99 provincií.</a:t>
            </a:r>
          </a:p>
          <a:p>
            <a:r>
              <a:rPr lang="sk-SK" sz="2000" dirty="0" smtClean="0"/>
              <a:t>Nová </a:t>
            </a:r>
            <a:r>
              <a:rPr lang="sk-SK" sz="2000" dirty="0"/>
              <a:t>hospodárska reforma – pevne stanovené ceny a nové peniaze. </a:t>
            </a:r>
            <a:r>
              <a:rPr lang="sk-SK" sz="2000" dirty="0" smtClean="0"/>
              <a:t>Nové dane. Zaviedol povinný odvod brancov. Armáda bola silnejšia. </a:t>
            </a:r>
            <a:r>
              <a:rPr lang="sk-SK" sz="2000" dirty="0" err="1" smtClean="0"/>
              <a:t>Bpojoval</a:t>
            </a:r>
            <a:r>
              <a:rPr lang="sk-SK" sz="2000" dirty="0" smtClean="0"/>
              <a:t> s Frankami, v Británii v arménsku. V r. 305 sa  vzdal trónu, odišiel do Dalmácii (</a:t>
            </a:r>
            <a:r>
              <a:rPr lang="sk-SK" sz="2000" dirty="0" err="1" smtClean="0"/>
              <a:t>Split</a:t>
            </a:r>
            <a:r>
              <a:rPr lang="sk-SK" sz="2000" dirty="0" smtClean="0"/>
              <a:t>), kde sa usadil.  </a:t>
            </a:r>
          </a:p>
          <a:p>
            <a:pPr marL="0" indent="0">
              <a:buNone/>
            </a:pPr>
            <a:r>
              <a:rPr lang="sk-SK" sz="2400" dirty="0" smtClean="0"/>
              <a:t>Konštantín I. Veľký </a:t>
            </a:r>
          </a:p>
          <a:p>
            <a:r>
              <a:rPr lang="sk-SK" sz="2400" dirty="0" smtClean="0"/>
              <a:t>313 </a:t>
            </a:r>
            <a:r>
              <a:rPr lang="sk-SK" sz="2400" dirty="0"/>
              <a:t>– Milánsky edikt – kresťanstvo sa stalo povoleným </a:t>
            </a:r>
            <a:r>
              <a:rPr lang="sk-SK" sz="2400" dirty="0" smtClean="0"/>
              <a:t>náboženstvo. V kresťanstve videl zjednotenie ríše.</a:t>
            </a:r>
          </a:p>
          <a:p>
            <a:r>
              <a:rPr lang="sk-SK" sz="2400" dirty="0" smtClean="0"/>
              <a:t>V </a:t>
            </a:r>
            <a:r>
              <a:rPr lang="sk-SK" sz="2400" dirty="0"/>
              <a:t>občianskej vojne porazil svojich nepriateľov a od r. 321 vládol ako jediný cisár. </a:t>
            </a:r>
            <a:endParaRPr lang="sk-SK" sz="2400" dirty="0" smtClean="0"/>
          </a:p>
          <a:p>
            <a:r>
              <a:rPr lang="sk-SK" sz="2400" dirty="0" smtClean="0"/>
              <a:t>V r. 325 zvolal cirkevný koncil v </a:t>
            </a:r>
            <a:r>
              <a:rPr lang="sk-SK" sz="2400" dirty="0" err="1" smtClean="0"/>
              <a:t>Nicei</a:t>
            </a:r>
            <a:r>
              <a:rPr lang="sk-SK" sz="2400" dirty="0" smtClean="0"/>
              <a:t> – zjednotiť kresťanov</a:t>
            </a:r>
          </a:p>
          <a:p>
            <a:r>
              <a:rPr lang="sk-SK" sz="2400" dirty="0" err="1" smtClean="0"/>
              <a:t>Nicejské</a:t>
            </a:r>
            <a:r>
              <a:rPr lang="sk-SK" sz="2400" dirty="0" smtClean="0"/>
              <a:t> vyznanie viery. </a:t>
            </a:r>
          </a:p>
          <a:p>
            <a:r>
              <a:rPr lang="sk-SK" sz="2400" dirty="0" smtClean="0"/>
              <a:t>Roku </a:t>
            </a:r>
            <a:r>
              <a:rPr lang="sk-SK" sz="2400" dirty="0"/>
              <a:t>330 vybudoval druhé hlavné mesto ríše </a:t>
            </a:r>
            <a:r>
              <a:rPr lang="sk-SK" sz="2400" dirty="0" err="1"/>
              <a:t>Konštantinopol</a:t>
            </a:r>
            <a:r>
              <a:rPr lang="sk-SK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574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sk-SK" dirty="0" smtClean="0"/>
              <a:t>Nasledovalo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0" y="1052736"/>
            <a:ext cx="9036496" cy="5073427"/>
          </a:xfrm>
        </p:spPr>
        <p:txBody>
          <a:bodyPr/>
          <a:lstStyle/>
          <a:p>
            <a:r>
              <a:rPr lang="sk-SK" sz="2400" dirty="0" smtClean="0"/>
              <a:t>Kresťania sa však nezjednotili, navyše po smrti </a:t>
            </a:r>
            <a:r>
              <a:rPr lang="sk-SK" sz="2400" dirty="0" err="1" smtClean="0"/>
              <a:t>Konštantina</a:t>
            </a:r>
            <a:r>
              <a:rPr lang="sk-SK" sz="2400" dirty="0" smtClean="0"/>
              <a:t> jeho nasledovník cisár </a:t>
            </a:r>
            <a:r>
              <a:rPr lang="sk-SK" sz="2400" dirty="0" err="1" smtClean="0"/>
              <a:t>Julian</a:t>
            </a:r>
            <a:r>
              <a:rPr lang="sk-SK" sz="2400" dirty="0" smtClean="0"/>
              <a:t> -  Odpadlík sa  zriekol kresťanstva. No už v r. 380 bolo vyhlásené kresťanstvo za jediné náboženstvo.</a:t>
            </a:r>
          </a:p>
          <a:p>
            <a:endParaRPr lang="sk-SK" sz="2400" dirty="0"/>
          </a:p>
          <a:p>
            <a:pPr marL="0" indent="0">
              <a:buNone/>
            </a:pPr>
            <a:r>
              <a:rPr lang="sk-SK" sz="2400" dirty="0" smtClean="0"/>
              <a:t>Roku </a:t>
            </a:r>
            <a:r>
              <a:rPr lang="sk-SK" sz="2400" dirty="0"/>
              <a:t>395 cisár </a:t>
            </a:r>
            <a:r>
              <a:rPr lang="sk-SK" sz="2400" dirty="0" err="1"/>
              <a:t>Theodosius</a:t>
            </a:r>
            <a:r>
              <a:rPr lang="sk-SK" sz="2400" dirty="0"/>
              <a:t> pred svojou smrťou rozdelil ríšu medzi svojich 2 synov na západnú, kde prevládala latinčina a vládol tu </a:t>
            </a:r>
            <a:r>
              <a:rPr lang="sk-SK" sz="2400" dirty="0" err="1"/>
              <a:t>Honorius</a:t>
            </a:r>
            <a:r>
              <a:rPr lang="sk-SK" sz="2400" dirty="0"/>
              <a:t> a na východnú, v ktorej sa hovorilo po grécky a vládol tu </a:t>
            </a:r>
            <a:r>
              <a:rPr lang="sk-SK" sz="2400" dirty="0" err="1" smtClean="0"/>
              <a:t>Arcadius</a:t>
            </a:r>
            <a:r>
              <a:rPr lang="sk-SK" sz="2400" dirty="0" smtClean="0"/>
              <a:t>.</a:t>
            </a:r>
            <a:endParaRPr lang="sk-SK" sz="2400" dirty="0"/>
          </a:p>
        </p:txBody>
      </p:sp>
      <p:pic>
        <p:nvPicPr>
          <p:cNvPr id="4" name="Picture 2" descr="http://xenohistorian.faithweb.com/worldhis/figure2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846" y="5013176"/>
            <a:ext cx="1088271" cy="1515267"/>
          </a:xfrm>
          <a:prstGeom prst="rect">
            <a:avLst/>
          </a:prstGeom>
          <a:noFill/>
        </p:spPr>
      </p:pic>
      <p:pic>
        <p:nvPicPr>
          <p:cNvPr id="5" name="Picture 4" descr="http://upload.wikimedia.org/wikipedia/commons/archive/4/49/20070716103253!Theodosius_I%27s_empi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4561087"/>
            <a:ext cx="3058319" cy="22054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122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7504" y="332656"/>
            <a:ext cx="8579296" cy="6408712"/>
          </a:xfrm>
        </p:spPr>
        <p:txBody>
          <a:bodyPr/>
          <a:lstStyle/>
          <a:p>
            <a:r>
              <a:rPr lang="sk-SK" sz="2400" dirty="0" err="1"/>
              <a:t>Honoriova</a:t>
            </a:r>
            <a:r>
              <a:rPr lang="sk-SK" sz="2400" dirty="0"/>
              <a:t> vláda bola veľmi nestabilná. </a:t>
            </a:r>
            <a:endParaRPr lang="sk-SK" sz="2400" dirty="0" smtClean="0"/>
          </a:p>
          <a:p>
            <a:r>
              <a:rPr lang="sk-SK" sz="2400" dirty="0" smtClean="0"/>
              <a:t>HROZBA Z VÝCHODU</a:t>
            </a:r>
          </a:p>
          <a:p>
            <a:r>
              <a:rPr lang="sk-SK" sz="2400" dirty="0" smtClean="0"/>
              <a:t>V r. 375 porazili kočovní Huni  </a:t>
            </a:r>
            <a:r>
              <a:rPr lang="sk-SK" sz="2400" dirty="0" err="1" smtClean="0"/>
              <a:t>Gótov</a:t>
            </a:r>
            <a:r>
              <a:rPr lang="sk-SK" sz="2400" dirty="0" smtClean="0"/>
              <a:t> a začalo sa sťahovanie národov. </a:t>
            </a:r>
            <a:r>
              <a:rPr lang="sk-SK" sz="2400" dirty="0" err="1" smtClean="0"/>
              <a:t>Góti</a:t>
            </a:r>
            <a:r>
              <a:rPr lang="sk-SK" sz="2400" dirty="0" smtClean="0"/>
              <a:t> sa  rozdelili na </a:t>
            </a:r>
            <a:r>
              <a:rPr lang="sk-SK" sz="2400" dirty="0" err="1" smtClean="0">
                <a:solidFill>
                  <a:srgbClr val="FF0000"/>
                </a:solidFill>
              </a:rPr>
              <a:t>Vizigótov</a:t>
            </a:r>
            <a:r>
              <a:rPr lang="sk-SK" sz="2400" dirty="0" smtClean="0">
                <a:solidFill>
                  <a:srgbClr val="FF0000"/>
                </a:solidFill>
              </a:rPr>
              <a:t> a </a:t>
            </a:r>
            <a:r>
              <a:rPr lang="sk-SK" sz="2400" dirty="0" err="1" smtClean="0">
                <a:solidFill>
                  <a:srgbClr val="FF0000"/>
                </a:solidFill>
              </a:rPr>
              <a:t>Ostrogótov</a:t>
            </a:r>
            <a:r>
              <a:rPr lang="sk-SK" sz="2400" dirty="0" smtClean="0">
                <a:solidFill>
                  <a:srgbClr val="FF0000"/>
                </a:solidFill>
              </a:rPr>
              <a:t>.</a:t>
            </a:r>
          </a:p>
          <a:p>
            <a:endParaRPr lang="sk-SK" sz="2400" dirty="0" smtClean="0"/>
          </a:p>
          <a:p>
            <a:r>
              <a:rPr lang="sk-SK" sz="2400" dirty="0" smtClean="0"/>
              <a:t>Po </a:t>
            </a:r>
            <a:r>
              <a:rPr lang="sk-SK" sz="2400" dirty="0"/>
              <a:t>invázii </a:t>
            </a:r>
            <a:r>
              <a:rPr lang="sk-SK" sz="2400" dirty="0" err="1"/>
              <a:t>Vizigótov</a:t>
            </a:r>
            <a:r>
              <a:rPr lang="sk-SK" sz="2400" dirty="0"/>
              <a:t> do </a:t>
            </a:r>
            <a:r>
              <a:rPr lang="sk-SK" sz="2400" dirty="0" err="1" smtClean="0"/>
              <a:t>Itálie</a:t>
            </a:r>
            <a:r>
              <a:rPr lang="sk-SK" sz="2400" dirty="0" smtClean="0"/>
              <a:t> bol Rím v r. 410 vyplienený.  </a:t>
            </a:r>
          </a:p>
          <a:p>
            <a:r>
              <a:rPr lang="sk-SK" sz="2400" dirty="0" smtClean="0"/>
              <a:t>Huni útočili na Európu, drancovali krajiny a  ich pôsobenie ukončila až bitka pri </a:t>
            </a:r>
            <a:r>
              <a:rPr lang="sk-SK" sz="2400" dirty="0" err="1" smtClean="0">
                <a:solidFill>
                  <a:srgbClr val="FF0000"/>
                </a:solidFill>
              </a:rPr>
              <a:t>Katalaunských</a:t>
            </a:r>
            <a:r>
              <a:rPr lang="sk-SK" sz="2400" dirty="0" smtClean="0">
                <a:solidFill>
                  <a:srgbClr val="FF0000"/>
                </a:solidFill>
              </a:rPr>
              <a:t> poliach</a:t>
            </a:r>
            <a:r>
              <a:rPr lang="sk-SK" sz="2400" dirty="0" smtClean="0"/>
              <a:t>  v r. 451, kde ho Rimania porazili. </a:t>
            </a:r>
          </a:p>
          <a:p>
            <a:r>
              <a:rPr lang="sk-SK" sz="2400" dirty="0" smtClean="0"/>
              <a:t>V –  roku</a:t>
            </a:r>
            <a:r>
              <a:rPr lang="sk-SK" sz="2400" dirty="0" smtClean="0">
                <a:solidFill>
                  <a:srgbClr val="FF0000"/>
                </a:solidFill>
              </a:rPr>
              <a:t> 455  </a:t>
            </a:r>
            <a:r>
              <a:rPr lang="sk-SK" sz="2400" dirty="0" smtClean="0"/>
              <a:t>vyplienili Rím </a:t>
            </a:r>
            <a:r>
              <a:rPr lang="sk-SK" sz="2400" dirty="0" smtClean="0">
                <a:solidFill>
                  <a:srgbClr val="FF0000"/>
                </a:solidFill>
              </a:rPr>
              <a:t>Vandali</a:t>
            </a:r>
          </a:p>
          <a:p>
            <a:r>
              <a:rPr lang="sk-SK" sz="2400" dirty="0" smtClean="0">
                <a:solidFill>
                  <a:srgbClr val="FF0000"/>
                </a:solidFill>
              </a:rPr>
              <a:t>476 </a:t>
            </a:r>
            <a:r>
              <a:rPr lang="sk-SK" sz="2400" dirty="0" smtClean="0"/>
              <a:t>–  germánsky vojvodca  </a:t>
            </a:r>
            <a:r>
              <a:rPr lang="sk-SK" sz="2400" dirty="0" err="1" smtClean="0"/>
              <a:t>Odoaker</a:t>
            </a:r>
            <a:r>
              <a:rPr lang="sk-SK" sz="2400" dirty="0" smtClean="0"/>
              <a:t> zosadil posledného rímskeho kráľa </a:t>
            </a:r>
            <a:r>
              <a:rPr lang="sk-SK" sz="2400" dirty="0" err="1" smtClean="0">
                <a:solidFill>
                  <a:srgbClr val="FF0000"/>
                </a:solidFill>
              </a:rPr>
              <a:t>Romula</a:t>
            </a:r>
            <a:r>
              <a:rPr lang="sk-SK" sz="2400" dirty="0" smtClean="0">
                <a:solidFill>
                  <a:srgbClr val="FF0000"/>
                </a:solidFill>
              </a:rPr>
              <a:t> </a:t>
            </a:r>
            <a:r>
              <a:rPr lang="sk-SK" sz="2400" dirty="0" err="1" smtClean="0">
                <a:solidFill>
                  <a:srgbClr val="FF0000"/>
                </a:solidFill>
              </a:rPr>
              <a:t>Augustula</a:t>
            </a:r>
            <a:r>
              <a:rPr lang="sk-SK" sz="2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sk-SK" sz="2400" dirty="0" smtClean="0"/>
              <a:t>Rímska ríša  sa rozpadla, stala len východná časť – </a:t>
            </a:r>
            <a:r>
              <a:rPr lang="sk-SK" sz="2400" dirty="0" smtClean="0">
                <a:solidFill>
                  <a:srgbClr val="FF0000"/>
                </a:solidFill>
              </a:rPr>
              <a:t>Byzantská ríša</a:t>
            </a:r>
          </a:p>
        </p:txBody>
      </p:sp>
    </p:spTree>
    <p:extLst>
      <p:ext uri="{BB962C8B-B14F-4D97-AF65-F5344CB8AC3E}">
        <p14:creationId xmlns:p14="http://schemas.microsoft.com/office/powerpoint/2010/main" val="410303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7504" y="332656"/>
            <a:ext cx="8928992" cy="5793507"/>
          </a:xfrm>
        </p:spPr>
        <p:txBody>
          <a:bodyPr/>
          <a:lstStyle/>
          <a:p>
            <a:r>
              <a:rPr lang="sk-SK" sz="2400" dirty="0" err="1"/>
              <a:t>Vizigóti</a:t>
            </a:r>
            <a:r>
              <a:rPr lang="sk-SK" sz="2400" dirty="0"/>
              <a:t> boli lojálni, čo im však nebránilo v občasnom narušovaní rímskeho územia.</a:t>
            </a:r>
          </a:p>
          <a:p>
            <a:r>
              <a:rPr lang="sk-SK" sz="2400" dirty="0" smtClean="0"/>
              <a:t>K </a:t>
            </a:r>
            <a:r>
              <a:rPr lang="sk-SK" sz="2400" dirty="0"/>
              <a:t>naozajstnému porušeniu zmluvy však prišlo až v 60. rokoch 5. storočia.</a:t>
            </a:r>
          </a:p>
          <a:p>
            <a:endParaRPr lang="sk-SK" sz="2400" dirty="0" smtClean="0"/>
          </a:p>
          <a:p>
            <a:endParaRPr lang="sk-SK" sz="2400" dirty="0"/>
          </a:p>
          <a:p>
            <a:endParaRPr lang="sk-SK" sz="2400" dirty="0" smtClean="0"/>
          </a:p>
          <a:p>
            <a:endParaRPr lang="sk-SK" sz="2400" dirty="0" smtClean="0"/>
          </a:p>
          <a:p>
            <a:endParaRPr lang="sk-SK" sz="2400" dirty="0"/>
          </a:p>
          <a:p>
            <a:endParaRPr lang="sk-SK" sz="2400" dirty="0" smtClean="0"/>
          </a:p>
          <a:p>
            <a:endParaRPr lang="sk-SK" sz="2400" dirty="0"/>
          </a:p>
          <a:p>
            <a:endParaRPr lang="sk-SK" sz="2400" dirty="0" smtClean="0"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132856"/>
            <a:ext cx="6480720" cy="3888432"/>
          </a:xfrm>
          <a:prstGeom prst="rect">
            <a:avLst/>
          </a:prstGeom>
        </p:spPr>
      </p:pic>
      <p:sp>
        <p:nvSpPr>
          <p:cNvPr id="4" name="BlokTextu 3"/>
          <p:cNvSpPr txBox="1"/>
          <p:nvPr/>
        </p:nvSpPr>
        <p:spPr>
          <a:xfrm>
            <a:off x="3635896" y="6169217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smtClean="0"/>
              <a:t>Migrácia </a:t>
            </a:r>
            <a:r>
              <a:rPr lang="sk-SK" sz="1600" dirty="0" err="1"/>
              <a:t>V</a:t>
            </a:r>
            <a:r>
              <a:rPr lang="sk-SK" sz="1600" dirty="0" err="1" smtClean="0"/>
              <a:t>izigótov</a:t>
            </a:r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371997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pl-PL" sz="2400" dirty="0" smtClean="0"/>
              <a:t>Vandali </a:t>
            </a:r>
            <a:r>
              <a:rPr lang="pl-PL" sz="1800" dirty="0" smtClean="0"/>
              <a:t>(východogermánsky kmeň) </a:t>
            </a:r>
            <a:r>
              <a:rPr lang="pl-PL" sz="2400" dirty="0" smtClean="0"/>
              <a:t>v </a:t>
            </a:r>
            <a:r>
              <a:rPr lang="pl-PL" sz="2400" dirty="0"/>
              <a:t>roku 429 založili </a:t>
            </a:r>
            <a:r>
              <a:rPr lang="pl-PL" sz="2400" dirty="0" smtClean="0"/>
              <a:t>                          v </a:t>
            </a:r>
            <a:r>
              <a:rPr lang="pl-PL" sz="2400" dirty="0"/>
              <a:t>rímskych provinciách v Mauritánii nezávislé kráľovstvo. </a:t>
            </a:r>
            <a:endParaRPr lang="pl-PL" sz="2400" dirty="0" smtClean="0"/>
          </a:p>
          <a:p>
            <a:r>
              <a:rPr lang="pl-PL" sz="2400" dirty="0" smtClean="0"/>
              <a:t>Roku </a:t>
            </a:r>
            <a:r>
              <a:rPr lang="pl-PL" sz="2400" dirty="0"/>
              <a:t>455 prenikli do </a:t>
            </a:r>
            <a:r>
              <a:rPr lang="pl-PL" sz="2400" dirty="0" smtClean="0"/>
              <a:t>Ríma a </a:t>
            </a:r>
            <a:r>
              <a:rPr lang="pl-PL" sz="2400" dirty="0"/>
              <a:t>2 týždne ho plienili. </a:t>
            </a:r>
          </a:p>
          <a:p>
            <a:endParaRPr lang="sk-SK" sz="24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12" y="1556792"/>
            <a:ext cx="7956376" cy="4768600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2555776" y="6381328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smtClean="0"/>
              <a:t>Sťahovanie národov v rokoch 100-500</a:t>
            </a:r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349591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sk-SK" dirty="0" smtClean="0"/>
              <a:t>Mesto Rím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sk-SK" sz="2400" dirty="0" smtClean="0"/>
              <a:t>Mesto</a:t>
            </a:r>
            <a:r>
              <a:rPr lang="sk-SK" sz="2400" dirty="0"/>
              <a:t>, v ktorom okolo roku 250 po Kr. žil milión obyvateľov, sa po strate funkcie hlavného mesta zmenšilo asi na 400 000 obyvateľov okolo roku 400</a:t>
            </a:r>
            <a:r>
              <a:rPr lang="sk-SK" sz="2400" dirty="0" smtClean="0"/>
              <a:t>.</a:t>
            </a:r>
          </a:p>
          <a:p>
            <a:endParaRPr lang="sk-SK" sz="2400" dirty="0" smtClean="0"/>
          </a:p>
          <a:p>
            <a:r>
              <a:rPr lang="sk-SK" sz="2400" dirty="0" smtClean="0"/>
              <a:t>Dvojtýždenné </a:t>
            </a:r>
            <a:r>
              <a:rPr lang="sk-SK" sz="2400" dirty="0"/>
              <a:t>drancovanie Vandalmi v roku 455 </a:t>
            </a:r>
            <a:r>
              <a:rPr lang="sk-SK" sz="2400" dirty="0" smtClean="0"/>
              <a:t> a mor            v </a:t>
            </a:r>
            <a:r>
              <a:rPr lang="sk-SK" sz="2400" dirty="0"/>
              <a:t>roku 472 zdecimoval počet obyvateľov. </a:t>
            </a:r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/>
              <a:t>Ešte </a:t>
            </a:r>
            <a:r>
              <a:rPr lang="sk-SK" sz="2400" dirty="0"/>
              <a:t>v roku 470 je Rím popisovaný ako významné mesto s veľkými stavbami a s rušnou divadelnou scénou. </a:t>
            </a:r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/>
              <a:t>Koloseum </a:t>
            </a:r>
            <a:r>
              <a:rPr lang="sk-SK" sz="2400" dirty="0"/>
              <a:t>bolo využívané minimálne do roku 523, veľké kúpele až do roku 535. V roku 534 sa odhaduje stále ešte okolo 100 000 obyvateľov.</a:t>
            </a:r>
          </a:p>
        </p:txBody>
      </p:sp>
    </p:spTree>
    <p:extLst>
      <p:ext uri="{BB962C8B-B14F-4D97-AF65-F5344CB8AC3E}">
        <p14:creationId xmlns:p14="http://schemas.microsoft.com/office/powerpoint/2010/main" val="45996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sk-SK" dirty="0" smtClean="0"/>
              <a:t>Mesto Rím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7504" y="1052736"/>
            <a:ext cx="9073008" cy="5073427"/>
          </a:xfrm>
        </p:spPr>
        <p:txBody>
          <a:bodyPr/>
          <a:lstStyle/>
          <a:p>
            <a:r>
              <a:rPr lang="sk-SK" sz="2400" dirty="0"/>
              <a:t>Medzi rokmi 535 a 549 bol Rím viackrát </a:t>
            </a:r>
            <a:r>
              <a:rPr lang="sk-SK" sz="2400" dirty="0" smtClean="0"/>
              <a:t>obkľúčený.</a:t>
            </a:r>
          </a:p>
          <a:p>
            <a:endParaRPr lang="sk-SK" sz="2400" dirty="0" smtClean="0"/>
          </a:p>
          <a:p>
            <a:r>
              <a:rPr lang="sk-SK" sz="2400" dirty="0" err="1" smtClean="0"/>
              <a:t>Akvadukty</a:t>
            </a:r>
            <a:r>
              <a:rPr lang="sk-SK" sz="2400" dirty="0" smtClean="0"/>
              <a:t> boli zničené </a:t>
            </a:r>
            <a:r>
              <a:rPr lang="sk-SK" sz="2400" dirty="0"/>
              <a:t>a veľká časť senátorov deportovaná. </a:t>
            </a:r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/>
              <a:t>Zmienky </a:t>
            </a:r>
            <a:r>
              <a:rPr lang="sk-SK" sz="2400" dirty="0"/>
              <a:t>o </a:t>
            </a:r>
            <a:r>
              <a:rPr lang="sk-SK" sz="2400" dirty="0" err="1"/>
              <a:t>západorímskom</a:t>
            </a:r>
            <a:r>
              <a:rPr lang="sk-SK" sz="2400" dirty="0"/>
              <a:t> senáte zmizli </a:t>
            </a:r>
            <a:r>
              <a:rPr lang="sk-SK" sz="2400" dirty="0" smtClean="0"/>
              <a:t>okolo </a:t>
            </a:r>
            <a:r>
              <a:rPr lang="sk-SK" sz="2400" dirty="0"/>
              <a:t>roku </a:t>
            </a:r>
            <a:r>
              <a:rPr lang="sk-SK" sz="2400" dirty="0" smtClean="0"/>
              <a:t>580.</a:t>
            </a:r>
          </a:p>
          <a:p>
            <a:endParaRPr lang="sk-SK" sz="24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52009"/>
            <a:ext cx="4205097" cy="3153823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020" y="3549912"/>
            <a:ext cx="4379980" cy="275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0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sk-SK" dirty="0" smtClean="0"/>
              <a:t>Mesto Rím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073427"/>
          </a:xfrm>
        </p:spPr>
        <p:txBody>
          <a:bodyPr/>
          <a:lstStyle/>
          <a:p>
            <a:r>
              <a:rPr lang="sk-SK" sz="2400" dirty="0"/>
              <a:t>Počet obyvateľov dosahoval v nasledujúcich storočiach najviac 20 000. </a:t>
            </a:r>
          </a:p>
          <a:p>
            <a:endParaRPr lang="sk-SK" sz="2400" dirty="0" smtClean="0"/>
          </a:p>
          <a:p>
            <a:r>
              <a:rPr lang="sk-SK" sz="2400" dirty="0" err="1" smtClean="0"/>
              <a:t>Forum</a:t>
            </a:r>
            <a:r>
              <a:rPr lang="sk-SK" sz="2400" dirty="0" smtClean="0"/>
              <a:t> </a:t>
            </a:r>
            <a:r>
              <a:rPr lang="sk-SK" sz="2400" dirty="0" err="1"/>
              <a:t>Romanum</a:t>
            </a:r>
            <a:r>
              <a:rPr lang="sk-SK" sz="2400" dirty="0"/>
              <a:t> bolo využívané na poľnohospodárstvo. Antické stavby slúžili ako kameňolomy alebo boli znehodnotené rôznymi stavebnými úpravami. </a:t>
            </a:r>
          </a:p>
          <a:p>
            <a:endParaRPr lang="sk-SK" sz="2400" dirty="0" smtClean="0"/>
          </a:p>
          <a:p>
            <a:r>
              <a:rPr lang="sk-SK" sz="2400" dirty="0" smtClean="0"/>
              <a:t>V </a:t>
            </a:r>
            <a:r>
              <a:rPr lang="sk-SK" sz="2400" dirty="0"/>
              <a:t>Ríme nastal stredovek.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437112"/>
            <a:ext cx="5687616" cy="237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8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11775</TotalTime>
  <Words>553</Words>
  <Application>Microsoft Office PowerPoint</Application>
  <PresentationFormat>Prezentácia na obrazovke 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Diseño predeterminado</vt:lpstr>
      <vt:lpstr>Zánik rímskej ríše</vt:lpstr>
      <vt:lpstr> </vt:lpstr>
      <vt:lpstr>Nasledovalo </vt:lpstr>
      <vt:lpstr>Prezentácia programu PowerPoint</vt:lpstr>
      <vt:lpstr>Prezentácia programu PowerPoint</vt:lpstr>
      <vt:lpstr>Prezentácia programu PowerPoint</vt:lpstr>
      <vt:lpstr>Mesto Rím</vt:lpstr>
      <vt:lpstr>Mesto Rím</vt:lpstr>
      <vt:lpstr>Mesto Rím</vt:lpstr>
      <vt:lpstr>Prezentácia programu PowerPoint</vt:lpstr>
      <vt:lpstr>Ďakujem za pozornosť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Raduz</cp:lastModifiedBy>
  <cp:revision>725</cp:revision>
  <dcterms:created xsi:type="dcterms:W3CDTF">2010-05-23T14:28:12Z</dcterms:created>
  <dcterms:modified xsi:type="dcterms:W3CDTF">2020-11-11T07:01:49Z</dcterms:modified>
</cp:coreProperties>
</file>