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844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73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26. 10. 2023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Lom svetla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4" name="Obrázok 3" descr="odraz-a-l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132856"/>
            <a:ext cx="3517404" cy="26380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FF"/>
              </a:solidFill>
            </a:endParaRPr>
          </a:p>
        </p:txBody>
      </p:sp>
      <p:pic>
        <p:nvPicPr>
          <p:cNvPr id="22533" name="Picture 5" descr="lom-svet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389255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2951163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611188" y="188913"/>
            <a:ext cx="770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>
                <a:solidFill>
                  <a:srgbClr val="0000FF"/>
                </a:solidFill>
              </a:rPr>
              <a:t>   </a:t>
            </a:r>
            <a:r>
              <a:rPr lang="sk-SK" altLang="sk-SK" sz="4000">
                <a:solidFill>
                  <a:srgbClr val="0000FF"/>
                </a:solidFill>
              </a:rPr>
              <a:t>Je tyčinka (lyžica) ozaj zlomená?</a:t>
            </a:r>
            <a:endParaRPr lang="en-US" altLang="sk-SK" sz="4000">
              <a:solidFill>
                <a:srgbClr val="0000FF"/>
              </a:solidFill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55650" y="5589588"/>
            <a:ext cx="741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4000">
                <a:solidFill>
                  <a:srgbClr val="0000FF"/>
                </a:solidFill>
              </a:rPr>
              <a:t>        </a:t>
            </a:r>
            <a:endParaRPr lang="en-US" altLang="sk-SK" sz="4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4099" name="Picture 5" descr="lom svetl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6985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187450" y="2603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>
                <a:solidFill>
                  <a:srgbClr val="0000FF"/>
                </a:solidFill>
              </a:rPr>
              <a:t>      Čo je príčinou tohto javu?</a:t>
            </a:r>
            <a:endParaRPr lang="en-US" altLang="sk-S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Lom svetla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r>
              <a:rPr lang="sk-SK" dirty="0" smtClean="0"/>
              <a:t>K lomu svetla dochádza vtedy, ak svetlo dopadá na optické rozhranie, pričom prechádza z jedného prostredia do druhého prostredia.</a:t>
            </a:r>
          </a:p>
          <a:p>
            <a:r>
              <a:rPr lang="sk-SK" dirty="0" smtClean="0"/>
              <a:t>Rôzne optické prostredia majú rôzne zloženie, vlastnosti, preto sa v nich svetlo šíri rozdielnou rýchlosťou.</a:t>
            </a:r>
          </a:p>
          <a:p>
            <a:r>
              <a:rPr lang="sk-SK" dirty="0" smtClean="0"/>
              <a:t>Ak porovnávame dve optické prostredia hovoríme, že:</a:t>
            </a:r>
          </a:p>
          <a:p>
            <a:pPr lvl="1"/>
            <a:r>
              <a:rPr lang="sk-SK" b="1" u="sng" dirty="0" smtClean="0">
                <a:solidFill>
                  <a:srgbClr val="FF0000"/>
                </a:solidFill>
              </a:rPr>
              <a:t>opticky redšie </a:t>
            </a:r>
            <a:r>
              <a:rPr lang="sk-SK" dirty="0" smtClean="0"/>
              <a:t>je to prostredie, kde sa svetlo šíri </a:t>
            </a:r>
            <a:r>
              <a:rPr lang="sk-SK" b="1" dirty="0" smtClean="0">
                <a:solidFill>
                  <a:srgbClr val="7030A0"/>
                </a:solidFill>
              </a:rPr>
              <a:t>rýchlejšie</a:t>
            </a:r>
            <a:r>
              <a:rPr lang="sk-SK" dirty="0" smtClean="0"/>
              <a:t>,</a:t>
            </a:r>
          </a:p>
          <a:p>
            <a:pPr lvl="1"/>
            <a:r>
              <a:rPr lang="sk-SK" b="1" u="sng" dirty="0" smtClean="0">
                <a:solidFill>
                  <a:srgbClr val="0070C0"/>
                </a:solidFill>
              </a:rPr>
              <a:t>opticky hustejšie </a:t>
            </a:r>
            <a:r>
              <a:rPr lang="sk-SK" dirty="0" smtClean="0"/>
              <a:t>prostredie je to prostredie, kde sa svetlo šíri </a:t>
            </a:r>
            <a:r>
              <a:rPr lang="sk-SK" b="1" dirty="0" smtClean="0">
                <a:solidFill>
                  <a:srgbClr val="002060"/>
                </a:solidFill>
              </a:rPr>
              <a:t>pomalšie</a:t>
            </a:r>
            <a:r>
              <a:rPr lang="sk-SK" dirty="0" smtClean="0"/>
              <a:t>.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Približné rýchlosti svetla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Látka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Rýchlosť svetla v km/s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vákuum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</a:t>
                      </a:r>
                      <a:r>
                        <a:rPr lang="sk-SK" baseline="0" dirty="0" smtClean="0"/>
                        <a:t> 792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vzduch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299 700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ľad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229 000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voda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225 000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lieh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220 000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olej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204 000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sklo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158 000 – 200 000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diamant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124 000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ku kolmici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 smtClean="0"/>
              <a:t>K lomu svetla </a:t>
            </a:r>
            <a:r>
              <a:rPr lang="sk-SK" sz="2000" u="sng" dirty="0" smtClean="0">
                <a:solidFill>
                  <a:srgbClr val="FF0000"/>
                </a:solidFill>
              </a:rPr>
              <a:t>ku kolmici </a:t>
            </a:r>
            <a:r>
              <a:rPr lang="sk-SK" sz="2000" dirty="0" smtClean="0"/>
              <a:t>dochádza vtedy, ak svetlo prechádza z opticky redšieho do opticky hustejšieho prostredia. Napr. : vzduch - voda, vzduch – sklo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&gt;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uhol lomu je menší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763688" y="2128729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907133" y="1628800"/>
            <a:ext cx="1521673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06815" y="1842877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92480" y="3700290"/>
            <a:ext cx="4788178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240863" y="1997661"/>
            <a:ext cx="1383461" cy="1712615"/>
          </a:xfrm>
          <a:prstGeom prst="straightConnector1">
            <a:avLst/>
          </a:prstGeom>
          <a:noFill/>
          <a:ln w="9525">
            <a:solidFill>
              <a:srgbClr val="E36C0A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117325" y="2769087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624324" y="3710276"/>
            <a:ext cx="471267" cy="1413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668542" y="4473021"/>
            <a:ext cx="194729" cy="1665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4624324" y="4325045"/>
            <a:ext cx="166528" cy="22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907704" y="2996952"/>
            <a:ext cx="2000356" cy="3888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610166" y="1997661"/>
            <a:ext cx="14158" cy="29714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051768" y="411034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263782" y="4057692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voda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264046" y="29146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C09200"/>
                </a:solidFill>
              </a:rPr>
              <a:t>α</a:t>
            </a:r>
            <a:endParaRPr lang="sk-SK" dirty="0">
              <a:solidFill>
                <a:srgbClr val="C092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906724" y="46291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2195736" y="3717032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084168" y="321297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652120" y="2780928"/>
            <a:ext cx="1787587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 animBg="1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od kolmice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2000" dirty="0" smtClean="0"/>
              <a:t>K lomu svetla </a:t>
            </a:r>
            <a:r>
              <a:rPr lang="sk-SK" sz="2000" u="sng" dirty="0" smtClean="0">
                <a:solidFill>
                  <a:srgbClr val="7030A0"/>
                </a:solidFill>
              </a:rPr>
              <a:t>od kolmice </a:t>
            </a:r>
            <a:r>
              <a:rPr lang="sk-SK" sz="2000" dirty="0" smtClean="0"/>
              <a:t>dochádza vtedy, ak svetlo prechádza z opticky hustejšieho do opticky redšieho prostredia. Napr. : voda -vzduch , sklo – vzduch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&lt;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uhol lomu je väčší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23991" y="4076874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3157" y="1700808"/>
            <a:ext cx="1521672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122839" y="1914885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979712" y="2276880"/>
            <a:ext cx="5220341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456887" y="2069669"/>
            <a:ext cx="1383461" cy="1712615"/>
          </a:xfrm>
          <a:prstGeom prst="straightConnector1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333349" y="2841095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840348" y="3782284"/>
            <a:ext cx="1316041" cy="798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827245" y="4281106"/>
            <a:ext cx="782660" cy="31552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004179" y="4149272"/>
            <a:ext cx="287884" cy="3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123991" y="3068902"/>
            <a:ext cx="2000355" cy="3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826190" y="2069669"/>
            <a:ext cx="14158" cy="29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724226" y="393332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555776" y="2348880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sklo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480070" y="2986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7030A0"/>
                </a:solidFill>
              </a:rPr>
              <a:t>α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122748" y="47012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1979712" y="3789040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156176" y="278092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804248" y="2492896"/>
            <a:ext cx="1715579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620688"/>
          </a:xfrm>
        </p:spPr>
        <p:txBody>
          <a:bodyPr/>
          <a:lstStyle/>
          <a:p>
            <a:pPr algn="ctr"/>
            <a:r>
              <a:rPr lang="sk-SK" b="1" dirty="0" smtClean="0"/>
              <a:t>Neštandardné a zaujímavé situácie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424936" cy="599728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Ak svetlo dopadá kolmo na optické rozhranie neláme sa, prechádza bez zmeny.</a:t>
            </a:r>
          </a:p>
          <a:p>
            <a:r>
              <a:rPr lang="sk-SK" sz="2000" dirty="0" smtClean="0"/>
              <a:t>Pri lome od kolmice sa môže stať , že uhol lomu je 90°. Ak sa potom ešte trochu zväčší uhol dopadu, dochádza k takzvanému </a:t>
            </a:r>
            <a:r>
              <a:rPr lang="sk-SK" sz="2000" b="1" dirty="0" smtClean="0">
                <a:solidFill>
                  <a:schemeClr val="accent3">
                    <a:lumMod val="50000"/>
                  </a:schemeClr>
                </a:solidFill>
              </a:rPr>
              <a:t>úplnému – totálnemu odrazu. </a:t>
            </a:r>
            <a:r>
              <a:rPr lang="sk-SK" sz="2000" b="1" dirty="0" smtClean="0">
                <a:solidFill>
                  <a:schemeClr val="bg2">
                    <a:lumMod val="25000"/>
                  </a:schemeClr>
                </a:solidFill>
              </a:rPr>
              <a:t>Tento jav sa využíva v optických vláknach, jeho dôsledkom sú lesknúce sa cesty v lete, fatamorgána.</a:t>
            </a:r>
          </a:p>
          <a:p>
            <a:endParaRPr lang="sk-SK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sk-SK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763688" y="4653136"/>
            <a:ext cx="511256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4139952" y="2924944"/>
            <a:ext cx="72008" cy="3456384"/>
          </a:xfrm>
          <a:prstGeom prst="line">
            <a:avLst/>
          </a:prstGeom>
          <a:ln w="158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2843808" y="3068960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211960" y="465313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267744" y="3212976"/>
            <a:ext cx="194421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4211960" y="4653136"/>
            <a:ext cx="20162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2051720" y="3573016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211960" y="465313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Oblúk 26"/>
          <p:cNvSpPr/>
          <p:nvPr/>
        </p:nvSpPr>
        <p:spPr>
          <a:xfrm rot="17792439">
            <a:off x="2634696" y="3689021"/>
            <a:ext cx="2160240" cy="151216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9" name="Rovná spojovacia šípka 28"/>
          <p:cNvCxnSpPr/>
          <p:nvPr/>
        </p:nvCxnSpPr>
        <p:spPr>
          <a:xfrm flipH="1">
            <a:off x="3851920" y="350100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4427984" y="31409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b="1" dirty="0" smtClean="0">
                <a:ln/>
                <a:solidFill>
                  <a:schemeClr val="accent3"/>
                </a:solidFill>
              </a:rPr>
              <a:t>medzný uhol</a:t>
            </a:r>
            <a:endParaRPr lang="sk-SK" b="1" dirty="0">
              <a:ln/>
              <a:solidFill>
                <a:schemeClr val="accent3"/>
              </a:solidFill>
            </a:endParaRPr>
          </a:p>
        </p:txBody>
      </p:sp>
      <p:sp>
        <p:nvSpPr>
          <p:cNvPr id="33" name="Oblúk 32"/>
          <p:cNvSpPr/>
          <p:nvPr/>
        </p:nvSpPr>
        <p:spPr>
          <a:xfrm rot="4886520">
            <a:off x="3122196" y="3026337"/>
            <a:ext cx="2178424" cy="2292537"/>
          </a:xfrm>
          <a:prstGeom prst="arc">
            <a:avLst>
              <a:gd name="adj1" fmla="val 18325146"/>
              <a:gd name="adj2" fmla="val 49178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197971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413995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 !</a:t>
            </a:r>
            <a:endParaRPr lang="en-US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56612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</a:t>
            </a:r>
            <a:r>
              <a:rPr lang="sk-SK" smtClean="0"/>
              <a:t>: internet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657</TotalTime>
  <Words>315</Words>
  <Application>Microsoft Office PowerPoint</Application>
  <PresentationFormat>Prezentácia na obrazovke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SVETLO</vt:lpstr>
      <vt:lpstr>Prezentácia programu PowerPoint</vt:lpstr>
      <vt:lpstr>Prezentácia programu PowerPoint</vt:lpstr>
      <vt:lpstr>Lom svetla</vt:lpstr>
      <vt:lpstr>Približné rýchlosti svetla</vt:lpstr>
      <vt:lpstr>Lom svetla ku kolmici</vt:lpstr>
      <vt:lpstr>Lom svetla od kolmice</vt:lpstr>
      <vt:lpstr>Neštandardné a zaujímavé situácie</vt:lpstr>
      <vt:lpstr>ĎAKUJEM ZA POZORNOSŤ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student</cp:lastModifiedBy>
  <cp:revision>123</cp:revision>
  <dcterms:created xsi:type="dcterms:W3CDTF">2015-09-10T10:45:24Z</dcterms:created>
  <dcterms:modified xsi:type="dcterms:W3CDTF">2023-10-26T06:12:33Z</dcterms:modified>
</cp:coreProperties>
</file>