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82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A391-062E-4E1A-B07A-FD35879561DE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B12AD-FFDA-4415-B44E-0C880B7038B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54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Kto priviedol do Karpatskej kotliny starých Maďarov?</a:t>
            </a:r>
          </a:p>
          <a:p>
            <a:pPr marL="228600" indent="-228600">
              <a:buAutoNum type="alphaLcParenR"/>
            </a:pPr>
            <a:r>
              <a:rPr lang="sk-SK" baseline="0" dirty="0"/>
              <a:t>Arpád</a:t>
            </a:r>
          </a:p>
          <a:p>
            <a:pPr marL="228600" indent="-228600">
              <a:buAutoNum type="alphaLcParenR"/>
            </a:pPr>
            <a:r>
              <a:rPr lang="sk-SK" baseline="0" dirty="0"/>
              <a:t>Gejza </a:t>
            </a:r>
          </a:p>
          <a:p>
            <a:pPr marL="228600" indent="-228600">
              <a:buAutoNum type="alphaLcParenR"/>
            </a:pPr>
            <a:r>
              <a:rPr lang="sk-SK" baseline="0" dirty="0"/>
              <a:t>Štefan I.</a:t>
            </a:r>
          </a:p>
          <a:p>
            <a:pPr marL="228600" indent="-228600">
              <a:buAutoNum type="alphaLcParenR"/>
            </a:pPr>
            <a:r>
              <a:rPr lang="sk-SK" baseline="0" dirty="0"/>
              <a:t>Oto I.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Kde</a:t>
            </a:r>
            <a:r>
              <a:rPr lang="sk-SK" baseline="0" dirty="0"/>
              <a:t> porazili v roku 907 starí Maďari Bavorov?</a:t>
            </a:r>
          </a:p>
          <a:p>
            <a:pPr marL="228600" indent="-228600">
              <a:buAutoNum type="alphaLcParenR"/>
            </a:pPr>
            <a:r>
              <a:rPr lang="sk-SK" baseline="0" dirty="0"/>
              <a:t>Pri Bratislave</a:t>
            </a:r>
          </a:p>
          <a:p>
            <a:pPr marL="228600" indent="-228600">
              <a:buAutoNum type="alphaLcParenR"/>
            </a:pPr>
            <a:r>
              <a:rPr lang="sk-SK" baseline="0" dirty="0"/>
              <a:t>Pri rieke </a:t>
            </a:r>
            <a:r>
              <a:rPr lang="sk-SK" baseline="0" dirty="0" err="1"/>
              <a:t>Lech</a:t>
            </a:r>
            <a:endParaRPr lang="sk-SK" baseline="0" dirty="0"/>
          </a:p>
          <a:p>
            <a:pPr marL="228600" indent="-228600">
              <a:buAutoNum type="alphaLcParenR"/>
            </a:pPr>
            <a:r>
              <a:rPr lang="sk-SK" baseline="0" dirty="0"/>
              <a:t>Pri Martine</a:t>
            </a:r>
          </a:p>
          <a:p>
            <a:pPr marL="228600" indent="-228600">
              <a:buAutoNum type="alphaLcParenR"/>
            </a:pPr>
            <a:r>
              <a:rPr lang="sk-SK" baseline="0" dirty="0"/>
              <a:t>Pri rieke Dunaj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Kde boli</a:t>
            </a:r>
            <a:r>
              <a:rPr lang="sk-SK" baseline="0" dirty="0"/>
              <a:t> starí Maďari definitívne porazení?</a:t>
            </a:r>
          </a:p>
          <a:p>
            <a:pPr marL="228600" indent="-228600">
              <a:buAutoNum type="alphaLcParenR"/>
            </a:pPr>
            <a:r>
              <a:rPr lang="sk-SK" baseline="0" dirty="0"/>
              <a:t>Pri rieke </a:t>
            </a:r>
            <a:r>
              <a:rPr lang="sk-SK" baseline="0" dirty="0" err="1"/>
              <a:t>Lech</a:t>
            </a:r>
            <a:endParaRPr lang="sk-SK" baseline="0" dirty="0"/>
          </a:p>
          <a:p>
            <a:pPr marL="228600" indent="-228600">
              <a:buAutoNum type="alphaLcParenR"/>
            </a:pPr>
            <a:r>
              <a:rPr lang="sk-SK" baseline="0" dirty="0"/>
              <a:t>Pri rieke Dunaj</a:t>
            </a:r>
          </a:p>
          <a:p>
            <a:pPr marL="228600" indent="-228600">
              <a:buAutoNum type="alphaLcParenR"/>
            </a:pPr>
            <a:r>
              <a:rPr lang="sk-SK" baseline="0" dirty="0"/>
              <a:t>Pri Bratislave</a:t>
            </a:r>
          </a:p>
          <a:p>
            <a:pPr marL="228600" indent="-228600">
              <a:buAutoNum type="alphaLcParenR"/>
            </a:pPr>
            <a:r>
              <a:rPr lang="sk-SK" baseline="0" dirty="0"/>
              <a:t>Pri Martine 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V ktorom roku sa odohrala bitka pri rieke </a:t>
            </a:r>
            <a:r>
              <a:rPr lang="sk-SK" baseline="0" dirty="0" err="1"/>
              <a:t>Lech</a:t>
            </a:r>
            <a:r>
              <a:rPr lang="sk-SK" baseline="0" dirty="0"/>
              <a:t>?</a:t>
            </a:r>
          </a:p>
          <a:p>
            <a:pPr marL="228600" indent="-228600">
              <a:buAutoNum type="alphaLcParenR"/>
            </a:pPr>
            <a:r>
              <a:rPr lang="sk-SK" baseline="0" dirty="0"/>
              <a:t>955</a:t>
            </a:r>
          </a:p>
          <a:p>
            <a:pPr marL="228600" indent="-228600">
              <a:buAutoNum type="alphaLcParenR"/>
            </a:pPr>
            <a:r>
              <a:rPr lang="sk-SK" baseline="0" dirty="0"/>
              <a:t>907</a:t>
            </a:r>
          </a:p>
          <a:p>
            <a:pPr marL="228600" indent="-228600">
              <a:buAutoNum type="alphaLcParenR"/>
            </a:pPr>
            <a:r>
              <a:rPr lang="sk-SK" baseline="0" dirty="0"/>
              <a:t>833</a:t>
            </a:r>
          </a:p>
          <a:p>
            <a:pPr marL="228600" indent="-228600">
              <a:buAutoNum type="alphaLcParenR"/>
            </a:pPr>
            <a:r>
              <a:rPr lang="sk-SK" baseline="0" dirty="0"/>
              <a:t>800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Kedy sa odohrala bitka pri Bratislave?</a:t>
            </a:r>
          </a:p>
          <a:p>
            <a:pPr marL="228600" indent="-228600">
              <a:buAutoNum type="alphaLcParenR"/>
            </a:pPr>
            <a:r>
              <a:rPr lang="sk-SK" baseline="0" dirty="0"/>
              <a:t>907</a:t>
            </a:r>
          </a:p>
          <a:p>
            <a:pPr marL="228600" indent="-228600">
              <a:buAutoNum type="alphaLcParenR"/>
            </a:pPr>
            <a:r>
              <a:rPr lang="sk-SK" baseline="0" dirty="0"/>
              <a:t>908</a:t>
            </a:r>
          </a:p>
          <a:p>
            <a:pPr marL="228600" indent="-228600">
              <a:buAutoNum type="alphaLcParenR"/>
            </a:pPr>
            <a:r>
              <a:rPr lang="sk-SK" baseline="0" dirty="0"/>
              <a:t>900</a:t>
            </a:r>
          </a:p>
          <a:p>
            <a:pPr marL="228600" indent="-228600">
              <a:buAutoNum type="alphaLcParenR"/>
            </a:pPr>
            <a:r>
              <a:rPr lang="sk-SK" baseline="0" dirty="0"/>
              <a:t>896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Označ</a:t>
            </a:r>
            <a:r>
              <a:rPr lang="sk-SK" baseline="0" dirty="0"/>
              <a:t> čo je pravdivé: „o kniežati Gejzovi sa vravelo...“:</a:t>
            </a:r>
          </a:p>
          <a:p>
            <a:pPr marL="228600" indent="-228600">
              <a:buAutoNum type="alphaLcParenR"/>
            </a:pPr>
            <a:r>
              <a:rPr lang="sk-SK" dirty="0"/>
              <a:t>Že má ruky pošpinené krvou</a:t>
            </a:r>
          </a:p>
          <a:p>
            <a:pPr marL="228600" indent="-228600">
              <a:buAutoNum type="alphaLcParenR"/>
            </a:pPr>
            <a:r>
              <a:rPr lang="sk-SK" dirty="0"/>
              <a:t>Že priviedol starých Maďarov do Karpatskej kotliny</a:t>
            </a:r>
          </a:p>
          <a:p>
            <a:pPr marL="228600" indent="-228600">
              <a:buAutoNum type="alphaLcParenR"/>
            </a:pPr>
            <a:r>
              <a:rPr lang="sk-SK" dirty="0"/>
              <a:t>Že vyhral bitku pri Bratislave</a:t>
            </a:r>
          </a:p>
          <a:p>
            <a:pPr marL="228600" indent="-228600">
              <a:buAutoNum type="alphaLcParenR"/>
            </a:pPr>
            <a:r>
              <a:rPr lang="sk-SK" dirty="0"/>
              <a:t>Že bol spravodlivým a dobrým</a:t>
            </a:r>
            <a:r>
              <a:rPr lang="sk-SK" baseline="0" dirty="0"/>
              <a:t> panovníkom</a:t>
            </a:r>
          </a:p>
          <a:p>
            <a:pPr marL="228600" indent="-228600">
              <a:buNone/>
            </a:pPr>
            <a:endParaRPr lang="sk-SK" baseline="0" dirty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</a:t>
            </a:r>
            <a:r>
              <a:rPr lang="sk-SK" baseline="0" dirty="0"/>
              <a:t> smrti Gejzu sa rozhoreli boje o kniežací trón medzi:</a:t>
            </a:r>
          </a:p>
          <a:p>
            <a:pPr marL="228600" indent="-228600">
              <a:buAutoNum type="alphaLcParenR"/>
            </a:pPr>
            <a:r>
              <a:rPr lang="sk-SK" baseline="0" dirty="0"/>
              <a:t>Štefanom a </a:t>
            </a:r>
            <a:r>
              <a:rPr lang="sk-SK" baseline="0" dirty="0" err="1"/>
              <a:t>Kopáňom</a:t>
            </a:r>
            <a:endParaRPr lang="sk-SK" baseline="0" dirty="0"/>
          </a:p>
          <a:p>
            <a:pPr marL="228600" indent="-228600">
              <a:buAutoNum type="alphaLcParenR"/>
            </a:pPr>
            <a:r>
              <a:rPr lang="sk-SK" baseline="0" dirty="0"/>
              <a:t>Poznanom a </a:t>
            </a:r>
            <a:r>
              <a:rPr lang="sk-SK" baseline="0" dirty="0" err="1"/>
              <a:t>Huntom</a:t>
            </a:r>
            <a:endParaRPr lang="sk-SK" baseline="0" dirty="0"/>
          </a:p>
          <a:p>
            <a:pPr marL="228600" indent="-228600">
              <a:buAutoNum type="alphaLcParenR"/>
            </a:pPr>
            <a:r>
              <a:rPr lang="sk-SK" baseline="0" dirty="0"/>
              <a:t>Arpádom a Otom I</a:t>
            </a:r>
          </a:p>
          <a:p>
            <a:pPr marL="228600" indent="-228600">
              <a:buAutoNum type="alphaLcParenR"/>
            </a:pPr>
            <a:r>
              <a:rPr lang="sk-SK" baseline="0" dirty="0"/>
              <a:t>Vajkom a Štefanom 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Kto pomáhal Štefanovi v boji proti </a:t>
            </a:r>
            <a:r>
              <a:rPr lang="sk-SK" baseline="0" dirty="0" err="1"/>
              <a:t>Kopáňovi</a:t>
            </a:r>
            <a:r>
              <a:rPr lang="sk-SK" baseline="0" dirty="0"/>
              <a:t>?</a:t>
            </a:r>
          </a:p>
          <a:p>
            <a:pPr marL="228600" indent="-228600">
              <a:buAutoNum type="alphaLcParenR"/>
            </a:pPr>
            <a:r>
              <a:rPr lang="sk-SK" baseline="0" dirty="0"/>
              <a:t>Slovenskí veľmoži </a:t>
            </a:r>
          </a:p>
          <a:p>
            <a:pPr marL="228600" indent="-228600">
              <a:buAutoNum type="alphaLcParenR"/>
            </a:pPr>
            <a:r>
              <a:rPr lang="sk-SK" baseline="0" dirty="0"/>
              <a:t>Jeho otec Gejza</a:t>
            </a:r>
          </a:p>
          <a:p>
            <a:pPr marL="228600" indent="-228600">
              <a:buAutoNum type="alphaLcParenR"/>
            </a:pPr>
            <a:r>
              <a:rPr lang="sk-SK" baseline="0" dirty="0"/>
              <a:t>Arpád </a:t>
            </a:r>
          </a:p>
          <a:p>
            <a:pPr marL="228600" indent="-228600">
              <a:buAutoNum type="alphaLcParenR"/>
            </a:pPr>
            <a:r>
              <a:rPr lang="sk-SK" baseline="0" dirty="0"/>
              <a:t>Oto I.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Knieža</a:t>
            </a:r>
            <a:r>
              <a:rPr lang="sk-SK" baseline="0" dirty="0"/>
              <a:t> Štefan a korunováciou stal:</a:t>
            </a:r>
          </a:p>
          <a:p>
            <a:pPr marL="228600" indent="-228600">
              <a:buAutoNum type="alphaLcParenR"/>
            </a:pPr>
            <a:r>
              <a:rPr lang="sk-SK" baseline="0" dirty="0"/>
              <a:t>Prvým kráľom Uhorska</a:t>
            </a:r>
          </a:p>
          <a:p>
            <a:pPr marL="228600" indent="-228600">
              <a:buAutoNum type="alphaLcParenR"/>
            </a:pPr>
            <a:r>
              <a:rPr lang="sk-SK" baseline="0" dirty="0"/>
              <a:t>Prvým cárom Uhorska</a:t>
            </a:r>
          </a:p>
          <a:p>
            <a:pPr marL="228600" indent="-228600">
              <a:buAutoNum type="alphaLcParenR"/>
            </a:pPr>
            <a:r>
              <a:rPr lang="sk-SK" baseline="0" dirty="0"/>
              <a:t>Prvým kniežaťom Uhorska</a:t>
            </a:r>
          </a:p>
          <a:p>
            <a:pPr marL="228600" indent="-228600">
              <a:buAutoNum type="alphaLcParenR"/>
            </a:pPr>
            <a:r>
              <a:rPr lang="sk-SK" baseline="0" dirty="0"/>
              <a:t>Prvým cisárom Uhorska 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V ktorom roku sa uskutočnila korunovácia Štefana I.?</a:t>
            </a:r>
          </a:p>
          <a:p>
            <a:pPr marL="228600" indent="-228600">
              <a:buAutoNum type="alphaLcParenR"/>
            </a:pPr>
            <a:r>
              <a:rPr lang="sk-SK" baseline="0" dirty="0"/>
              <a:t>1000</a:t>
            </a:r>
          </a:p>
          <a:p>
            <a:pPr marL="228600" indent="-228600">
              <a:buAutoNum type="alphaLcParenR"/>
            </a:pPr>
            <a:r>
              <a:rPr lang="sk-SK" baseline="0" dirty="0"/>
              <a:t>999</a:t>
            </a:r>
          </a:p>
          <a:p>
            <a:pPr marL="228600" indent="-228600">
              <a:buAutoNum type="alphaLcParenR"/>
            </a:pPr>
            <a:r>
              <a:rPr lang="sk-SK" baseline="0" dirty="0"/>
              <a:t>907</a:t>
            </a:r>
          </a:p>
          <a:p>
            <a:pPr marL="228600" indent="-228600">
              <a:buAutoNum type="alphaLcParenR"/>
            </a:pPr>
            <a:r>
              <a:rPr lang="sk-SK" baseline="0" dirty="0"/>
              <a:t>955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roku 1000 vzniká nový stredoeurópsky útvar, volá sa:</a:t>
            </a:r>
          </a:p>
          <a:p>
            <a:pPr marL="228600" indent="-228600">
              <a:buAutoNum type="alphaLcParenR"/>
            </a:pPr>
            <a:r>
              <a:rPr lang="sk-SK" dirty="0"/>
              <a:t>Uhorské kráľovstvo</a:t>
            </a:r>
          </a:p>
          <a:p>
            <a:pPr marL="228600" indent="-228600">
              <a:buAutoNum type="alphaLcParenR"/>
            </a:pPr>
            <a:r>
              <a:rPr lang="sk-SK" dirty="0"/>
              <a:t>Maďarské kniežatstvo</a:t>
            </a:r>
          </a:p>
          <a:p>
            <a:pPr marL="228600" indent="-228600">
              <a:buAutoNum type="alphaLcParenR"/>
            </a:pPr>
            <a:r>
              <a:rPr lang="sk-SK" dirty="0"/>
              <a:t>Veľké Uhorsko </a:t>
            </a:r>
          </a:p>
          <a:p>
            <a:pPr marL="228600" indent="-228600">
              <a:buAutoNum type="alphaLcParenR"/>
            </a:pPr>
            <a:r>
              <a:rPr lang="sk-SK" dirty="0"/>
              <a:t>Rakúsko – Uhorsko </a:t>
            </a:r>
          </a:p>
          <a:p>
            <a:pPr marL="228600" indent="-228600">
              <a:buNone/>
            </a:pPr>
            <a:endParaRPr lang="sk-SK" dirty="0"/>
          </a:p>
          <a:p>
            <a:pPr marL="228600" indent="-228600"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Štefan</a:t>
            </a:r>
            <a:r>
              <a:rPr lang="sk-SK" baseline="0" dirty="0"/>
              <a:t> I. podporoval šírenie ____________________ u dovtedy pohanského uhorského obyvateľstva  (doplň)</a:t>
            </a:r>
          </a:p>
          <a:p>
            <a:pPr marL="228600" indent="-228600">
              <a:buAutoNum type="alphaLcParenR"/>
            </a:pPr>
            <a:r>
              <a:rPr lang="sk-SK" baseline="0" dirty="0"/>
              <a:t>Kresťanstva</a:t>
            </a:r>
          </a:p>
          <a:p>
            <a:pPr marL="228600" indent="-228600">
              <a:buAutoNum type="alphaLcParenR"/>
            </a:pPr>
            <a:r>
              <a:rPr lang="sk-SK" baseline="0" dirty="0"/>
              <a:t>Vzdelanosti </a:t>
            </a:r>
          </a:p>
          <a:p>
            <a:pPr marL="228600" indent="-228600">
              <a:buAutoNum type="alphaLcParenR"/>
            </a:pPr>
            <a:r>
              <a:rPr lang="sk-SK" baseline="0" dirty="0"/>
              <a:t>Modlitieb </a:t>
            </a:r>
          </a:p>
          <a:p>
            <a:pPr marL="228600" indent="-228600">
              <a:buAutoNum type="alphaLcParenR"/>
            </a:pPr>
            <a:r>
              <a:rPr lang="sk-SK" baseline="0" dirty="0"/>
              <a:t>Spolupráce </a:t>
            </a:r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Na podporu kresťanstva nechal Štefan I. stavať:</a:t>
            </a:r>
          </a:p>
          <a:p>
            <a:pPr marL="228600" indent="-228600">
              <a:buAutoNum type="alphaLcParenR"/>
            </a:pPr>
            <a:r>
              <a:rPr lang="sk-SK" baseline="0" dirty="0"/>
              <a:t>Kostoly</a:t>
            </a:r>
          </a:p>
          <a:p>
            <a:pPr marL="228600" indent="-228600">
              <a:buAutoNum type="alphaLcParenR"/>
            </a:pPr>
            <a:r>
              <a:rPr lang="sk-SK" baseline="0" dirty="0"/>
              <a:t>Kláštore</a:t>
            </a:r>
          </a:p>
          <a:p>
            <a:pPr marL="228600" indent="-228600">
              <a:buAutoNum type="alphaLcParenR"/>
            </a:pPr>
            <a:r>
              <a:rPr lang="sk-SK" baseline="0" dirty="0"/>
              <a:t>Hrady</a:t>
            </a:r>
          </a:p>
          <a:p>
            <a:pPr marL="228600" indent="-228600">
              <a:buAutoNum type="alphaLcParenR"/>
            </a:pPr>
            <a:r>
              <a:rPr lang="sk-SK" baseline="0" dirty="0"/>
              <a:t>Kaplnky </a:t>
            </a:r>
          </a:p>
          <a:p>
            <a:pPr marL="228600" indent="-228600">
              <a:buAutoNum type="alphaLcParenR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Štefan I. rozdelil svoju krajinu</a:t>
            </a:r>
            <a:r>
              <a:rPr lang="sk-SK" baseline="0" dirty="0"/>
              <a:t> na menšie časti:</a:t>
            </a:r>
          </a:p>
          <a:p>
            <a:pPr marL="228600" indent="-228600">
              <a:buAutoNum type="alphaLcParenR"/>
            </a:pPr>
            <a:r>
              <a:rPr lang="sk-SK" baseline="0" dirty="0"/>
              <a:t>Župy</a:t>
            </a:r>
          </a:p>
          <a:p>
            <a:pPr marL="228600" indent="-228600">
              <a:buAutoNum type="alphaLcParenR"/>
            </a:pPr>
            <a:r>
              <a:rPr lang="sk-SK" baseline="0" dirty="0"/>
              <a:t>Kraje </a:t>
            </a:r>
          </a:p>
          <a:p>
            <a:pPr marL="228600" indent="-228600">
              <a:buAutoNum type="alphaLcParenR"/>
            </a:pPr>
            <a:r>
              <a:rPr lang="sk-SK" baseline="0" dirty="0"/>
              <a:t>Vyššie územné celky</a:t>
            </a:r>
          </a:p>
          <a:p>
            <a:pPr marL="228600" indent="-228600">
              <a:buAutoNum type="alphaLcParenR"/>
            </a:pPr>
            <a:r>
              <a:rPr lang="sk-SK" baseline="0" dirty="0"/>
              <a:t>Okresy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B12AD-FFDA-4415-B44E-0C880B7038BF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7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7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grpSp>
        <p:nvGrpSpPr>
          <p:cNvPr id="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0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6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C5C0B35-5723-465E-B7EA-52770530D813}" type="datetimeFigureOut">
              <a:rPr lang="sk-SK" smtClean="0"/>
              <a:pPr/>
              <a:t>06.12.2021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A2CFDD8-4948-4DAC-BD78-9B30015E158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pedi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highlight>
                  <a:srgbClr val="FF0000"/>
                </a:highlight>
              </a:rPr>
              <a:t>Kráľovstvo svätého Štefana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Pre </a:t>
            </a:r>
            <a:r>
              <a:rPr lang="sk-SK" dirty="0"/>
              <a:t>7. ročník ZŠ</a:t>
            </a:r>
          </a:p>
          <a:p>
            <a:r>
              <a:rPr lang="sk-SK" dirty="0"/>
              <a:t>Tematický celok: </a:t>
            </a:r>
            <a:r>
              <a:rPr lang="sk-SK" dirty="0">
                <a:highlight>
                  <a:srgbClr val="FF0000"/>
                </a:highlight>
              </a:rPr>
              <a:t>„Slováci v Uhorskom kráľovstve“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4895850"/>
            <a:ext cx="1785918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UHORSKÉ KRÁĽOVSTVO (1000 – 1918)</a:t>
            </a:r>
          </a:p>
        </p:txBody>
      </p:sp>
      <p:pic>
        <p:nvPicPr>
          <p:cNvPr id="5" name="Zástupný symbol obrázka 4" descr="uhorsko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26" r="1726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Štefan I.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podporoval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šírenie kresťanstva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u dovtedy prevažne pohanského uhorského (maďarského) obyvateľstva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 stavanie kostolov, svätenie sviatkov... </a:t>
            </a:r>
          </a:p>
          <a:p>
            <a:r>
              <a:rPr lang="sk-SK" sz="26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Ostrihom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 sa stal </a:t>
            </a:r>
            <a:r>
              <a:rPr lang="sk-SK" sz="26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centrom uhorskej cirkevnej provincie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 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Šíriteľ kresťanstva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642910" y="5786454"/>
            <a:ext cx="7919156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Kráľ Štefan si veľmi dobre uvedomoval, že kresťanstvo v jeho kráľovstve </a:t>
            </a:r>
          </a:p>
          <a:p>
            <a:pPr algn="ctr"/>
            <a:r>
              <a:rPr lang="sk-SK" dirty="0"/>
              <a:t>môže zvíťaziť nad pohanstvom jedine vtedy, ak postaví sieť </a:t>
            </a:r>
            <a:r>
              <a:rPr lang="sk-SK" b="1" dirty="0"/>
              <a:t>kostolov, </a:t>
            </a:r>
            <a:r>
              <a:rPr lang="sk-SK" dirty="0"/>
              <a:t>ktoré</a:t>
            </a:r>
          </a:p>
          <a:p>
            <a:pPr algn="ctr"/>
            <a:r>
              <a:rPr lang="sk-SK" dirty="0"/>
              <a:t>budú dostupné všetkým obyvateľom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676400" cy="192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Štefan I.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rozdelil uhorské kráľovstvo na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menšie územné celky – </a:t>
            </a:r>
            <a:r>
              <a:rPr lang="sk-SK" sz="2600" b="1" dirty="0">
                <a:highlight>
                  <a:srgbClr val="FF0000"/>
                </a:highlight>
                <a:latin typeface="Arial" pitchFamily="34" charset="0"/>
                <a:cs typeface="Arial" pitchFamily="34" charset="0"/>
                <a:hlinkClick r:id="rId3" action="ppaction://hlinksldjump"/>
              </a:rPr>
              <a:t>ŽUPY</a:t>
            </a:r>
            <a:r>
              <a:rPr lang="sk-SK" sz="2600" dirty="0">
                <a:latin typeface="Arial" pitchFamily="34" charset="0"/>
                <a:cs typeface="Arial" pitchFamily="34" charset="0"/>
                <a:hlinkClick r:id="rId3" action="ppaction://hlinksldjump"/>
              </a:rPr>
              <a:t> (kráľovské komitáty)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na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čele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ktorých stáli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župani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ktorí priamo podliehali kráľovi...</a:t>
            </a:r>
          </a:p>
          <a:p>
            <a:pPr lvl="1"/>
            <a:r>
              <a:rPr lang="sk-SK" dirty="0">
                <a:latin typeface="Arial" pitchFamily="34" charset="0"/>
                <a:cs typeface="Arial" pitchFamily="34" charset="0"/>
              </a:rPr>
              <a:t>Na našom území bolo zhruba 9 komitátov (žúp)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Kráľovské komitáty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Župy Uhorska</a:t>
            </a:r>
          </a:p>
        </p:txBody>
      </p:sp>
      <p:pic>
        <p:nvPicPr>
          <p:cNvPr id="3" name="Obrázok 2" descr="zu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428736"/>
            <a:ext cx="7620000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Štefanov syn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Imrich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utrpel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na poľovačke smrteľné zranenie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ktorému aj podľahol...ostal však bez potomkov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Zanedlho nato na príkaz Štefana I.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oslepili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v Nitre väzneného </a:t>
            </a:r>
            <a:r>
              <a:rPr lang="sk-SK" sz="2600" b="1" dirty="0" err="1">
                <a:latin typeface="Arial" pitchFamily="34" charset="0"/>
                <a:cs typeface="Arial" pitchFamily="34" charset="0"/>
              </a:rPr>
              <a:t>Vazula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aby sa nemohol uchádzať o kráľovský trón...</a:t>
            </a:r>
          </a:p>
          <a:p>
            <a:pPr lvl="1"/>
            <a:r>
              <a:rPr lang="sk-SK" dirty="0">
                <a:latin typeface="Arial" pitchFamily="34" charset="0"/>
                <a:cs typeface="Arial" pitchFamily="34" charset="0"/>
              </a:rPr>
              <a:t>Štefan chcel trón pre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Petra </a:t>
            </a:r>
            <a:r>
              <a:rPr lang="sk-SK" b="1" dirty="0" err="1">
                <a:latin typeface="Arial" pitchFamily="34" charset="0"/>
                <a:cs typeface="Arial" pitchFamily="34" charset="0"/>
              </a:rPr>
              <a:t>Orseola</a:t>
            </a:r>
            <a:r>
              <a:rPr lang="sk-SK" dirty="0">
                <a:latin typeface="Arial" pitchFamily="34" charset="0"/>
                <a:cs typeface="Arial" pitchFamily="34" charset="0"/>
              </a:rPr>
              <a:t>...</a:t>
            </a:r>
          </a:p>
          <a:p>
            <a:pPr lvl="1"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cudzinca, ktorý sa narodil v Benátkach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Krutý vládca?</a:t>
            </a:r>
          </a:p>
        </p:txBody>
      </p:sp>
      <p:pic>
        <p:nvPicPr>
          <p:cNvPr id="1026" name="Picture 2" descr="Vazu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0" y="4886324"/>
            <a:ext cx="2190750" cy="197167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929058" y="6488668"/>
            <a:ext cx="2991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/>
              <a:t>Vazul</a:t>
            </a:r>
            <a:r>
              <a:rPr lang="sk-SK" dirty="0"/>
              <a:t> – Štefanov bratranec </a:t>
            </a:r>
          </a:p>
        </p:txBody>
      </p:sp>
      <p:pic>
        <p:nvPicPr>
          <p:cNvPr id="1028" name="Picture 4" descr="Svätý Imrich, cca 1675, olej na plát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1"/>
            <a:ext cx="1976436" cy="2143115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6000760" y="0"/>
            <a:ext cx="10951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Imrich I.</a:t>
            </a:r>
          </a:p>
        </p:txBody>
      </p:sp>
      <p:pic>
        <p:nvPicPr>
          <p:cNvPr id="1030" name="Picture 6" descr="Peter Orseol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785918" cy="2071702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785918" y="0"/>
            <a:ext cx="16145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Peter </a:t>
            </a:r>
            <a:r>
              <a:rPr lang="sk-SK" b="1" dirty="0" err="1"/>
              <a:t>Orseolo</a:t>
            </a:r>
            <a:endParaRPr lang="sk-SK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Dejepis pre 7. ročník ZŠ</a:t>
            </a:r>
          </a:p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r>
              <a:rPr lang="sk-SK" dirty="0" err="1">
                <a:hlinkClick r:id="rId4"/>
              </a:rPr>
              <a:t>www.wikipedia.com</a:t>
            </a:r>
            <a:endParaRPr lang="sk-SK" dirty="0"/>
          </a:p>
          <a:p>
            <a:r>
              <a:rPr lang="sk-SK" dirty="0"/>
              <a:t>Lexikón slovenských dejín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Použitá literatúra a iné zdroje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roku 896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knieža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Arpád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privádza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do Karpatskej kotliny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kočovný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kmeňový zväz </a:t>
            </a:r>
            <a:r>
              <a:rPr lang="sk-SK" sz="2600" b="1" dirty="0">
                <a:solidFill>
                  <a:srgbClr val="00B05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Maďarov</a:t>
            </a:r>
            <a:r>
              <a:rPr lang="sk-SK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(tvorilo ho 7 kmeňov a meno dostal podľa najsilnejšieho z nich)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Maďari prichádzajú...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0" y="4572008"/>
            <a:ext cx="2095500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5429256" y="6488668"/>
            <a:ext cx="15808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knieža Arpád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286116" y="1714488"/>
            <a:ext cx="24368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Dynastia </a:t>
            </a:r>
            <a:r>
              <a:rPr lang="sk-SK" dirty="0" err="1"/>
              <a:t>Arpádovcov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roku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907</a:t>
            </a:r>
            <a:r>
              <a:rPr lang="sk-SK" sz="2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sa odohrala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bitka pri Bratislave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kde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Maďari krvavo porážajú Bavorov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...a na 50 rokov sa stávajú postrachom veľkej časti Európy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Bitka pri Bratislave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2275" y="4933950"/>
            <a:ext cx="23717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2357422" y="6211669"/>
            <a:ext cx="43444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Maďari boli výborní jazdci, lukostrelci a </a:t>
            </a:r>
          </a:p>
          <a:p>
            <a:pPr algn="ctr"/>
            <a:r>
              <a:rPr lang="sk-SK" dirty="0"/>
              <a:t>znamenite ovládali aj zakrivenú šabľu </a:t>
            </a:r>
          </a:p>
        </p:txBody>
      </p:sp>
      <p:pic>
        <p:nvPicPr>
          <p:cNvPr id="1026" name="Picture 2" descr="Pravda o vpáde starých Maďarov? - zaujimavosti, recenzie, foto, ceny |  dobrodruh.sk - cestovanie">
            <a:extLst>
              <a:ext uri="{FF2B5EF4-FFF2-40B4-BE49-F238E27FC236}">
                <a16:creationId xmlns:a16="http://schemas.microsoft.com/office/drawing/2014/main" xmlns="" id="{16C91095-632E-4241-A201-26B1C411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861048"/>
            <a:ext cx="3816424" cy="226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Európskym vojskám dlho trvalo, kým sa naučili čeliť taktike boja Maďarov =&gt;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roku 955 sa odohrala bitka pri rieke </a:t>
            </a:r>
            <a:r>
              <a:rPr lang="sk-SK" sz="2600" b="1" dirty="0" err="1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Lech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kde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proti sebe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stáli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vojská nemeckého cisára Ota I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 a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starých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Maďarov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Bitka pri rieke </a:t>
            </a:r>
            <a:r>
              <a:rPr lang="sk-SK" dirty="0" err="1"/>
              <a:t>Lech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4000504"/>
            <a:ext cx="2857500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857224" y="4429132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STARÍ MAĎARI DEFINITÍVNE PORAZENÍ</a:t>
            </a:r>
          </a:p>
        </p:txBody>
      </p:sp>
      <p:sp>
        <p:nvSpPr>
          <p:cNvPr id="6" name="Šípka dolu 5"/>
          <p:cNvSpPr/>
          <p:nvPr/>
        </p:nvSpPr>
        <p:spPr>
          <a:xfrm>
            <a:off x="2357422" y="4857760"/>
            <a:ext cx="164307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643042" y="5429264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USADLÝ SPOSOB ŽIVOTA</a:t>
            </a:r>
          </a:p>
        </p:txBody>
      </p:sp>
      <p:sp>
        <p:nvSpPr>
          <p:cNvPr id="8" name="Šípka dolu 7"/>
          <p:cNvSpPr/>
          <p:nvPr/>
        </p:nvSpPr>
        <p:spPr>
          <a:xfrm>
            <a:off x="2357422" y="5786454"/>
            <a:ext cx="1571636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214414" y="6488668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highlight>
                  <a:srgbClr val="FFFF00"/>
                </a:highlight>
              </a:rPr>
              <a:t>Usadili sa v KARPATSKEJ KOTLINE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latin typeface="Arial" pitchFamily="34" charset="0"/>
                <a:cs typeface="Arial" pitchFamily="34" charset="0"/>
              </a:rPr>
              <a:t>Veľkoknieža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Gejza</a:t>
            </a:r>
            <a:r>
              <a:rPr lang="sk-SK" sz="2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(970 – 997)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bol tvrdým a krutým vládcom ...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vravelo sa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o ňom,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že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„má ruky pošpinené krvou“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=&gt; nechal povraždiť tých, čo sa mu nepodriadili...</a:t>
            </a:r>
          </a:p>
          <a:p>
            <a:r>
              <a:rPr lang="sk-SK" sz="2600" b="1" dirty="0">
                <a:latin typeface="Arial" pitchFamily="34" charset="0"/>
                <a:cs typeface="Arial" pitchFamily="34" charset="0"/>
              </a:rPr>
              <a:t>Seba a svojho syna Vajka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(prijal meno Štefan) dal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pokrstiť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od bavorských misionárov =&gt;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3" action="ppaction://hlinksldjump"/>
              </a:rPr>
              <a:t>šírenie KRESŤANSTVA </a:t>
            </a:r>
            <a:endParaRPr lang="sk-SK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Knieža Gejza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3250" y="4714875"/>
            <a:ext cx="2190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4572000" y="6488668"/>
            <a:ext cx="23679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GEJZA - veľkoknieža</a:t>
            </a:r>
          </a:p>
        </p:txBody>
      </p:sp>
      <p:sp>
        <p:nvSpPr>
          <p:cNvPr id="16386" name="AutoShape 2" descr="Gejza I.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88" name="Picture 4" descr="Gejza I. – Wikipéd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516" y="0"/>
            <a:ext cx="1785484" cy="1800000"/>
          </a:xfrm>
          <a:prstGeom prst="rect">
            <a:avLst/>
          </a:prstGeom>
          <a:noFill/>
        </p:spPr>
      </p:pic>
      <p:cxnSp>
        <p:nvCxnSpPr>
          <p:cNvPr id="9" name="Rovná spojovacia šípka 8"/>
          <p:cNvCxnSpPr/>
          <p:nvPr/>
        </p:nvCxnSpPr>
        <p:spPr>
          <a:xfrm rot="16200000" flipV="1">
            <a:off x="7072330" y="3286124"/>
            <a:ext cx="278608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Kristianizácia Starých Maďarov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66888"/>
            <a:ext cx="91440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Po smrti Gejzu sa rozhoreli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boje o kniežací trón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medzi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ŠTEFANOM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odbojným kniežaťom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KOPÁŇOM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 vzájomné boje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vyhral Štefan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aj za pomoci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slovenských veľmožov HUNTA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a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POZNANA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 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bitka pri </a:t>
            </a:r>
            <a:r>
              <a:rPr lang="sk-SK" sz="2600" b="1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Veszpréme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 v roku 998</a:t>
            </a:r>
            <a:endParaRPr lang="sk-SK" sz="2600" b="1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Boje o kniežací trón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0" y="4857760"/>
            <a:ext cx="2095500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5000628" y="6211669"/>
            <a:ext cx="20361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Budapešť – socha </a:t>
            </a:r>
          </a:p>
          <a:p>
            <a:pPr algn="ctr"/>
            <a:r>
              <a:rPr lang="sk-SK" dirty="0"/>
              <a:t>Štefana I.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57736"/>
            <a:ext cx="242888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2428860" y="6211669"/>
            <a:ext cx="205056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Pohľad na dnešný</a:t>
            </a:r>
          </a:p>
          <a:p>
            <a:pPr algn="ctr"/>
            <a:r>
              <a:rPr lang="sk-SK" dirty="0" err="1"/>
              <a:t>Veszprém</a:t>
            </a:r>
            <a:r>
              <a:rPr lang="sk-SK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roku </a:t>
            </a:r>
            <a:r>
              <a:rPr lang="sk-SK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1000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sa uskutočnila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korunovácia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Štefana </a:t>
            </a:r>
            <a:r>
              <a:rPr lang="sk-SK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za prvého uhorského kráľa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so súhlasom nemeckého cisára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Ota III.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 rímskeho pápeža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Silvestra II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 </a:t>
            </a:r>
            <a:r>
              <a:rPr lang="sk-SK" sz="2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ŠTEFAN I. </a:t>
            </a:r>
            <a:endParaRPr lang="sk-SK" sz="2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Prvý uhorský kráľ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4929198"/>
            <a:ext cx="2071670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72074"/>
            <a:ext cx="1857356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1857356" y="6211669"/>
            <a:ext cx="13292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Silvester II.</a:t>
            </a:r>
          </a:p>
          <a:p>
            <a:pPr algn="ctr"/>
            <a:r>
              <a:rPr lang="sk-SK" dirty="0"/>
              <a:t>pápež 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5429256" y="6211669"/>
            <a:ext cx="16353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Oto III. </a:t>
            </a:r>
          </a:p>
          <a:p>
            <a:pPr algn="ctr"/>
            <a:r>
              <a:rPr lang="sk-SK" dirty="0"/>
              <a:t>nemecký cisár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3929066"/>
            <a:ext cx="185738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 descr="Štefan I., podpis (z wikidata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3857628"/>
            <a:ext cx="1381125" cy="1019176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2500298" y="5357826"/>
            <a:ext cx="19543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Podpis </a:t>
            </a:r>
            <a:r>
              <a:rPr lang="sk-SK" b="1" dirty="0"/>
              <a:t>Štefana I.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857356" y="1643050"/>
            <a:ext cx="55451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/>
              <a:t>Po korunovácii </a:t>
            </a:r>
            <a:r>
              <a:rPr lang="sk-SK" dirty="0"/>
              <a:t>nechal Štefan raziť v Bratislave </a:t>
            </a:r>
            <a:r>
              <a:rPr lang="sk-SK" b="1" dirty="0"/>
              <a:t>prvé </a:t>
            </a:r>
          </a:p>
          <a:p>
            <a:pPr algn="ctr"/>
            <a:r>
              <a:rPr lang="sk-SK" b="1" dirty="0"/>
              <a:t>strieborné uhorské mince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Vzniká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nový stredoeurópsky štátny útvar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– </a:t>
            </a:r>
            <a:r>
              <a:rPr lang="sk-SK" sz="2600" b="1" dirty="0">
                <a:solidFill>
                  <a:srgbClr val="FF0000"/>
                </a:solidFill>
                <a:highlight>
                  <a:srgbClr val="00FF00"/>
                </a:highlight>
                <a:latin typeface="Arial" pitchFamily="34" charset="0"/>
                <a:cs typeface="Arial" pitchFamily="34" charset="0"/>
                <a:hlinkClick r:id="rId3" action="ppaction://hlinksldjump"/>
              </a:rPr>
              <a:t>UHORSKÉ KRAĽOVSTVO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(predtým Uhorské kniežatstvo – do roku 1000)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b="1" dirty="0">
                <a:solidFill>
                  <a:srgbClr val="FF0000"/>
                </a:solidFill>
                <a:highlight>
                  <a:srgbClr val="00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1000 – 1918</a:t>
            </a:r>
          </a:p>
          <a:p>
            <a:r>
              <a:rPr lang="sk-SK" sz="2600" b="1" dirty="0">
                <a:solidFill>
                  <a:srgbClr val="FF0000"/>
                </a:solidFill>
                <a:highlight>
                  <a:srgbClr val="00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Slovenské obyvateľstvo bolo súčasťou Uhorského kráľovstva </a:t>
            </a:r>
            <a:r>
              <a:rPr lang="sk-SK" sz="2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od jeho založenia až do konca I. svetovej vojny</a:t>
            </a:r>
            <a:endParaRPr lang="sk-SK" sz="2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Uhorské kráľovstvo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0"/>
            <a:ext cx="1785918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2571736" y="1714488"/>
            <a:ext cx="41328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Uhorský znak </a:t>
            </a:r>
            <a:r>
              <a:rPr lang="sk-SK" dirty="0"/>
              <a:t>cca od 10 do 14 storočia</a:t>
            </a:r>
          </a:p>
        </p:txBody>
      </p:sp>
      <p:cxnSp>
        <p:nvCxnSpPr>
          <p:cNvPr id="8" name="Rovná spojovacia šípka 7"/>
          <p:cNvCxnSpPr>
            <a:stCxn id="6" idx="3"/>
            <a:endCxn id="3075" idx="2"/>
          </p:cNvCxnSpPr>
          <p:nvPr/>
        </p:nvCxnSpPr>
        <p:spPr>
          <a:xfrm flipV="1">
            <a:off x="6704599" y="1500174"/>
            <a:ext cx="1546442" cy="39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s://upload.wikimedia.org/wikipedia/commons/thumb/8/84/Statue_of_Stephen_I_of_Hungary_in_Buda_Castle_2010.JPG/220px-Statue_of_Stephen_I_of_Hungary_in_Buda_Castle_201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48500" y="4643446"/>
            <a:ext cx="2095500" cy="2214554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5072066" y="6211669"/>
            <a:ext cx="197522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Socha Štefana I. v</a:t>
            </a:r>
          </a:p>
          <a:p>
            <a:r>
              <a:rPr lang="sk-SK" dirty="0"/>
              <a:t>Budapešti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rdý obal">
  <a:themeElements>
    <a:clrScheme name="Tvrdý obal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Tvrdý obal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vrdý obal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Ako sa žilo na úsvite dejín</Template>
  <TotalTime>1081</TotalTime>
  <Words>811</Words>
  <Application>Microsoft Office PowerPoint</Application>
  <PresentationFormat>Prezentácia na obrazovke (4:3)</PresentationFormat>
  <Paragraphs>151</Paragraphs>
  <Slides>15</Slides>
  <Notes>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Tvrdý obal</vt:lpstr>
      <vt:lpstr>Kráľovstvo svätého Štefana</vt:lpstr>
      <vt:lpstr>Maďari prichádzajú...</vt:lpstr>
      <vt:lpstr>Bitka pri Bratislave</vt:lpstr>
      <vt:lpstr>Bitka pri rieke Lech</vt:lpstr>
      <vt:lpstr>Knieža Gejza</vt:lpstr>
      <vt:lpstr>Kristianizácia Starých Maďarov</vt:lpstr>
      <vt:lpstr>Boje o kniežací trón</vt:lpstr>
      <vt:lpstr>Prvý uhorský kráľ</vt:lpstr>
      <vt:lpstr>Uhorské kráľovstvo</vt:lpstr>
      <vt:lpstr>UHORSKÉ KRÁĽOVSTVO (1000 – 1918)</vt:lpstr>
      <vt:lpstr>Šíriteľ kresťanstva </vt:lpstr>
      <vt:lpstr>Kráľovské komitáty</vt:lpstr>
      <vt:lpstr>Župy Uhorska</vt:lpstr>
      <vt:lpstr>Krutý vládca?</vt:lpstr>
      <vt:lpstr>Použitá literatúra a iné 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Kráľovstvo svätého Štefana</dc:title>
  <dc:creator>Valued Acer Customer</dc:creator>
  <cp:lastModifiedBy>Raduz</cp:lastModifiedBy>
  <cp:revision>110</cp:revision>
  <dcterms:created xsi:type="dcterms:W3CDTF">2013-10-13T09:17:02Z</dcterms:created>
  <dcterms:modified xsi:type="dcterms:W3CDTF">2021-12-06T17:12:04Z</dcterms:modified>
</cp:coreProperties>
</file>