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C8D3-53BC-4E40-A7A7-F68D6D4DD2CA}" type="datetimeFigureOut">
              <a:rPr lang="sk-SK" smtClean="0"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96C6-F49B-4DEE-99D9-F82F7D5F188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>
            <a:normAutofit/>
          </a:bodyPr>
          <a:lstStyle/>
          <a:p>
            <a:r>
              <a:rPr lang="sk-SK" sz="8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HADRÓNY</a:t>
            </a:r>
            <a:endParaRPr lang="sk-SK" sz="8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/>
              <a:t>K</a:t>
            </a:r>
            <a:r>
              <a:rPr lang="sk-SK" dirty="0" smtClean="0"/>
              <a:t>varky </a:t>
            </a:r>
            <a:r>
              <a:rPr lang="sk-SK" dirty="0" smtClean="0"/>
              <a:t>sa vyskytujú </a:t>
            </a:r>
            <a:r>
              <a:rPr lang="sk-SK" dirty="0" smtClean="0"/>
              <a:t>   </a:t>
            </a:r>
            <a:r>
              <a:rPr lang="sk-SK" dirty="0"/>
              <a:t>len v skupinách s inými </a:t>
            </a:r>
            <a:r>
              <a:rPr lang="sk-SK" dirty="0" smtClean="0"/>
              <a:t>kvarkmi</a:t>
            </a: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Nevystupujú </a:t>
            </a:r>
            <a:r>
              <a:rPr lang="sk-SK" dirty="0">
                <a:solidFill>
                  <a:srgbClr val="FF0000"/>
                </a:solidFill>
              </a:rPr>
              <a:t>nikdy</a:t>
            </a:r>
            <a:r>
              <a:rPr lang="sk-SK" dirty="0"/>
              <a:t> samotné. Častice, ktoré sú zložené z kvarkov </a:t>
            </a:r>
            <a:r>
              <a:rPr lang="sk-SK" dirty="0" smtClean="0"/>
              <a:t>nazývame  </a:t>
            </a:r>
            <a:r>
              <a:rPr lang="sk-SK" dirty="0" err="1" smtClean="0">
                <a:solidFill>
                  <a:srgbClr val="FF0000"/>
                </a:solidFill>
              </a:rPr>
              <a:t>hadróny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/>
              <a:t>Jednotlivé kvarky nosia len </a:t>
            </a:r>
            <a:r>
              <a:rPr lang="sk-SK" dirty="0">
                <a:solidFill>
                  <a:srgbClr val="FF0000"/>
                </a:solidFill>
              </a:rPr>
              <a:t>časti elektrického náboja</a:t>
            </a:r>
            <a:r>
              <a:rPr lang="sk-SK" dirty="0"/>
              <a:t>. 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Kombinujú </a:t>
            </a:r>
            <a:r>
              <a:rPr lang="sk-SK" dirty="0"/>
              <a:t>sa ale vždy tak, aby </a:t>
            </a:r>
            <a:r>
              <a:rPr lang="sk-SK" dirty="0" err="1"/>
              <a:t>hadróny</a:t>
            </a:r>
            <a:r>
              <a:rPr lang="sk-SK" dirty="0"/>
              <a:t> vykazovali vždy </a:t>
            </a:r>
            <a:r>
              <a:rPr lang="sk-SK" dirty="0">
                <a:solidFill>
                  <a:srgbClr val="FF0000"/>
                </a:solidFill>
              </a:rPr>
              <a:t>celočíselný násobok elementárneho elektrického náboja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5929354"/>
          </a:xfrm>
        </p:spPr>
        <p:txBody>
          <a:bodyPr/>
          <a:lstStyle/>
          <a:p>
            <a:pPr>
              <a:buNone/>
            </a:pPr>
            <a:r>
              <a:rPr lang="sk-SK" dirty="0"/>
              <a:t>Existujú dve triedy </a:t>
            </a:r>
            <a:r>
              <a:rPr lang="sk-SK" dirty="0" err="1" smtClean="0"/>
              <a:t>hadrónov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 err="1" smtClean="0">
                <a:solidFill>
                  <a:srgbClr val="FF0000"/>
                </a:solidFill>
              </a:rPr>
              <a:t>Baryóny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sú </a:t>
            </a:r>
            <a:r>
              <a:rPr lang="sk-SK" dirty="0" err="1"/>
              <a:t>hadróny</a:t>
            </a:r>
            <a:r>
              <a:rPr lang="sk-SK" dirty="0"/>
              <a:t> budované z troch kvarkov (</a:t>
            </a:r>
            <a:r>
              <a:rPr lang="sk-SK" dirty="0" err="1"/>
              <a:t>qqq</a:t>
            </a:r>
            <a:r>
              <a:rPr lang="sk-SK" dirty="0"/>
              <a:t>).</a:t>
            </a:r>
          </a:p>
          <a:p>
            <a:r>
              <a:rPr lang="sk-SK" b="1" dirty="0">
                <a:solidFill>
                  <a:srgbClr val="FF0000"/>
                </a:solidFill>
              </a:rPr>
              <a:t>Protóny</a:t>
            </a:r>
            <a:r>
              <a:rPr lang="sk-SK" dirty="0"/>
              <a:t> sú </a:t>
            </a:r>
            <a:r>
              <a:rPr lang="sk-SK" dirty="0" err="1"/>
              <a:t>baryóny</a:t>
            </a:r>
            <a:r>
              <a:rPr lang="sk-SK" dirty="0"/>
              <a:t>, pretože pozostávajú z dvoch </a:t>
            </a:r>
            <a:r>
              <a:rPr lang="sk-SK" dirty="0" err="1"/>
              <a:t>up</a:t>
            </a:r>
            <a:r>
              <a:rPr lang="sk-SK" dirty="0"/>
              <a:t> kvarkov a jedného </a:t>
            </a:r>
            <a:r>
              <a:rPr lang="sk-SK" dirty="0" err="1"/>
              <a:t>down</a:t>
            </a:r>
            <a:r>
              <a:rPr lang="sk-SK" dirty="0"/>
              <a:t> kvarku (</a:t>
            </a:r>
            <a:r>
              <a:rPr lang="sk-SK" dirty="0" err="1"/>
              <a:t>uud</a:t>
            </a:r>
            <a:r>
              <a:rPr lang="sk-SK" dirty="0"/>
              <a:t>). </a:t>
            </a:r>
            <a:r>
              <a:rPr lang="sk-SK" b="1" dirty="0">
                <a:solidFill>
                  <a:srgbClr val="FF0000"/>
                </a:solidFill>
              </a:rPr>
              <a:t>Neutróny</a:t>
            </a:r>
            <a:r>
              <a:rPr lang="sk-SK" dirty="0"/>
              <a:t> sú tiež </a:t>
            </a:r>
            <a:r>
              <a:rPr lang="sk-SK" dirty="0" err="1"/>
              <a:t>baryóny</a:t>
            </a:r>
            <a:r>
              <a:rPr lang="sk-SK" dirty="0"/>
              <a:t> (</a:t>
            </a:r>
            <a:r>
              <a:rPr lang="sk-SK" dirty="0" err="1"/>
              <a:t>udd</a:t>
            </a:r>
            <a:r>
              <a:rPr lang="sk-SK" dirty="0"/>
              <a:t>).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020" t="63477" r="64861" b="26757"/>
          <a:stretch>
            <a:fillRect/>
          </a:stretch>
        </p:blipFill>
        <p:spPr bwMode="auto">
          <a:xfrm>
            <a:off x="1214414" y="2000240"/>
            <a:ext cx="377192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007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err="1" smtClean="0">
                <a:solidFill>
                  <a:srgbClr val="FF0000"/>
                </a:solidFill>
              </a:rPr>
              <a:t>Mezóny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obsahujú </a:t>
            </a:r>
            <a:r>
              <a:rPr lang="sk-SK" dirty="0"/>
              <a:t>jeden kvark (q) a jeden </a:t>
            </a:r>
            <a:r>
              <a:rPr lang="sk-SK" dirty="0" err="1"/>
              <a:t>antikvark</a:t>
            </a:r>
            <a:r>
              <a:rPr lang="sk-SK" dirty="0"/>
              <a:t> ().</a:t>
            </a:r>
          </a:p>
          <a:p>
            <a:pPr>
              <a:buNone/>
            </a:pP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Príkladom </a:t>
            </a:r>
            <a:r>
              <a:rPr lang="sk-SK" dirty="0"/>
              <a:t>je </a:t>
            </a:r>
            <a:r>
              <a:rPr lang="sk-SK" dirty="0" err="1">
                <a:solidFill>
                  <a:srgbClr val="FF0000"/>
                </a:solidFill>
              </a:rPr>
              <a:t>pión</a:t>
            </a:r>
            <a:r>
              <a:rPr lang="sk-SK" dirty="0">
                <a:solidFill>
                  <a:srgbClr val="FF0000"/>
                </a:solidFill>
              </a:rPr>
              <a:t> (Pi </a:t>
            </a:r>
            <a:r>
              <a:rPr lang="sk-SK" dirty="0" err="1">
                <a:solidFill>
                  <a:srgbClr val="FF0000"/>
                </a:solidFill>
              </a:rPr>
              <a:t>mezón</a:t>
            </a:r>
            <a:r>
              <a:rPr lang="sk-SK" dirty="0"/>
              <a:t>) </a:t>
            </a:r>
            <a:r>
              <a:rPr lang="sk-SK" baseline="30000" dirty="0"/>
              <a:t>+</a:t>
            </a:r>
            <a:r>
              <a:rPr lang="sk-SK" dirty="0"/>
              <a:t>, ktorý je tvorený z jedného </a:t>
            </a:r>
            <a:r>
              <a:rPr lang="sk-SK" dirty="0" err="1"/>
              <a:t>up</a:t>
            </a:r>
            <a:r>
              <a:rPr lang="sk-SK" dirty="0"/>
              <a:t> kvarku a jedného </a:t>
            </a:r>
            <a:r>
              <a:rPr lang="sk-SK" dirty="0" err="1"/>
              <a:t>down</a:t>
            </a:r>
            <a:r>
              <a:rPr lang="sk-SK" dirty="0"/>
              <a:t> </a:t>
            </a:r>
            <a:r>
              <a:rPr lang="sk-SK" dirty="0" err="1"/>
              <a:t>antikvarku</a:t>
            </a:r>
            <a:r>
              <a:rPr lang="sk-SK" dirty="0"/>
              <a:t>. V príslušnom </a:t>
            </a:r>
            <a:r>
              <a:rPr lang="sk-SK" dirty="0" err="1"/>
              <a:t>antimezóne</a:t>
            </a:r>
            <a:r>
              <a:rPr lang="sk-SK" dirty="0"/>
              <a:t> sa kvark preklopí na </a:t>
            </a:r>
            <a:r>
              <a:rPr lang="sk-SK" dirty="0" err="1"/>
              <a:t>antikvark</a:t>
            </a:r>
            <a:r>
              <a:rPr lang="sk-SK" dirty="0"/>
              <a:t> a naopak: </a:t>
            </a:r>
            <a:r>
              <a:rPr lang="sk-SK" dirty="0" err="1"/>
              <a:t>antipión</a:t>
            </a:r>
            <a:r>
              <a:rPr lang="sk-SK" dirty="0"/>
              <a:t> </a:t>
            </a:r>
            <a:r>
              <a:rPr lang="sk-SK" baseline="30000" dirty="0"/>
              <a:t>–</a:t>
            </a:r>
            <a:r>
              <a:rPr lang="sk-SK" dirty="0"/>
              <a:t> pozostáva preto z jedného </a:t>
            </a:r>
            <a:r>
              <a:rPr lang="sk-SK" dirty="0" err="1"/>
              <a:t>down</a:t>
            </a:r>
            <a:r>
              <a:rPr lang="sk-SK" dirty="0"/>
              <a:t> kvarku a jedného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antikvarku</a:t>
            </a:r>
            <a:r>
              <a:rPr lang="sk-SK" dirty="0"/>
              <a:t>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0395" t="59570" r="25329" b="27734"/>
          <a:stretch>
            <a:fillRect/>
          </a:stretch>
        </p:blipFill>
        <p:spPr bwMode="auto">
          <a:xfrm>
            <a:off x="2214546" y="285728"/>
            <a:ext cx="4357718" cy="21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/>
              <a:t>Nakoľko </a:t>
            </a:r>
            <a:r>
              <a:rPr lang="sk-SK" dirty="0" err="1"/>
              <a:t>mezón</a:t>
            </a:r>
            <a:r>
              <a:rPr lang="sk-SK" dirty="0"/>
              <a:t> je tvorený jednou časticou a jednou antičasticou, je veľmi nestabilný. </a:t>
            </a:r>
            <a:r>
              <a:rPr lang="sk-SK" dirty="0" err="1">
                <a:solidFill>
                  <a:srgbClr val="FF0000"/>
                </a:solidFill>
              </a:rPr>
              <a:t>Kaón</a:t>
            </a:r>
            <a:r>
              <a:rPr lang="sk-SK" dirty="0">
                <a:solidFill>
                  <a:srgbClr val="FF0000"/>
                </a:solidFill>
              </a:rPr>
              <a:t> (K</a:t>
            </a:r>
            <a:r>
              <a:rPr lang="sk-SK" baseline="30000" dirty="0">
                <a:solidFill>
                  <a:srgbClr val="FF0000"/>
                </a:solidFill>
              </a:rPr>
              <a:t>–</a:t>
            </a:r>
            <a:r>
              <a:rPr lang="sk-SK" dirty="0">
                <a:solidFill>
                  <a:srgbClr val="FF0000"/>
                </a:solidFill>
              </a:rPr>
              <a:t> </a:t>
            </a:r>
            <a:r>
              <a:rPr lang="sk-SK" dirty="0" err="1">
                <a:solidFill>
                  <a:srgbClr val="FF0000"/>
                </a:solidFill>
              </a:rPr>
              <a:t>mezón</a:t>
            </a:r>
            <a:r>
              <a:rPr lang="sk-SK" dirty="0">
                <a:solidFill>
                  <a:srgbClr val="FF0000"/>
                </a:solidFill>
              </a:rPr>
              <a:t>)</a:t>
            </a:r>
            <a:r>
              <a:rPr lang="sk-SK" dirty="0"/>
              <a:t> však žije pomerne dlhšie ako iné </a:t>
            </a:r>
            <a:r>
              <a:rPr lang="sk-SK" dirty="0" err="1"/>
              <a:t>mezóny</a:t>
            </a:r>
            <a:r>
              <a:rPr lang="sk-SK" dirty="0"/>
              <a:t>. Táto skutočnosť bola označená za "podivnú". Meno sa prenieslo na ten kvark, ktorý predstavuje jeden z jeho súčastí: nazýva sa "podivný" (angl. </a:t>
            </a:r>
            <a:r>
              <a:rPr lang="sk-SK" dirty="0" err="1"/>
              <a:t>strange</a:t>
            </a:r>
            <a:r>
              <a:rPr lang="sk-SK" dirty="0"/>
              <a:t>) kvark.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/>
              <a:t>Pozoruhodnou vlastnosťou </a:t>
            </a:r>
            <a:r>
              <a:rPr lang="sk-SK" b="1" dirty="0" err="1"/>
              <a:t>hadrónov</a:t>
            </a:r>
            <a:r>
              <a:rPr lang="sk-SK" b="1" dirty="0"/>
              <a:t> </a:t>
            </a:r>
            <a:r>
              <a:rPr lang="sk-SK" dirty="0"/>
              <a:t>je, že len veľmi, veľmi, veľmi </a:t>
            </a:r>
            <a:r>
              <a:rPr lang="sk-SK" b="1" dirty="0"/>
              <a:t>malá časť ich hmotnosti</a:t>
            </a:r>
            <a:r>
              <a:rPr lang="sk-SK" dirty="0"/>
              <a:t> pochádza z hmotnosti samotných kvarkov.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</Words>
  <Application>Microsoft Office PowerPoint</Application>
  <PresentationFormat>Prezentácia na obrazovke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HADRÓNY</vt:lpstr>
      <vt:lpstr>Snímka 2</vt:lpstr>
      <vt:lpstr>Snímka 3</vt:lpstr>
      <vt:lpstr>Snímka 4</vt:lpstr>
      <vt:lpstr>Snímka 5</vt:lpstr>
      <vt:lpstr>Snímka 6</vt:lpstr>
      <vt:lpstr>Snímka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HADRÓNY</dc:title>
  <dc:creator>Jarka Viťazková</dc:creator>
  <cp:lastModifiedBy>Jarka Viťazková</cp:lastModifiedBy>
  <cp:revision>2</cp:revision>
  <dcterms:created xsi:type="dcterms:W3CDTF">2021-10-24T09:42:32Z</dcterms:created>
  <dcterms:modified xsi:type="dcterms:W3CDTF">2021-10-24T09:59:25Z</dcterms:modified>
</cp:coreProperties>
</file>