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5" r:id="rId3"/>
    <p:sldId id="274" r:id="rId4"/>
    <p:sldId id="278" r:id="rId5"/>
    <p:sldId id="279" r:id="rId6"/>
    <p:sldId id="256" r:id="rId7"/>
    <p:sldId id="257" r:id="rId8"/>
    <p:sldId id="269" r:id="rId9"/>
    <p:sldId id="268" r:id="rId10"/>
    <p:sldId id="258" r:id="rId11"/>
    <p:sldId id="259" r:id="rId12"/>
    <p:sldId id="270" r:id="rId13"/>
    <p:sldId id="260" r:id="rId14"/>
    <p:sldId id="261" r:id="rId15"/>
    <p:sldId id="263" r:id="rId16"/>
    <p:sldId id="264" r:id="rId17"/>
    <p:sldId id="266" r:id="rId18"/>
    <p:sldId id="262" r:id="rId19"/>
    <p:sldId id="267" r:id="rId20"/>
    <p:sldId id="277" r:id="rId21"/>
    <p:sldId id="280" r:id="rId22"/>
    <p:sldId id="272" r:id="rId23"/>
    <p:sldId id="273" r:id="rId24"/>
    <p:sldId id="271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D452C53-24A1-4F42-9EE1-D2CD01533730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B5241A-D31E-45DC-95F0-A6AC8251276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09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mitochondrie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mitochond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7311"/>
          <a:stretch>
            <a:fillRect/>
          </a:stretch>
        </p:blipFill>
        <p:spPr>
          <a:xfrm>
            <a:off x="1187624" y="1040613"/>
            <a:ext cx="5760640" cy="56331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216613"/>
            <a:ext cx="5106969" cy="5239750"/>
          </a:xfr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251520" y="548680"/>
            <a:ext cx="777686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45720" tIns="0" rIns="45720" bIns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Endoplazmatické</a:t>
            </a:r>
            <a:r>
              <a:rPr kumimoji="0" lang="sk-SK" sz="3800" b="1" i="0" u="none" strike="noStrike" kern="1200" cap="all" spc="0" normalizeH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sk-SK" sz="3800" b="1" i="0" u="none" strike="noStrike" kern="1200" cap="all" spc="0" normalizeH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retikulum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Šípka dolu 5"/>
          <p:cNvSpPr/>
          <p:nvPr/>
        </p:nvSpPr>
        <p:spPr>
          <a:xfrm rot="18506297">
            <a:off x="1508111" y="1533248"/>
            <a:ext cx="1008112" cy="259228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Šípka dolu 4"/>
          <p:cNvSpPr/>
          <p:nvPr/>
        </p:nvSpPr>
        <p:spPr>
          <a:xfrm>
            <a:off x="1475656" y="1340768"/>
            <a:ext cx="86409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5148064" y="1412776"/>
            <a:ext cx="86409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23528" y="2636912"/>
            <a:ext cx="3024336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hladké</a:t>
            </a:r>
            <a:endParaRPr lang="sk-SK" sz="3600" b="1" dirty="0"/>
          </a:p>
        </p:txBody>
      </p:sp>
      <p:sp>
        <p:nvSpPr>
          <p:cNvPr id="8" name="Obdĺžnik 7"/>
          <p:cNvSpPr/>
          <p:nvPr/>
        </p:nvSpPr>
        <p:spPr>
          <a:xfrm>
            <a:off x="4139952" y="2636912"/>
            <a:ext cx="3024336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drsné</a:t>
            </a:r>
            <a:endParaRPr lang="sk-SK" sz="3600" b="1" dirty="0"/>
          </a:p>
        </p:txBody>
      </p:sp>
      <p:pic>
        <p:nvPicPr>
          <p:cNvPr id="9" name="Obrázok 8" descr="cellanimal.jpg"/>
          <p:cNvPicPr>
            <a:picLocks noChangeAspect="1"/>
          </p:cNvPicPr>
          <p:nvPr/>
        </p:nvPicPr>
        <p:blipFill>
          <a:blip r:embed="rId2" cstate="print"/>
          <a:srcRect l="7197" t="13494" r="10043"/>
          <a:stretch>
            <a:fillRect/>
          </a:stretch>
        </p:blipFill>
        <p:spPr>
          <a:xfrm>
            <a:off x="395536" y="3534192"/>
            <a:ext cx="3312368" cy="3323808"/>
          </a:xfrm>
          <a:prstGeom prst="rect">
            <a:avLst/>
          </a:prstGeom>
        </p:spPr>
      </p:pic>
      <p:pic>
        <p:nvPicPr>
          <p:cNvPr id="10" name="Obrázok 9" descr="cellanimal.jpg"/>
          <p:cNvPicPr>
            <a:picLocks noChangeAspect="1"/>
          </p:cNvPicPr>
          <p:nvPr/>
        </p:nvPicPr>
        <p:blipFill>
          <a:blip r:embed="rId2" cstate="print"/>
          <a:srcRect l="7197" t="13494" r="10043"/>
          <a:stretch>
            <a:fillRect/>
          </a:stretch>
        </p:blipFill>
        <p:spPr>
          <a:xfrm>
            <a:off x="4283968" y="3534192"/>
            <a:ext cx="3312368" cy="3323808"/>
          </a:xfrm>
          <a:prstGeom prst="rect">
            <a:avLst/>
          </a:prstGeom>
        </p:spPr>
      </p:pic>
      <p:sp>
        <p:nvSpPr>
          <p:cNvPr id="12" name="Ovál 11"/>
          <p:cNvSpPr/>
          <p:nvPr/>
        </p:nvSpPr>
        <p:spPr>
          <a:xfrm>
            <a:off x="6072198" y="557214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5715008" y="557214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5357818" y="557214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ribozóm</a:t>
            </a:r>
            <a:endParaRPr lang="sk-SK" dirty="0"/>
          </a:p>
        </p:txBody>
      </p:sp>
      <p:pic>
        <p:nvPicPr>
          <p:cNvPr id="4" name="Zástupný symbol obsahu 3" descr="Struktura_Ribozo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04008"/>
            <a:ext cx="4824536" cy="4824536"/>
          </a:xfrm>
        </p:spPr>
      </p:pic>
      <p:sp>
        <p:nvSpPr>
          <p:cNvPr id="5" name="BlokTextu 4"/>
          <p:cNvSpPr txBox="1"/>
          <p:nvPr/>
        </p:nvSpPr>
        <p:spPr>
          <a:xfrm>
            <a:off x="755576" y="1196752"/>
            <a:ext cx="29642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</a:t>
            </a:r>
            <a:r>
              <a:rPr lang="sk-SK" dirty="0" err="1" smtClean="0"/>
              <a:t>nukleoproteínová</a:t>
            </a:r>
            <a:r>
              <a:rPr lang="sk-SK" dirty="0" smtClean="0"/>
              <a:t> častica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4076328" y="458951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228728" y="474191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770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Golgiho</a:t>
            </a:r>
            <a:r>
              <a:rPr lang="sk-SK" dirty="0" smtClean="0"/>
              <a:t> aparát</a:t>
            </a:r>
            <a:endParaRPr lang="sk-SK" dirty="0"/>
          </a:p>
        </p:txBody>
      </p:sp>
      <p:pic>
        <p:nvPicPr>
          <p:cNvPr id="4" name="Zástupný symbol obsahu 3" descr="golgiho-apar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0794" r="11620" b="8977"/>
          <a:stretch>
            <a:fillRect/>
          </a:stretch>
        </p:blipFill>
        <p:spPr>
          <a:xfrm>
            <a:off x="611561" y="1196752"/>
            <a:ext cx="6585488" cy="5539412"/>
          </a:xfrm>
        </p:spPr>
      </p:pic>
      <p:sp>
        <p:nvSpPr>
          <p:cNvPr id="5" name="BlokTextu 4"/>
          <p:cNvSpPr txBox="1"/>
          <p:nvPr/>
        </p:nvSpPr>
        <p:spPr>
          <a:xfrm>
            <a:off x="574652" y="6093296"/>
            <a:ext cx="169309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diktiozómy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6732240" y="5661248"/>
            <a:ext cx="129875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väzikuly</a:t>
            </a:r>
            <a:endParaRPr lang="sk-SK" sz="2400" dirty="0"/>
          </a:p>
        </p:txBody>
      </p:sp>
      <p:cxnSp>
        <p:nvCxnSpPr>
          <p:cNvPr id="8" name="Rovná spojovacia šípka 7"/>
          <p:cNvCxnSpPr/>
          <p:nvPr/>
        </p:nvCxnSpPr>
        <p:spPr>
          <a:xfrm rot="10800000" flipV="1">
            <a:off x="6084168" y="5949280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39000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vakuoly</a:t>
            </a:r>
            <a:endParaRPr lang="sk-SK" dirty="0"/>
          </a:p>
        </p:txBody>
      </p:sp>
      <p:pic>
        <p:nvPicPr>
          <p:cNvPr id="4" name="Zástupný symbol obsahu 3" descr="v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00108"/>
            <a:ext cx="6431573" cy="49333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84235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lyzozómy</a:t>
            </a:r>
            <a:endParaRPr lang="sk-SK" dirty="0"/>
          </a:p>
        </p:txBody>
      </p:sp>
      <p:pic>
        <p:nvPicPr>
          <p:cNvPr id="4" name="Zástupný symbol obsahu 3" descr="lyzozo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7967"/>
          <a:stretch>
            <a:fillRect/>
          </a:stretch>
        </p:blipFill>
        <p:spPr>
          <a:xfrm>
            <a:off x="827584" y="1617663"/>
            <a:ext cx="6120679" cy="418760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076732" cy="10526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dirty="0" err="1" smtClean="0"/>
              <a:t>Fibrilárne</a:t>
            </a:r>
            <a:r>
              <a:rPr lang="sk-SK" sz="5400" dirty="0" smtClean="0"/>
              <a:t> štruktúry</a:t>
            </a:r>
            <a:endParaRPr lang="sk-SK" sz="5400" dirty="0"/>
          </a:p>
        </p:txBody>
      </p:sp>
      <p:pic>
        <p:nvPicPr>
          <p:cNvPr id="4098" name="Picture 2" descr="cytoske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01008"/>
            <a:ext cx="3429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6983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cytoskelet</a:t>
            </a:r>
            <a:endParaRPr lang="sk-SK" dirty="0"/>
          </a:p>
        </p:txBody>
      </p:sp>
      <p:pic>
        <p:nvPicPr>
          <p:cNvPr id="4" name="Zástupný symbol obsahu 3" descr="cytoskel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99384" y="1163529"/>
            <a:ext cx="5544616" cy="5694471"/>
          </a:xfrm>
        </p:spPr>
      </p:pic>
      <p:sp>
        <p:nvSpPr>
          <p:cNvPr id="5" name="BlokTextu 4"/>
          <p:cNvSpPr txBox="1"/>
          <p:nvPr/>
        </p:nvSpPr>
        <p:spPr>
          <a:xfrm>
            <a:off x="323528" y="1556792"/>
            <a:ext cx="26308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= základom je vlákno!!!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239000" cy="6983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Mitotický</a:t>
            </a:r>
            <a:r>
              <a:rPr lang="sk-SK" dirty="0" smtClean="0"/>
              <a:t> aparát</a:t>
            </a:r>
            <a:endParaRPr lang="sk-SK" dirty="0"/>
          </a:p>
        </p:txBody>
      </p:sp>
      <p:pic>
        <p:nvPicPr>
          <p:cNvPr id="4" name="Zástupný symbol obsahu 3" descr="reprodukcia%20buniek_html_m705d828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9107"/>
          <a:stretch>
            <a:fillRect/>
          </a:stretch>
        </p:blipFill>
        <p:spPr>
          <a:xfrm>
            <a:off x="351981" y="1700808"/>
            <a:ext cx="7532387" cy="42836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179512" y="1340768"/>
            <a:ext cx="8280920" cy="39604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Som vnútorný priestor buniek, v ktorom sú ponorené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organely</a:t>
            </a:r>
            <a:r>
              <a:rPr lang="sk-SK" sz="3200" b="1" dirty="0" smtClean="0">
                <a:solidFill>
                  <a:schemeClr val="tx1"/>
                </a:solidFill>
              </a:rPr>
              <a:t>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5" name="Oblak 4"/>
          <p:cNvSpPr/>
          <p:nvPr/>
        </p:nvSpPr>
        <p:spPr>
          <a:xfrm>
            <a:off x="331912" y="1493168"/>
            <a:ext cx="8280920" cy="396044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Som stálym bunkovým povrchom </a:t>
            </a:r>
            <a:r>
              <a:rPr lang="sk-SK" sz="3200" b="1" dirty="0" err="1" smtClean="0">
                <a:solidFill>
                  <a:schemeClr val="tx1"/>
                </a:solidFill>
              </a:rPr>
              <a:t>prokaryotickej</a:t>
            </a:r>
            <a:r>
              <a:rPr lang="sk-SK" sz="3200" b="1" dirty="0" smtClean="0">
                <a:solidFill>
                  <a:schemeClr val="tx1"/>
                </a:solidFill>
              </a:rPr>
              <a:t> bunky.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484312" y="1645568"/>
            <a:ext cx="8280920" cy="396044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Som </a:t>
            </a:r>
            <a:r>
              <a:rPr lang="sk-SK" sz="3200" b="1" dirty="0" err="1" smtClean="0">
                <a:solidFill>
                  <a:schemeClr val="tx1"/>
                </a:solidFill>
              </a:rPr>
              <a:t>typiícká</a:t>
            </a:r>
            <a:r>
              <a:rPr lang="sk-SK" sz="3200" b="1" dirty="0" smtClean="0">
                <a:solidFill>
                  <a:schemeClr val="tx1"/>
                </a:solidFill>
              </a:rPr>
              <a:t> vlastnosť </a:t>
            </a:r>
            <a:r>
              <a:rPr lang="sk-SK" sz="3200" b="1" dirty="0" err="1" smtClean="0">
                <a:solidFill>
                  <a:schemeClr val="tx1"/>
                </a:solidFill>
              </a:rPr>
              <a:t>biomembrány</a:t>
            </a:r>
            <a:r>
              <a:rPr lang="sk-SK" sz="3200" b="1" dirty="0" smtClean="0">
                <a:solidFill>
                  <a:schemeClr val="tx1"/>
                </a:solidFill>
              </a:rPr>
              <a:t> (resp. cytoplazmatickej membrány), ktorou sa odlišujem od bunkovej steny.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484312" y="1700808"/>
            <a:ext cx="8280920" cy="396044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Sme typy bielkovín, ktoré sú súčasťou </a:t>
            </a:r>
            <a:r>
              <a:rPr lang="sk-SK" sz="3200" b="1" dirty="0" err="1" smtClean="0">
                <a:solidFill>
                  <a:schemeClr val="tx1"/>
                </a:solidFill>
              </a:rPr>
              <a:t>biomembrány</a:t>
            </a:r>
            <a:r>
              <a:rPr lang="sk-SK" sz="3200" b="1" dirty="0" smtClean="0">
                <a:solidFill>
                  <a:schemeClr val="tx1"/>
                </a:solidFill>
              </a:rPr>
              <a:t>.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636712" y="1853208"/>
            <a:ext cx="8280920" cy="396044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Som štruktúra, ktorá je súčasťou </a:t>
            </a:r>
            <a:r>
              <a:rPr lang="sk-SK" sz="3200" b="1" dirty="0" err="1" smtClean="0">
                <a:solidFill>
                  <a:schemeClr val="tx1"/>
                </a:solidFill>
              </a:rPr>
              <a:t>prokaryotickej</a:t>
            </a:r>
            <a:r>
              <a:rPr lang="sk-SK" sz="3200" b="1" dirty="0" smtClean="0">
                <a:solidFill>
                  <a:schemeClr val="tx1"/>
                </a:solidFill>
              </a:rPr>
              <a:t> bunky, ktorá je nositeľkou genetickej informácie.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789112" y="2005608"/>
            <a:ext cx="8280920" cy="39604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Som hmota nachádzajúca sa v jadre, z ktorej vznikajú chromozómy.</a:t>
            </a:r>
            <a:endParaRPr lang="sk-SK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Mitóza –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14409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20012" r="20189" b="9896"/>
          <a:stretch/>
        </p:blipFill>
        <p:spPr bwMode="auto">
          <a:xfrm>
            <a:off x="467544" y="-13049"/>
            <a:ext cx="7166499" cy="683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89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7239000" cy="8915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1026" name="Picture 2" descr="Bunka, základ života | Dom Quo vadis - Dom, ktorý chce byť duchovným srdcom  mesta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572425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695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239000" cy="748684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sk-SK" dirty="0" smtClean="0"/>
              <a:t>ZADANIE: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sk-SK" dirty="0" smtClean="0"/>
              <a:t>1.Vypíšte aspoň 3 znaky, ktorými sa odlišuje </a:t>
            </a:r>
            <a:r>
              <a:rPr lang="sk-SK" dirty="0" err="1" smtClean="0"/>
              <a:t>prokaryotická</a:t>
            </a:r>
            <a:r>
              <a:rPr lang="sk-SK" dirty="0" smtClean="0"/>
              <a:t> bunka od </a:t>
            </a:r>
            <a:r>
              <a:rPr lang="sk-SK" dirty="0" err="1" smtClean="0"/>
              <a:t>eukaryotickej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r>
              <a:rPr lang="sk-SK" dirty="0" smtClean="0"/>
              <a:t>2.Zaraďte bunky organizmov k bunkám </a:t>
            </a:r>
            <a:r>
              <a:rPr lang="sk-SK" dirty="0" err="1" smtClean="0"/>
              <a:t>prokaryotickým</a:t>
            </a:r>
            <a:r>
              <a:rPr lang="sk-SK" dirty="0" smtClean="0"/>
              <a:t> / </a:t>
            </a:r>
            <a:r>
              <a:rPr lang="sk-SK" dirty="0" err="1" smtClean="0"/>
              <a:t>eukaryotickým</a:t>
            </a:r>
            <a:r>
              <a:rPr lang="sk-SK" dirty="0" smtClean="0"/>
              <a:t>: bunka baktérie, bunka huby, bunka púpavy, bunka psa, bunka človeka, bunka </a:t>
            </a:r>
            <a:r>
              <a:rPr lang="sk-SK" dirty="0" err="1" smtClean="0"/>
              <a:t>sinice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r>
              <a:rPr lang="sk-SK" dirty="0" smtClean="0"/>
              <a:t>3.Čo chráni bunkovú stenu baktérie?</a:t>
            </a:r>
          </a:p>
          <a:p>
            <a:endParaRPr lang="sk-SK" dirty="0" smtClean="0"/>
          </a:p>
          <a:p>
            <a:r>
              <a:rPr lang="sk-SK" dirty="0" smtClean="0"/>
              <a:t>4.Má baktéria jadro? Ak </a:t>
            </a:r>
            <a:r>
              <a:rPr lang="sk-SK" dirty="0" err="1" smtClean="0"/>
              <a:t>má?Aké</a:t>
            </a:r>
            <a:r>
              <a:rPr lang="sk-SK" dirty="0" smtClean="0"/>
              <a:t>? Ak nemá? Tak, kde ma uloženú DNA?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7975" y="180662"/>
            <a:ext cx="7540625" cy="8423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2400" dirty="0" smtClean="0"/>
              <a:t>Z akej najmenšej </a:t>
            </a:r>
            <a:r>
              <a:rPr lang="sk-SK" sz="2400" dirty="0" err="1" smtClean="0"/>
              <a:t>stavEbnej</a:t>
            </a:r>
            <a:r>
              <a:rPr lang="sk-SK" sz="2400" dirty="0" smtClean="0"/>
              <a:t> jednotky sa skladá telo človeka?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ektor Stavba lidského těla: kostra a prokrvení cévního systému #30041753 |  fotobanka Fotky&amp;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3" y="1409035"/>
            <a:ext cx="3456384" cy="403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rokaryotická bun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1" name="Picture 7" descr="Bunka –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29000"/>
            <a:ext cx="3810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8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7703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ORGANIZMUS </a:t>
            </a:r>
            <a:r>
              <a:rPr lang="sk-SK" dirty="0" err="1" smtClean="0">
                <a:solidFill>
                  <a:schemeClr val="tx1"/>
                </a:solidFill>
              </a:rPr>
              <a:t>vs</a:t>
            </a:r>
            <a:r>
              <a:rPr lang="sk-SK" dirty="0" smtClean="0">
                <a:solidFill>
                  <a:schemeClr val="tx1"/>
                </a:solidFill>
              </a:rPr>
              <a:t>. bunka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tarnutie mozgu ovplyvňuje aj vzduch, ktorý dýchame - Webnoviny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3254521" cy="21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dro :: Biológ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2323728" cy="22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ľúcna embólia - keď sa vám krvná zrazenina dostane do pľúc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16152" r="21299"/>
          <a:stretch/>
        </p:blipFill>
        <p:spPr bwMode="auto">
          <a:xfrm>
            <a:off x="555251" y="3512320"/>
            <a:ext cx="2504581" cy="23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lecular Expressions Cell Biology: Mitochondri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7686" r="3552" b="8398"/>
          <a:stretch/>
        </p:blipFill>
        <p:spPr bwMode="auto">
          <a:xfrm>
            <a:off x="4788024" y="3740727"/>
            <a:ext cx="2647249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Detoxikácia podľa TČM - október by mal patriť žalúdku - LightHouse Cl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9" y="334516"/>
            <a:ext cx="3449080" cy="23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stlinná :: Skúšk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4" t="26150" r="40099" b="36806"/>
          <a:stretch/>
        </p:blipFill>
        <p:spPr bwMode="auto">
          <a:xfrm>
            <a:off x="3432211" y="499894"/>
            <a:ext cx="1800200" cy="21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Lyzozómy: nachádzajú sa len v živočíšnych bunkách; sú guľovitého tvaru,  obsahujú tráviace enzýmy Funkcia:- vykon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Zástupný symbol obsahu 3" descr="lyzozom.jpg"/>
          <p:cNvPicPr>
            <a:picLocks noChangeAspect="1"/>
          </p:cNvPicPr>
          <p:nvPr/>
        </p:nvPicPr>
        <p:blipFill>
          <a:blip r:embed="rId4" cstate="print"/>
          <a:srcRect b="7967"/>
          <a:stretch>
            <a:fillRect/>
          </a:stretch>
        </p:blipFill>
        <p:spPr>
          <a:xfrm>
            <a:off x="5016159" y="620688"/>
            <a:ext cx="3157449" cy="2160240"/>
          </a:xfrm>
          <a:prstGeom prst="rect">
            <a:avLst/>
          </a:prstGeom>
        </p:spPr>
      </p:pic>
      <p:sp>
        <p:nvSpPr>
          <p:cNvPr id="5" name="AutoShape 8" descr="Kostra človeka () | Martinu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Kostra človeka, pohľad spredu | 85001/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3" y="1700808"/>
            <a:ext cx="2038350" cy="48768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ytoskelet :: Biológ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79939"/>
            <a:ext cx="3436640" cy="33292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88700" cy="162875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MEMBRÁNOVÉ A FIBRILÁRNE ŠTRUKTÚRY BUNKY</a:t>
            </a:r>
            <a:endParaRPr lang="sk-SK" dirty="0"/>
          </a:p>
        </p:txBody>
      </p:sp>
      <p:sp>
        <p:nvSpPr>
          <p:cNvPr id="4" name="AutoShape 2" descr="Scientists discover how mitochondria import antioxida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2" name="Picture 4" descr="Mitochondrial Disorders in Neur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350100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doplasmic Reticulum - Advanced ( Read ) | Biology | CK-12 Found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70" y="4149080"/>
            <a:ext cx="2586949" cy="229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Zástupný symbol obsahu 3" descr="golgiho-aparat.jpg"/>
          <p:cNvPicPr>
            <a:picLocks noChangeAspect="1"/>
          </p:cNvPicPr>
          <p:nvPr/>
        </p:nvPicPr>
        <p:blipFill>
          <a:blip r:embed="rId4" cstate="print"/>
          <a:srcRect t="10794" r="11620" b="8977"/>
          <a:stretch>
            <a:fillRect/>
          </a:stretch>
        </p:blipFill>
        <p:spPr>
          <a:xfrm>
            <a:off x="5385919" y="3501007"/>
            <a:ext cx="3075635" cy="258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pLASTIDY</a:t>
            </a:r>
            <a:endParaRPr lang="sk-SK" sz="4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loroplas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8670"/>
            <a:ext cx="8194165" cy="3280867"/>
          </a:xfrm>
        </p:spPr>
      </p:pic>
      <p:pic>
        <p:nvPicPr>
          <p:cNvPr id="7" name="Obrázok 6" descr="LI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7252" y="3831837"/>
            <a:ext cx="4026748" cy="302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29124" y="428604"/>
            <a:ext cx="4429156" cy="748684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err="1" smtClean="0">
                <a:solidFill>
                  <a:schemeClr val="tx1">
                    <a:lumMod val="10000"/>
                  </a:schemeClr>
                </a:solidFill>
              </a:rPr>
              <a:t>chromoplasty</a:t>
            </a:r>
            <a:endParaRPr lang="sk-SK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chromoplasty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2186214"/>
            <a:ext cx="5881856" cy="4411392"/>
          </a:xfrm>
          <a:prstGeom prst="rect">
            <a:avLst/>
          </a:prstGeom>
        </p:spPr>
      </p:pic>
      <p:pic>
        <p:nvPicPr>
          <p:cNvPr id="5" name="Obrázok 4" descr="kvet-12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0" y="0"/>
            <a:ext cx="1955616" cy="1955616"/>
          </a:xfrm>
          <a:prstGeom prst="rect">
            <a:avLst/>
          </a:prstGeom>
        </p:spPr>
      </p:pic>
      <p:pic>
        <p:nvPicPr>
          <p:cNvPr id="6" name="Obrázok 5" descr="plo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61953" cy="205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pohyblivy_leukoplas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097360"/>
            <a:ext cx="5760640" cy="5760640"/>
          </a:xfrm>
          <a:prstGeom prst="rect">
            <a:avLst/>
          </a:prstGeo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500034" y="357166"/>
            <a:ext cx="4429156" cy="748684"/>
          </a:xfrm>
          <a:prstGeom prst="rect">
            <a:avLst/>
          </a:prstGeom>
          <a:solidFill>
            <a:srgbClr val="FFC000"/>
          </a:solidFill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tx1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leukoplasty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tx1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</TotalTime>
  <Words>186</Words>
  <Application>Microsoft Office PowerPoint</Application>
  <PresentationFormat>Prezentácia na obrazovke (4:3)</PresentationFormat>
  <Paragraphs>36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Luxusný</vt:lpstr>
      <vt:lpstr>Prezentácia programu PowerPoint</vt:lpstr>
      <vt:lpstr>Prezentácia programu PowerPoint</vt:lpstr>
      <vt:lpstr>Z akej najmenšej stavEbnej jednotky sa skladá telo človeka?</vt:lpstr>
      <vt:lpstr>ORGANIZMUS vs. bunka</vt:lpstr>
      <vt:lpstr>Prezentácia programu PowerPoint</vt:lpstr>
      <vt:lpstr>MEMBRÁNOVÉ A FIBRILÁRNE ŠTRUKTÚRY BUNKY</vt:lpstr>
      <vt:lpstr>pLASTIDY</vt:lpstr>
      <vt:lpstr>chromoplasty</vt:lpstr>
      <vt:lpstr>Prezentácia programu PowerPoint</vt:lpstr>
      <vt:lpstr>mitochondrie</vt:lpstr>
      <vt:lpstr>Prezentácia programu PowerPoint</vt:lpstr>
      <vt:lpstr>Prezentácia programu PowerPoint</vt:lpstr>
      <vt:lpstr>ribozóm</vt:lpstr>
      <vt:lpstr>Golgiho aparát</vt:lpstr>
      <vt:lpstr>vakuoly</vt:lpstr>
      <vt:lpstr>lyzozómy</vt:lpstr>
      <vt:lpstr>Fibrilárne štruktúry</vt:lpstr>
      <vt:lpstr>cytoskelet</vt:lpstr>
      <vt:lpstr>Mitotický aparát</vt:lpstr>
      <vt:lpstr>Prezentácia programu PowerPoint</vt:lpstr>
      <vt:lpstr>Prezentácia programu PowerPoint</vt:lpstr>
      <vt:lpstr>ĎAKUJEM ZA POZORNOSŤ</vt:lpstr>
      <vt:lpstr>Prezentácia programu PowerPoint</vt:lpstr>
      <vt:lpstr>ZADANIE: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MEBRÁNOVÉ A FIBRILÁRNE ŠTRUKTÚRY BUNKY</dc:title>
  <dc:creator>PC</dc:creator>
  <cp:lastModifiedBy>student</cp:lastModifiedBy>
  <cp:revision>83</cp:revision>
  <dcterms:created xsi:type="dcterms:W3CDTF">2014-09-23T17:51:20Z</dcterms:created>
  <dcterms:modified xsi:type="dcterms:W3CDTF">2021-10-25T12:50:28Z</dcterms:modified>
</cp:coreProperties>
</file>