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77" r:id="rId3"/>
    <p:sldId id="262" r:id="rId4"/>
    <p:sldId id="263" r:id="rId5"/>
    <p:sldId id="264" r:id="rId6"/>
    <p:sldId id="272" r:id="rId7"/>
    <p:sldId id="273" r:id="rId8"/>
    <p:sldId id="258" r:id="rId9"/>
    <p:sldId id="260" r:id="rId10"/>
    <p:sldId id="261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70" r:id="rId20"/>
    <p:sldId id="286" r:id="rId21"/>
    <p:sldId id="287" r:id="rId22"/>
    <p:sldId id="271" r:id="rId23"/>
    <p:sldId id="269" r:id="rId24"/>
    <p:sldId id="265" r:id="rId25"/>
    <p:sldId id="266" r:id="rId26"/>
    <p:sldId id="267" r:id="rId27"/>
    <p:sldId id="257" r:id="rId28"/>
    <p:sldId id="274" r:id="rId29"/>
    <p:sldId id="275" r:id="rId30"/>
    <p:sldId id="276" r:id="rId31"/>
    <p:sldId id="288" r:id="rId3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5" d="100"/>
          <a:sy n="65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A00D2-E1B7-4878-9290-F45B4D931ED0}" type="datetimeFigureOut">
              <a:rPr lang="sk-SK" smtClean="0"/>
              <a:pPr/>
              <a:t>2. 11. 2014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3C47B-ADE8-4614-BA80-B628ED8AA2B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235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19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20</a:t>
            </a:fld>
            <a:endParaRPr lang="sk-S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21</a:t>
            </a:fld>
            <a:endParaRPr lang="sk-S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22</a:t>
            </a:fld>
            <a:endParaRPr lang="sk-S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23</a:t>
            </a:fld>
            <a:endParaRPr lang="sk-S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24</a:t>
            </a:fld>
            <a:endParaRPr lang="sk-S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25</a:t>
            </a:fld>
            <a:endParaRPr lang="sk-S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26</a:t>
            </a:fld>
            <a:endParaRPr lang="sk-S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27</a:t>
            </a:fld>
            <a:endParaRPr lang="sk-S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28</a:t>
            </a:fld>
            <a:endParaRPr lang="sk-S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29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30</a:t>
            </a:fld>
            <a:endParaRPr lang="sk-S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31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2. 11. 2014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2. 11. 2014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2. 11. 2014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2. 11. 2014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2. 11. 2014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2. 11. 2014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2. 11. 2014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2. 11. 2014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2. 11. 2014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2. 11. 2014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2. 11. 2014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92EACFE-8799-4E39-B398-CCCF66516948}" type="datetimeFigureOut">
              <a:rPr lang="sk-SK" smtClean="0"/>
              <a:pPr/>
              <a:t>2. 11. 2014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1000" y="-387424"/>
            <a:ext cx="8458200" cy="5188024"/>
          </a:xfrm>
        </p:spPr>
        <p:txBody>
          <a:bodyPr>
            <a:normAutofit/>
          </a:bodyPr>
          <a:lstStyle/>
          <a:p>
            <a:pPr algn="ctr"/>
            <a:r>
              <a:rPr lang="sk-SK" sz="8000" dirty="0" smtClean="0"/>
              <a:t>Článkonožce</a:t>
            </a:r>
          </a:p>
        </p:txBody>
      </p:sp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Stavba hlavy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 descr="C:\Users\user\Desktop\hlav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24744"/>
            <a:ext cx="4499992" cy="3806384"/>
          </a:xfrm>
          <a:prstGeom prst="rect">
            <a:avLst/>
          </a:prstGeom>
          <a:noFill/>
        </p:spPr>
      </p:pic>
      <p:pic>
        <p:nvPicPr>
          <p:cNvPr id="3075" name="Picture 3" descr="C:\Users\user\Desktop\hlava_larv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3429000"/>
            <a:ext cx="4479482" cy="3096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HRUĎ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Hruď hmyzu sa člení na tri časti – </a:t>
            </a:r>
            <a:r>
              <a:rPr lang="sk-SK" dirty="0" err="1" smtClean="0"/>
              <a:t>predohruď</a:t>
            </a:r>
            <a:r>
              <a:rPr lang="sk-SK" dirty="0" smtClean="0"/>
              <a:t>, </a:t>
            </a:r>
            <a:r>
              <a:rPr lang="sk-SK" dirty="0" err="1" smtClean="0"/>
              <a:t>stredohruď</a:t>
            </a:r>
            <a:r>
              <a:rPr lang="sk-SK" dirty="0" smtClean="0"/>
              <a:t> a </a:t>
            </a:r>
            <a:r>
              <a:rPr lang="sk-SK" dirty="0" err="1" smtClean="0"/>
              <a:t>zadohruď</a:t>
            </a:r>
            <a:r>
              <a:rPr lang="sk-SK" dirty="0" smtClean="0"/>
              <a:t> </a:t>
            </a:r>
            <a:r>
              <a:rPr lang="sk-SK" dirty="0" err="1" smtClean="0"/>
              <a:t>a</a:t>
            </a:r>
            <a:r>
              <a:rPr lang="sk-SK" dirty="0" smtClean="0"/>
              <a:t> každá z nich pozostáva zo štyroch platničiek (chrbtovej, brušnej a dvoch bočných). Nachádzajú sa na nej aj krídla a nohy.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končatiny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Telo hmyzu má tri páry nôh rozdelené na tri články. </a:t>
            </a:r>
            <a:r>
              <a:rPr lang="sk-SK" sz="2800" dirty="0" err="1" smtClean="0"/>
              <a:t>Rozlišujeme:hrabavé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                          skákavé</a:t>
            </a:r>
          </a:p>
          <a:p>
            <a:pPr>
              <a:buNone/>
            </a:pPr>
            <a:r>
              <a:rPr lang="sk-SK" sz="2800" dirty="0" smtClean="0"/>
              <a:t>                          plávacie</a:t>
            </a:r>
          </a:p>
          <a:p>
            <a:pPr>
              <a:buNone/>
            </a:pPr>
            <a:r>
              <a:rPr lang="sk-SK" sz="2800" dirty="0" smtClean="0"/>
              <a:t>                          kráčavé</a:t>
            </a:r>
          </a:p>
          <a:p>
            <a:pPr>
              <a:buNone/>
            </a:pPr>
            <a:r>
              <a:rPr lang="sk-SK" sz="2800" dirty="0" smtClean="0"/>
              <a:t>                          šplhavé</a:t>
            </a:r>
          </a:p>
          <a:p>
            <a:pPr>
              <a:buNone/>
            </a:pPr>
            <a:r>
              <a:rPr lang="sk-SK" sz="2800" dirty="0" smtClean="0"/>
              <a:t>                          </a:t>
            </a:r>
            <a:r>
              <a:rPr lang="sk-SK" sz="2800" dirty="0" err="1" smtClean="0"/>
              <a:t>zbieracie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pic>
        <p:nvPicPr>
          <p:cNvPr id="6146" name="Picture 2" descr="C:\Users\user\Desktop\koncatiny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356992"/>
            <a:ext cx="4932040" cy="2894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krídla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 smtClean="0"/>
              <a:t>Pre hmyz sú typické dva páry krídel, najčastejšie sú blanité s množstvo drobných žiliek. Vyskytujú sa aj  hladké, porastené jemnými chĺpkami alebo, ako v prípade motýľov, pokryté farebnými šupinkami.</a:t>
            </a:r>
          </a:p>
          <a:p>
            <a:endParaRPr lang="sk-SK" dirty="0" smtClean="0"/>
          </a:p>
          <a:p>
            <a:r>
              <a:rPr lang="sk-SK" dirty="0" smtClean="0"/>
              <a:t>Hmyz, ktorý má krídla označujeme ako krídlatý hmyz (</a:t>
            </a:r>
            <a:r>
              <a:rPr lang="sk-SK" dirty="0" err="1" smtClean="0"/>
              <a:t>Pterygota</a:t>
            </a:r>
            <a:r>
              <a:rPr lang="sk-SK" dirty="0" smtClean="0"/>
              <a:t>) </a:t>
            </a:r>
          </a:p>
          <a:p>
            <a:r>
              <a:rPr lang="sk-SK" dirty="0" smtClean="0"/>
              <a:t>Druhou  skupinou hmyzu je bezkrídly hmyz (</a:t>
            </a:r>
            <a:r>
              <a:rPr lang="sk-SK" dirty="0" err="1" smtClean="0"/>
              <a:t>Apterygota</a:t>
            </a:r>
            <a:r>
              <a:rPr lang="sk-SK" dirty="0" smtClean="0"/>
              <a:t>)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C:\Users\user\Desktop\400_F_11137799_fzZTDjwFJonmAi0nNrOmcFV12rk8Hd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4211960" cy="3717054"/>
          </a:xfrm>
          <a:prstGeom prst="rect">
            <a:avLst/>
          </a:prstGeom>
          <a:noFill/>
        </p:spPr>
      </p:pic>
      <p:pic>
        <p:nvPicPr>
          <p:cNvPr id="7171" name="Picture 3" descr="C:\Users\user\Desktop\Wing-insetos-voam_54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429000"/>
            <a:ext cx="51435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Bezkrídly hmyz (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apterygota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nemajú a ani nikdy nemali krídla </a:t>
            </a:r>
          </a:p>
          <a:p>
            <a:r>
              <a:rPr lang="sk-SK" dirty="0" smtClean="0"/>
              <a:t>na brušku </a:t>
            </a:r>
            <a:r>
              <a:rPr lang="sk-SK" dirty="0" err="1" smtClean="0"/>
              <a:t>majúzvyšky</a:t>
            </a:r>
            <a:r>
              <a:rPr lang="sk-SK" dirty="0" smtClean="0"/>
              <a:t> končatín </a:t>
            </a:r>
          </a:p>
          <a:p>
            <a:r>
              <a:rPr lang="sk-SK" dirty="0" smtClean="0"/>
              <a:t>Patria sem- </a:t>
            </a:r>
            <a:r>
              <a:rPr lang="sk-SK" dirty="0" err="1" smtClean="0"/>
              <a:t>Chvostoskoky</a:t>
            </a:r>
            <a:r>
              <a:rPr lang="sk-SK" dirty="0" smtClean="0"/>
              <a:t> </a:t>
            </a:r>
          </a:p>
          <a:p>
            <a:pPr>
              <a:buNone/>
            </a:pPr>
            <a:r>
              <a:rPr lang="sk-SK" dirty="0" smtClean="0"/>
              <a:t>                        Švehly</a:t>
            </a:r>
          </a:p>
          <a:p>
            <a:pPr>
              <a:buNone/>
            </a:pPr>
            <a:r>
              <a:rPr lang="sk-SK" dirty="0" smtClean="0"/>
              <a:t>                   </a:t>
            </a:r>
            <a:br>
              <a:rPr lang="sk-SK" dirty="0" smtClean="0"/>
            </a:br>
            <a:endParaRPr lang="sk-SK" dirty="0" smtClean="0"/>
          </a:p>
          <a:p>
            <a:pPr>
              <a:buNone/>
            </a:pP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 </a:t>
            </a:r>
            <a:endParaRPr lang="sk-S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CHVOSTOSKOKY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Oči sú obyčajne vyvinuté</a:t>
            </a:r>
          </a:p>
          <a:p>
            <a:r>
              <a:rPr lang="sk-SK" sz="2800" dirty="0" smtClean="0"/>
              <a:t>Na spodnej strane bruška je u väčšiny druhov zvláštny vidlicovitý </a:t>
            </a:r>
            <a:r>
              <a:rPr lang="sk-SK" sz="2800" dirty="0" err="1" smtClean="0"/>
              <a:t>skákací</a:t>
            </a:r>
            <a:r>
              <a:rPr lang="sk-SK" sz="2800" dirty="0" smtClean="0"/>
              <a:t> aparát.</a:t>
            </a:r>
          </a:p>
          <a:p>
            <a:r>
              <a:rPr lang="sk-SK" sz="2800" dirty="0" smtClean="0"/>
              <a:t>Výskyt najmä v pôde a vo vode.</a:t>
            </a:r>
          </a:p>
          <a:p>
            <a:endParaRPr lang="sk-SK" dirty="0"/>
          </a:p>
        </p:txBody>
      </p:sp>
      <p:pic>
        <p:nvPicPr>
          <p:cNvPr id="8194" name="Picture 2" descr="C:\Users\use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780928"/>
            <a:ext cx="3707904" cy="3831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ŠVEHLY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Drobný bezkrídly hmyz obľubujúci vlhko a tmu.</a:t>
            </a:r>
          </a:p>
          <a:p>
            <a:r>
              <a:rPr lang="sk-SK" sz="2800" dirty="0" smtClean="0"/>
              <a:t>Ma štíhle vretenovité zúžené telo kryté šupinkami.</a:t>
            </a:r>
          </a:p>
          <a:p>
            <a:r>
              <a:rPr lang="sk-SK" sz="2800" dirty="0" smtClean="0"/>
              <a:t>Tenké dlhé tykadlá.</a:t>
            </a:r>
          </a:p>
          <a:p>
            <a:r>
              <a:rPr lang="sk-SK" sz="2800" dirty="0" smtClean="0"/>
              <a:t>Samička kladie 2 – 20 vajíčok. </a:t>
            </a:r>
          </a:p>
          <a:p>
            <a:r>
              <a:rPr lang="sk-SK" sz="2800" dirty="0" smtClean="0"/>
              <a:t>Žijú do 3 rokov.</a:t>
            </a:r>
          </a:p>
          <a:p>
            <a:r>
              <a:rPr lang="sk-SK" sz="2800" dirty="0" smtClean="0"/>
              <a:t>Obľubujú škrob a cukor.</a:t>
            </a:r>
            <a:endParaRPr lang="sk-SK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Švehla obyčajná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473935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2800" b="1" dirty="0" err="1" smtClean="0"/>
              <a:t>Lepisma</a:t>
            </a:r>
            <a:r>
              <a:rPr lang="sk-SK" sz="2800" b="1" dirty="0" smtClean="0"/>
              <a:t> </a:t>
            </a:r>
            <a:r>
              <a:rPr lang="sk-SK" sz="2800" b="1" dirty="0" err="1" smtClean="0"/>
              <a:t>saccharina</a:t>
            </a:r>
            <a:endParaRPr lang="sk-SK" sz="2800" b="1" dirty="0" smtClean="0"/>
          </a:p>
          <a:p>
            <a:r>
              <a:rPr lang="sk-SK" sz="2800" dirty="0" smtClean="0"/>
              <a:t>Dĺžka jej tela je 7-10 mm.</a:t>
            </a:r>
          </a:p>
          <a:p>
            <a:r>
              <a:rPr lang="sk-SK" sz="2800" dirty="0" smtClean="0"/>
              <a:t> Strieborne lesklého zafarbenia.</a:t>
            </a:r>
          </a:p>
          <a:p>
            <a:r>
              <a:rPr lang="sk-SK" sz="2800" dirty="0" smtClean="0"/>
              <a:t> Je to nočný hmyz.</a:t>
            </a:r>
          </a:p>
          <a:p>
            <a:r>
              <a:rPr lang="sk-SK" sz="2800" dirty="0" smtClean="0"/>
              <a:t> Živí sa odpadkami organických látok.</a:t>
            </a:r>
          </a:p>
        </p:txBody>
      </p:sp>
      <p:pic>
        <p:nvPicPr>
          <p:cNvPr id="9218" name="Picture 2" descr="C:\Users\user\Desktop\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628800"/>
            <a:ext cx="2771800" cy="3333750"/>
          </a:xfrm>
          <a:prstGeom prst="rect">
            <a:avLst/>
          </a:prstGeom>
          <a:noFill/>
        </p:spPr>
      </p:pic>
      <p:pic>
        <p:nvPicPr>
          <p:cNvPr id="9219" name="Picture 3" descr="C:\Users\user\Desktop\spolocnicicloveka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6662" y="4069660"/>
            <a:ext cx="3911401" cy="26597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PREMENA 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Mnohé druhy hmyzu majú zložitý životný cyklus, počas ktorého prechádzajú rozličnými fázami, až napokon dospejú.</a:t>
            </a:r>
          </a:p>
          <a:p>
            <a:r>
              <a:rPr lang="sk-SK" sz="2800" dirty="0" smtClean="0"/>
              <a:t>Niektoré skupiny hmyzu podstupujú rozsiahlu prestavbu organizmu, ktorá sa nazýva metamorfóza. To je hmyz s úplnou premenou.</a:t>
            </a:r>
          </a:p>
          <a:p>
            <a:r>
              <a:rPr lang="sk-SK" sz="2800" dirty="0" smtClean="0"/>
              <a:t> Iné sa menia postupne, a tvoria tak skupinu hmyzu s neúplnou premenou. </a:t>
            </a:r>
            <a:endParaRPr lang="sk-SK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304800" y="0"/>
            <a:ext cx="8686800" cy="45720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4955381"/>
          </a:xfrm>
        </p:spPr>
        <p:txBody>
          <a:bodyPr>
            <a:normAutofit/>
          </a:bodyPr>
          <a:lstStyle/>
          <a:p>
            <a:endParaRPr lang="sk-SK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-747464"/>
            <a:ext cx="8686800" cy="2042864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692696"/>
            <a:ext cx="8686800" cy="5387429"/>
          </a:xfrm>
        </p:spPr>
        <p:txBody>
          <a:bodyPr/>
          <a:lstStyle/>
          <a:p>
            <a:pPr>
              <a:buNone/>
            </a:pPr>
            <a:endParaRPr lang="sk-SK" dirty="0" smtClean="0"/>
          </a:p>
          <a:p>
            <a:r>
              <a:rPr lang="sk-SK" dirty="0" smtClean="0"/>
              <a:t>Hmyz s úplnou premenou (</a:t>
            </a:r>
            <a:r>
              <a:rPr lang="sk-SK" dirty="0" err="1" smtClean="0"/>
              <a:t>Holometabola</a:t>
            </a:r>
            <a:r>
              <a:rPr lang="sk-SK" dirty="0" smtClean="0"/>
              <a:t>)</a:t>
            </a:r>
          </a:p>
          <a:p>
            <a:r>
              <a:rPr lang="sk-SK" dirty="0" smtClean="0"/>
              <a:t>Hmyz s neúplnou premenou (</a:t>
            </a:r>
            <a:r>
              <a:rPr lang="sk-SK" dirty="0" err="1" smtClean="0"/>
              <a:t>Hemimetabola</a:t>
            </a:r>
            <a:r>
              <a:rPr lang="sk-SK" dirty="0" smtClean="0"/>
              <a:t>)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Neúplná premena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620688"/>
            <a:ext cx="8686800" cy="590465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3000" dirty="0" smtClean="0"/>
              <a:t>    Z vajíčok sa liahnu larvy ktoré  dorastajú a postupne sa menia na dospelý hmyz –</a:t>
            </a:r>
            <a:r>
              <a:rPr lang="sk-SK" sz="3000" dirty="0" err="1" smtClean="0"/>
              <a:t>imágo</a:t>
            </a:r>
            <a:r>
              <a:rPr lang="sk-SK" sz="3000" dirty="0" smtClean="0"/>
              <a:t>.</a:t>
            </a:r>
          </a:p>
          <a:p>
            <a:pPr>
              <a:buNone/>
            </a:pPr>
            <a:r>
              <a:rPr lang="sk-SK" sz="3000" dirty="0" smtClean="0"/>
              <a:t>    Nemajú štádium kukly; </a:t>
            </a:r>
          </a:p>
          <a:p>
            <a:pPr>
              <a:buNone/>
            </a:pPr>
            <a:r>
              <a:rPr lang="sk-SK" sz="3000" dirty="0" smtClean="0"/>
              <a:t>    Typické pre hmyz s neúplnou premenou sú dva druhy lariev- </a:t>
            </a:r>
            <a:r>
              <a:rPr lang="sk-SK" sz="3000" dirty="0" err="1" smtClean="0"/>
              <a:t>najáda</a:t>
            </a:r>
            <a:endParaRPr lang="sk-SK" sz="3000" dirty="0" smtClean="0"/>
          </a:p>
          <a:p>
            <a:pPr>
              <a:buNone/>
            </a:pPr>
            <a:r>
              <a:rPr lang="sk-SK" sz="3000" dirty="0" smtClean="0"/>
              <a:t>                nymfa</a:t>
            </a:r>
          </a:p>
          <a:p>
            <a:pPr>
              <a:buNone/>
            </a:pPr>
            <a:r>
              <a:rPr lang="sk-SK" sz="3000" dirty="0" smtClean="0"/>
              <a:t>    </a:t>
            </a:r>
            <a:r>
              <a:rPr lang="sk-SK" sz="3000" dirty="0" err="1" smtClean="0"/>
              <a:t>Najáda</a:t>
            </a:r>
            <a:r>
              <a:rPr lang="sk-SK" sz="3000" dirty="0" smtClean="0"/>
              <a:t>- žije vo vode</a:t>
            </a:r>
          </a:p>
          <a:p>
            <a:pPr>
              <a:buNone/>
            </a:pPr>
            <a:r>
              <a:rPr lang="sk-SK" sz="3000" dirty="0" smtClean="0"/>
              <a:t>    Nymfa- žije v istom prostredí  </a:t>
            </a:r>
          </a:p>
          <a:p>
            <a:pPr>
              <a:buNone/>
            </a:pPr>
            <a:r>
              <a:rPr lang="sk-SK" sz="3000" dirty="0" smtClean="0"/>
              <a:t>    Vážky, vši, </a:t>
            </a:r>
            <a:r>
              <a:rPr lang="sk-SK" sz="3000" dirty="0" err="1" smtClean="0"/>
              <a:t>bzochy</a:t>
            </a:r>
            <a:r>
              <a:rPr lang="sk-SK" sz="3000" dirty="0" smtClean="0"/>
              <a:t>, šváby...</a:t>
            </a:r>
          </a:p>
          <a:p>
            <a:pPr>
              <a:buNone/>
            </a:pPr>
            <a:r>
              <a:rPr lang="sk-SK" sz="2800" dirty="0" smtClean="0"/>
              <a:t>                                                                       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 </a:t>
            </a:r>
          </a:p>
          <a:p>
            <a:pPr>
              <a:buNone/>
            </a:pPr>
            <a:endParaRPr lang="sk-SK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304800" y="-603448"/>
            <a:ext cx="8686800" cy="1060648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>
            <a:normAutofit/>
          </a:bodyPr>
          <a:lstStyle/>
          <a:p>
            <a:r>
              <a:rPr lang="sk-SK" sz="2800" dirty="0" smtClean="0"/>
              <a:t>Hmyz sa podľa spôsobu života delí na solitárny a sociálny. </a:t>
            </a:r>
          </a:p>
          <a:p>
            <a:r>
              <a:rPr lang="sk-SK" sz="2800" dirty="0" smtClean="0"/>
              <a:t>V prípade  solitárneho hmyzu jedince žijú osamote, združujú sa len v období párenia, alebo pri zdrojoch potravy. Navzájom si nepomáhajú a hlbšie nekomunikujú. </a:t>
            </a:r>
          </a:p>
          <a:p>
            <a:r>
              <a:rPr lang="sk-SK" sz="2800" dirty="0" smtClean="0"/>
              <a:t>Za sociálny hmyz sa považuje hmyz, ktorý sa združuje v kolóniách – v spoločnom hniezde, kde sú všetci členovia potomkami kráľovnej.</a:t>
            </a:r>
            <a:endParaRPr lang="sk-SK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ZMYSLy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HMYZU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Hlavnými zmyslovými orgánmi hmyzu sú tykadlá, oči a zmyslové brvy na tele. Hmyz používa tykadlá na vnímanie tvaru a vlastností povrchu, ako aj pachu a chuti predmetov. </a:t>
            </a:r>
          </a:p>
          <a:p>
            <a:r>
              <a:rPr lang="sk-SK" sz="2800" dirty="0" smtClean="0"/>
              <a:t>Okrem toho má hmyz aj zložitejšie typy správania, ktoré prebiehajú v niekoľkých fázach, napríklad párenie, či kladenie vajíčok. Ak prerušíme hmyz v ktorejkoľvek etape, nie je schopný pokračovať, ale je nútený začať od znova.</a:t>
            </a:r>
          </a:p>
          <a:p>
            <a:endParaRPr lang="sk-SK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92696"/>
          </a:xfrm>
        </p:spPr>
        <p:txBody>
          <a:bodyPr>
            <a:normAutofit/>
          </a:bodyPr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Dýchacia sústava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620688"/>
            <a:ext cx="8686800" cy="5459437"/>
          </a:xfrm>
        </p:spPr>
        <p:txBody>
          <a:bodyPr>
            <a:normAutofit/>
          </a:bodyPr>
          <a:lstStyle/>
          <a:p>
            <a:r>
              <a:rPr lang="sk-SK" sz="2800" dirty="0" smtClean="0"/>
              <a:t>Hmyz dýcha vzdušnicami. Vzdušnice sú sústavou rozvetvených rúrok spevnených chitínom, ktoré zasahujú do všetkých tkanív a rozvádzajú do nich vzdušný kyslík. Dýchacia sústava hmyzu neobsahuje pľúca, ale je vlastne sústavou trubíc (tracheí), ktoré privádzajú vzduch priamo k telovým tkanivá a bunkám. </a:t>
            </a:r>
            <a:endParaRPr lang="sk-SK" sz="2800" dirty="0"/>
          </a:p>
        </p:txBody>
      </p:sp>
      <p:pic>
        <p:nvPicPr>
          <p:cNvPr id="1026" name="Picture 2" descr="C:\Users\user\Desktop\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717032"/>
            <a:ext cx="8638293" cy="3140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6712"/>
          </a:xfrm>
        </p:spPr>
        <p:txBody>
          <a:bodyPr/>
          <a:lstStyle/>
          <a:p>
            <a:pPr algn="ctr"/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VYLUčOVACIA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SúSTAVA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099397"/>
          </a:xfrm>
        </p:spPr>
        <p:txBody>
          <a:bodyPr>
            <a:normAutofit/>
          </a:bodyPr>
          <a:lstStyle/>
          <a:p>
            <a:r>
              <a:rPr lang="sk-SK" sz="2800" dirty="0" smtClean="0"/>
              <a:t>Vylučujú cez </a:t>
            </a:r>
            <a:r>
              <a:rPr lang="sk-SK" sz="2800" dirty="0" err="1" smtClean="0"/>
              <a:t>Malpigiho</a:t>
            </a:r>
            <a:r>
              <a:rPr lang="sk-SK" sz="2800" dirty="0" smtClean="0"/>
              <a:t> žľazy</a:t>
            </a:r>
            <a:endParaRPr lang="sk-SK" sz="2800" dirty="0"/>
          </a:p>
        </p:txBody>
      </p:sp>
      <p:pic>
        <p:nvPicPr>
          <p:cNvPr id="2050" name="Picture 2" descr="C:\Users\user\Desktop\fylogeneza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96751"/>
            <a:ext cx="7526889" cy="56612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92696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Cievna sústava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908720"/>
            <a:ext cx="8686800" cy="5171405"/>
          </a:xfrm>
        </p:spPr>
        <p:txBody>
          <a:bodyPr>
            <a:normAutofit/>
          </a:bodyPr>
          <a:lstStyle/>
          <a:p>
            <a:r>
              <a:rPr lang="sk-SK" sz="2800" dirty="0" smtClean="0"/>
              <a:t>Majú otvorenú cievnu sústavu s rúrkovitým srdcom v ktorej prúdi </a:t>
            </a:r>
            <a:r>
              <a:rPr lang="sk-SK" sz="2800" dirty="0" err="1" smtClean="0"/>
              <a:t>hemolymfa</a:t>
            </a:r>
            <a:r>
              <a:rPr lang="sk-SK" sz="2800" dirty="0" smtClean="0"/>
              <a:t> =zmes krvi a lymfy (</a:t>
            </a:r>
            <a:r>
              <a:rPr lang="sk-SK" sz="2000" dirty="0" smtClean="0"/>
              <a:t>Lymfa je žltkastá tekutina nachádzajúca sa miazgových cievach</a:t>
            </a:r>
            <a:r>
              <a:rPr lang="sk-SK" sz="2800" dirty="0" smtClean="0"/>
              <a:t>). Ich krv je bezfarebná, pretože neobsahuje dýchacie farbivá(</a:t>
            </a:r>
            <a:r>
              <a:rPr lang="sk-SK" sz="2800" dirty="0" err="1" smtClean="0"/>
              <a:t>homoglobín</a:t>
            </a:r>
            <a:r>
              <a:rPr lang="sk-SK" sz="2800" dirty="0" smtClean="0"/>
              <a:t> a </a:t>
            </a:r>
            <a:r>
              <a:rPr lang="sk-SK" sz="2800" dirty="0" err="1" smtClean="0"/>
              <a:t>hemocyanín</a:t>
            </a:r>
            <a:r>
              <a:rPr lang="sk-SK" sz="2800" dirty="0" smtClean="0"/>
              <a:t>).</a:t>
            </a:r>
            <a:endParaRPr lang="sk-SK" sz="2800" dirty="0"/>
          </a:p>
        </p:txBody>
      </p:sp>
      <p:pic>
        <p:nvPicPr>
          <p:cNvPr id="3074" name="Picture 2" descr="C:\Users\user\Desktop\nervova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8678" y="2348880"/>
            <a:ext cx="4545321" cy="42830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sk-SK" sz="7200" b="1" dirty="0" smtClean="0">
                <a:solidFill>
                  <a:schemeClr val="accent1">
                    <a:lumMod val="75000"/>
                  </a:schemeClr>
                </a:solidFill>
              </a:rPr>
              <a:t>mimikry</a:t>
            </a:r>
            <a:r>
              <a:rPr lang="sk-SK" sz="4000" b="1" dirty="0" smtClean="0">
                <a:solidFill>
                  <a:srgbClr val="00B050"/>
                </a:solidFill>
              </a:rPr>
              <a:t/>
            </a:r>
            <a:br>
              <a:rPr lang="sk-SK" sz="4000" b="1" dirty="0" smtClean="0">
                <a:solidFill>
                  <a:srgbClr val="00B050"/>
                </a:solidFill>
              </a:rPr>
            </a:br>
            <a:endParaRPr lang="sk-SK" sz="4000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Schopnosť niektorých živočíchov prispôsobovať sa z ochranných dôvodov svojmu okoliu.</a:t>
            </a:r>
          </a:p>
          <a:p>
            <a:r>
              <a:rPr lang="sk-SK" sz="2800" dirty="0" smtClean="0"/>
              <a:t>Napr. farbou srsti, tvarom tela...</a:t>
            </a:r>
          </a:p>
          <a:p>
            <a:endParaRPr lang="sk-SK" dirty="0"/>
          </a:p>
        </p:txBody>
      </p:sp>
      <p:pic>
        <p:nvPicPr>
          <p:cNvPr id="1026" name="Picture 2" descr="C:\Users\user\Desktop\ubj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381344"/>
            <a:ext cx="4923631" cy="3084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6712"/>
          </a:xfrm>
        </p:spPr>
        <p:txBody>
          <a:bodyPr>
            <a:normAutofit/>
          </a:bodyPr>
          <a:lstStyle/>
          <a:p>
            <a:pPr algn="ctr"/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Lykožrut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smrekový</a:t>
            </a:r>
            <a:endParaRPr lang="sk-SK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805264"/>
          </a:xfrm>
        </p:spPr>
        <p:txBody>
          <a:bodyPr>
            <a:normAutofit/>
          </a:bodyPr>
          <a:lstStyle/>
          <a:p>
            <a:r>
              <a:rPr lang="sk-SK" sz="2800" dirty="0" smtClean="0"/>
              <a:t>Je druh hmyzu z čeľade </a:t>
            </a:r>
            <a:r>
              <a:rPr lang="sk-SK" sz="2800" dirty="0" err="1" smtClean="0"/>
              <a:t>nosáčikovité</a:t>
            </a:r>
            <a:r>
              <a:rPr lang="sk-SK" sz="2800" dirty="0" smtClean="0"/>
              <a:t>  (</a:t>
            </a:r>
            <a:r>
              <a:rPr lang="sk-SK" sz="2800" i="1" dirty="0" err="1" smtClean="0"/>
              <a:t>Curculionidae</a:t>
            </a:r>
            <a:r>
              <a:rPr lang="sk-SK" sz="2800" dirty="0" smtClean="0"/>
              <a:t>) z radu chrobáky (</a:t>
            </a:r>
            <a:r>
              <a:rPr lang="sk-SK" sz="2800" i="1" dirty="0" err="1" smtClean="0"/>
              <a:t>Coleoptera</a:t>
            </a:r>
            <a:r>
              <a:rPr lang="sk-SK" sz="2800" dirty="0" smtClean="0"/>
              <a:t>).</a:t>
            </a:r>
          </a:p>
          <a:p>
            <a:r>
              <a:rPr lang="sk-SK" sz="2800" dirty="0" smtClean="0"/>
              <a:t>Je považovaný za lesného škodcu.</a:t>
            </a:r>
          </a:p>
          <a:p>
            <a:r>
              <a:rPr lang="sk-SK" sz="2800" dirty="0" smtClean="0"/>
              <a:t>Telo je valcovité, čiernohnedo sfarbené, lesklé, so svetlo žltými chlpmi. Tykadlá sú paličkovité.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pPr>
              <a:buNone/>
            </a:pPr>
            <a:r>
              <a:rPr lang="sk-SK" sz="1800" dirty="0" smtClean="0"/>
              <a:t>Tykadlá hmyzu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/>
          </a:p>
        </p:txBody>
      </p:sp>
      <p:pic>
        <p:nvPicPr>
          <p:cNvPr id="3074" name="Picture 2" descr="C:\Users\user\Desktop\tykadl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429000"/>
            <a:ext cx="7620001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304800" y="-171400"/>
            <a:ext cx="8686800" cy="62860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0"/>
            <a:ext cx="8686800" cy="6080125"/>
          </a:xfrm>
        </p:spPr>
        <p:txBody>
          <a:bodyPr>
            <a:normAutofit/>
          </a:bodyPr>
          <a:lstStyle/>
          <a:p>
            <a:r>
              <a:rPr lang="sv-SE" sz="2800" dirty="0" smtClean="0"/>
              <a:t>Vyskytuje sa v starších smrekových porastoch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Pri premnožení, kedy nenachádza dostatok vhodného materiálu pre založenie ďalšieho pokolenia, napáda i zdravé smreky.</a:t>
            </a:r>
            <a:r>
              <a:rPr lang="pt-BR" sz="2800" dirty="0" smtClean="0"/>
              <a:t> Dorastá veľkosti 4 - 5,5 mm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Najčastejšie sa vyskytuje v smrekových porastoch nad 60 rokov.</a:t>
            </a:r>
            <a:r>
              <a:rPr lang="pt-BR" sz="2800" dirty="0" smtClean="0"/>
              <a:t> </a:t>
            </a:r>
            <a:endParaRPr lang="sk-SK" sz="2800" dirty="0"/>
          </a:p>
        </p:txBody>
      </p:sp>
      <p:pic>
        <p:nvPicPr>
          <p:cNvPr id="4098" name="Picture 2" descr="C:\Users\user\Desktop\800px-Borregaard_traps_3_for_ips_typographus_bialowieza_forest_beentr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68960"/>
            <a:ext cx="3059832" cy="2885852"/>
          </a:xfrm>
          <a:prstGeom prst="rect">
            <a:avLst/>
          </a:prstGeom>
          <a:noFill/>
        </p:spPr>
      </p:pic>
      <p:pic>
        <p:nvPicPr>
          <p:cNvPr id="4099" name="Picture 3" descr="C:\Users\user\Desktop\lykozrut_11_sma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3573016"/>
            <a:ext cx="3528393" cy="3284984"/>
          </a:xfrm>
          <a:prstGeom prst="rect">
            <a:avLst/>
          </a:prstGeom>
          <a:noFill/>
        </p:spPr>
      </p:pic>
      <p:pic>
        <p:nvPicPr>
          <p:cNvPr id="4100" name="Picture 4" descr="C:\Users\user\Desktop\448px-Borregaard_traps_2_for_ips_typographus_bialowieza_forest_beentre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95727" y="2348880"/>
            <a:ext cx="2448273" cy="4509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k-SK" sz="6600" dirty="0" smtClean="0">
                <a:solidFill>
                  <a:schemeClr val="accent1">
                    <a:lumMod val="75000"/>
                  </a:schemeClr>
                </a:solidFill>
              </a:rPr>
              <a:t>HMYZ (INSECTA)</a:t>
            </a:r>
            <a:endParaRPr lang="sk-SK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Trieda kmeňa článkonožce.</a:t>
            </a:r>
          </a:p>
          <a:p>
            <a:r>
              <a:rPr lang="sk-SK" sz="2800" dirty="0" smtClean="0"/>
              <a:t>Sú to živočíchy s pevnou vonkajšou kostrou, článkovaným telom, končatinami.</a:t>
            </a:r>
          </a:p>
          <a:p>
            <a:r>
              <a:rPr lang="sk-SK" sz="2800" dirty="0" smtClean="0"/>
              <a:t>Hmyz je jedinou skupinou článkonožcov s vyvinutými krídlami.</a:t>
            </a:r>
          </a:p>
          <a:p>
            <a:r>
              <a:rPr lang="sk-SK" sz="2800" dirty="0" smtClean="0"/>
              <a:t>Veda, ktorá skúma hmyz sa nazýva entomológia.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LYKOžRúT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LESKLý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268760"/>
            <a:ext cx="8686800" cy="4811365"/>
          </a:xfrm>
        </p:spPr>
        <p:txBody>
          <a:bodyPr>
            <a:normAutofit/>
          </a:bodyPr>
          <a:lstStyle/>
          <a:p>
            <a:r>
              <a:rPr lang="sk-SK" sz="2800" dirty="0" smtClean="0"/>
              <a:t>Vyskytuje sa ako sekundárny škodca a ako sprievodný druh popri Lykožrútovi smrekovom.</a:t>
            </a:r>
          </a:p>
          <a:p>
            <a:r>
              <a:rPr lang="sk-SK" sz="2800" dirty="0" smtClean="0"/>
              <a:t>Škodí najmä v mladších porastoch.</a:t>
            </a:r>
          </a:p>
          <a:p>
            <a:r>
              <a:rPr lang="sk-SK" sz="2800" dirty="0" smtClean="0"/>
              <a:t>Dospelý jedine je valcovitý 1,6-2,8mm ,dlhý, hnedočierny, lesklý.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/>
          </a:p>
        </p:txBody>
      </p:sp>
      <p:pic>
        <p:nvPicPr>
          <p:cNvPr id="5122" name="Picture 2" descr="C:\Users\use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212976"/>
            <a:ext cx="5036209" cy="3501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TELO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4955381"/>
          </a:xfrm>
        </p:spPr>
        <p:txBody>
          <a:bodyPr>
            <a:normAutofit/>
          </a:bodyPr>
          <a:lstStyle/>
          <a:p>
            <a:r>
              <a:rPr lang="sk-SK" sz="2800" dirty="0" smtClean="0"/>
              <a:t>Celé telo aj s končatinami je pokryté </a:t>
            </a:r>
            <a:r>
              <a:rPr lang="sk-SK" sz="2800" dirty="0" err="1" smtClean="0"/>
              <a:t>kutikulou</a:t>
            </a:r>
            <a:r>
              <a:rPr lang="sk-SK" sz="2800" dirty="0" smtClean="0"/>
              <a:t> s chitínom. (</a:t>
            </a:r>
            <a:r>
              <a:rPr lang="sk-SK" sz="2000" dirty="0" err="1" smtClean="0"/>
              <a:t>Kutikula</a:t>
            </a:r>
            <a:r>
              <a:rPr lang="sk-SK" sz="2000" dirty="0" smtClean="0"/>
              <a:t>=</a:t>
            </a:r>
            <a:r>
              <a:rPr lang="fr-FR" sz="2000" dirty="0" smtClean="0"/>
              <a:t> je </a:t>
            </a:r>
            <a:r>
              <a:rPr lang="sk-SK" sz="2000" dirty="0" smtClean="0"/>
              <a:t>vrstva </a:t>
            </a:r>
            <a:r>
              <a:rPr lang="fr-FR" sz="2000" dirty="0" smtClean="0"/>
              <a:t>nepriepustná </a:t>
            </a:r>
            <a:r>
              <a:rPr lang="fr-FR" sz="2000" dirty="0" smtClean="0"/>
              <a:t>pre </a:t>
            </a:r>
            <a:r>
              <a:rPr lang="sk-SK" sz="2000" dirty="0" smtClean="0"/>
              <a:t>vodu</a:t>
            </a:r>
            <a:r>
              <a:rPr lang="fr-FR" sz="2000" dirty="0" smtClean="0"/>
              <a:t> a</a:t>
            </a:r>
            <a:r>
              <a:rPr lang="sk-SK" sz="2000" dirty="0" smtClean="0"/>
              <a:t> plyny</a:t>
            </a:r>
            <a:r>
              <a:rPr lang="sk-SK" sz="2800" dirty="0" smtClean="0"/>
              <a:t>)</a:t>
            </a:r>
          </a:p>
          <a:p>
            <a:pPr>
              <a:buNone/>
            </a:pPr>
            <a:r>
              <a:rPr lang="sk-SK" sz="2800" dirty="0" smtClean="0"/>
              <a:t>    Telo je zložené z troch častí: hlava (</a:t>
            </a:r>
            <a:r>
              <a:rPr lang="sk-SK" sz="2800" dirty="0" err="1" smtClean="0"/>
              <a:t>caput</a:t>
            </a:r>
            <a:r>
              <a:rPr lang="sk-SK" sz="2800" dirty="0" smtClean="0"/>
              <a:t>)</a:t>
            </a:r>
          </a:p>
          <a:p>
            <a:pPr>
              <a:buNone/>
            </a:pPr>
            <a:r>
              <a:rPr lang="sk-SK" sz="2800" dirty="0" smtClean="0"/>
              <a:t>                                                    hruď  (</a:t>
            </a:r>
            <a:r>
              <a:rPr lang="sk-SK" sz="2800" dirty="0" err="1" smtClean="0"/>
              <a:t>thorax</a:t>
            </a:r>
            <a:r>
              <a:rPr lang="sk-SK" sz="2800" dirty="0" smtClean="0"/>
              <a:t>)</a:t>
            </a:r>
          </a:p>
          <a:p>
            <a:pPr>
              <a:buNone/>
            </a:pPr>
            <a:r>
              <a:rPr lang="sk-SK" sz="2800" dirty="0" smtClean="0"/>
              <a:t>                                                    bruško (</a:t>
            </a:r>
            <a:r>
              <a:rPr lang="sk-SK" sz="2800" dirty="0" err="1" smtClean="0"/>
              <a:t>abdomen</a:t>
            </a:r>
            <a:r>
              <a:rPr lang="sk-SK" sz="2800" dirty="0" smtClean="0"/>
              <a:t>)</a:t>
            </a:r>
          </a:p>
          <a:p>
            <a:pPr>
              <a:buNone/>
            </a:pPr>
            <a:r>
              <a:rPr lang="sk-SK" sz="2800" dirty="0" smtClean="0"/>
              <a:t>    Na hlave sa nachádzajú tykadlá, oči a ústne ústroje.</a:t>
            </a:r>
          </a:p>
          <a:p>
            <a:pPr>
              <a:buNone/>
            </a:pPr>
            <a:r>
              <a:rPr lang="sk-SK" sz="2800" dirty="0" smtClean="0"/>
              <a:t>    Hmyz má dva typy očí – najvýraznejšie sú veľké    zložené oči .</a:t>
            </a:r>
          </a:p>
          <a:p>
            <a:pPr>
              <a:buNone/>
            </a:pP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098" name="Picture 2" descr="C:\Users\user\Desktop\vhj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4572000" cy="3661243"/>
          </a:xfrm>
          <a:prstGeom prst="rect">
            <a:avLst/>
          </a:prstGeom>
          <a:noFill/>
        </p:spPr>
      </p:pic>
      <p:pic>
        <p:nvPicPr>
          <p:cNvPr id="4099" name="Picture 3" descr="C:\Users\user\Desktop\kv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844824"/>
            <a:ext cx="4572000" cy="60780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-171400"/>
            <a:ext cx="8686800" cy="1008112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Zložené oko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099397"/>
          </a:xfrm>
        </p:spPr>
        <p:txBody>
          <a:bodyPr>
            <a:normAutofit/>
          </a:bodyPr>
          <a:lstStyle/>
          <a:p>
            <a:r>
              <a:rPr lang="sk-SK" sz="2800" dirty="0" smtClean="0"/>
              <a:t>Zložené </a:t>
            </a:r>
            <a:r>
              <a:rPr lang="sk-SK" sz="2800" dirty="0" smtClean="0"/>
              <a:t>oko (</a:t>
            </a:r>
            <a:r>
              <a:rPr lang="sk-SK" sz="2800" dirty="0" err="1" smtClean="0"/>
              <a:t>facetové</a:t>
            </a:r>
            <a:r>
              <a:rPr lang="sk-SK" sz="2800" dirty="0" smtClean="0"/>
              <a:t>) je typ oka, ktoré je zložené z jednoduchých </a:t>
            </a:r>
            <a:r>
              <a:rPr lang="sk-SK" sz="2800" dirty="0" smtClean="0"/>
              <a:t>očiek</a:t>
            </a:r>
            <a:endParaRPr lang="sk-SK" sz="2800" dirty="0" smtClean="0"/>
          </a:p>
          <a:p>
            <a:pPr algn="just"/>
            <a:r>
              <a:rPr lang="sk-SK" sz="2800" dirty="0" smtClean="0"/>
              <a:t>Zložené oči tvoria </a:t>
            </a:r>
            <a:r>
              <a:rPr lang="sk-SK" sz="2800" dirty="0" err="1" smtClean="0"/>
              <a:t>ommatídiá</a:t>
            </a:r>
            <a:r>
              <a:rPr lang="sk-SK" sz="2800" dirty="0" smtClean="0"/>
              <a:t> , čo sú jednotlivé, navzájom si podobné očká, ktorá samostatne vnímajú obraz. Z týchto jednotlivých obrazov potom živočích poskladá celkový obraz.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r>
              <a:rPr lang="sk-SK" sz="1800" dirty="0" smtClean="0"/>
              <a:t>Zložené oko pod mikroskopom </a:t>
            </a:r>
            <a:endParaRPr lang="sk-SK" sz="1800" dirty="0"/>
          </a:p>
        </p:txBody>
      </p:sp>
      <p:pic>
        <p:nvPicPr>
          <p:cNvPr id="1026" name="Picture 2" descr="C:\Users\user\Desktop\200px-Drosophilidae_compound_eye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918654"/>
            <a:ext cx="3431555" cy="2745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2050" name="Picture 2" descr="C:\Users\user\Desktop\image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60648"/>
            <a:ext cx="5134532" cy="3434468"/>
          </a:xfrm>
          <a:prstGeom prst="rect">
            <a:avLst/>
          </a:prstGeom>
          <a:noFill/>
        </p:spPr>
      </p:pic>
      <p:pic>
        <p:nvPicPr>
          <p:cNvPr id="2051" name="Picture 3" descr="C:\Users\user\Desktop\220px-Facettenaugen_Flie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429000"/>
            <a:ext cx="4824536" cy="3220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Ústne orgány hmyzu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96752"/>
            <a:ext cx="8686800" cy="4525963"/>
          </a:xfrm>
        </p:spPr>
        <p:txBody>
          <a:bodyPr>
            <a:normAutofit/>
          </a:bodyPr>
          <a:lstStyle/>
          <a:p>
            <a:r>
              <a:rPr lang="sk-SK" sz="2800" dirty="0"/>
              <a:t>Vo všeobecnosti rozlišujeme 5 zákl. typy ústnych orgánov: 1.hryzavé (chrúst)</a:t>
            </a:r>
          </a:p>
          <a:p>
            <a:pPr>
              <a:buNone/>
            </a:pPr>
            <a:r>
              <a:rPr lang="sk-SK" sz="2800" dirty="0"/>
              <a:t>                                 2.hryzavo – </a:t>
            </a:r>
            <a:r>
              <a:rPr lang="sk-SK" sz="2800" dirty="0" err="1"/>
              <a:t>lízavé</a:t>
            </a:r>
            <a:endParaRPr lang="sk-SK" sz="2800" dirty="0"/>
          </a:p>
          <a:p>
            <a:pPr>
              <a:buNone/>
            </a:pPr>
            <a:r>
              <a:rPr lang="sk-SK" sz="2800" dirty="0"/>
              <a:t>                                 3.lízavo –cicavé (motýle)</a:t>
            </a:r>
          </a:p>
          <a:p>
            <a:pPr>
              <a:buNone/>
            </a:pPr>
            <a:r>
              <a:rPr lang="sk-SK" sz="2800" dirty="0"/>
              <a:t>                                 4.lízavé (včela)</a:t>
            </a:r>
          </a:p>
          <a:p>
            <a:pPr>
              <a:buNone/>
            </a:pPr>
            <a:r>
              <a:rPr lang="sk-SK" sz="2800" dirty="0"/>
              <a:t>                                 5.bodavo –cicavé (komár)</a:t>
            </a:r>
          </a:p>
          <a:p>
            <a:endParaRPr lang="sk-SK" sz="2800" dirty="0"/>
          </a:p>
        </p:txBody>
      </p:sp>
      <p:pic>
        <p:nvPicPr>
          <p:cNvPr id="4" name="Picture 2" descr="C:\Users\user\Desktop\v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226" y="4184789"/>
            <a:ext cx="8239938" cy="26918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Ich celkový tvar závisí od spôsobu prijímania potravy.</a:t>
            </a:r>
          </a:p>
          <a:p>
            <a:endParaRPr lang="sk-SK" sz="2800" dirty="0" smtClean="0"/>
          </a:p>
          <a:p>
            <a:r>
              <a:rPr lang="sk-SK" sz="2800" dirty="0" smtClean="0"/>
              <a:t>Skladajú sa z troch párov funkčne premenených končatín</a:t>
            </a:r>
            <a:r>
              <a:rPr lang="sk-SK" sz="2800" dirty="0" smtClean="0"/>
              <a:t>: 1</a:t>
            </a:r>
            <a:r>
              <a:rPr lang="sk-SK" sz="2800" dirty="0" smtClean="0"/>
              <a:t>. hryzadiel (</a:t>
            </a:r>
            <a:r>
              <a:rPr lang="sk-SK" sz="2800" dirty="0" err="1" smtClean="0"/>
              <a:t>mandibulae</a:t>
            </a:r>
            <a:r>
              <a:rPr lang="sk-SK" sz="2800" dirty="0" smtClean="0"/>
              <a:t>) </a:t>
            </a:r>
          </a:p>
          <a:p>
            <a:pPr>
              <a:buNone/>
            </a:pPr>
            <a:r>
              <a:rPr lang="sk-SK" sz="2800" dirty="0" smtClean="0"/>
              <a:t>                    2. čeľustí (</a:t>
            </a:r>
            <a:r>
              <a:rPr lang="sk-SK" sz="2800" dirty="0" err="1" smtClean="0"/>
              <a:t>maxillae</a:t>
            </a:r>
            <a:r>
              <a:rPr lang="sk-SK" sz="2800" dirty="0" smtClean="0"/>
              <a:t>)</a:t>
            </a:r>
          </a:p>
          <a:p>
            <a:pPr>
              <a:buNone/>
            </a:pPr>
            <a:r>
              <a:rPr lang="sk-SK" sz="2800" dirty="0" smtClean="0"/>
              <a:t>                    3. spodnej pery (</a:t>
            </a:r>
            <a:r>
              <a:rPr lang="sk-SK" sz="2800" dirty="0" err="1" smtClean="0"/>
              <a:t>labium</a:t>
            </a:r>
            <a:r>
              <a:rPr lang="sk-SK" sz="2800" dirty="0" smtClean="0"/>
              <a:t>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403</TotalTime>
  <Words>458</Words>
  <Application>Microsoft Office PowerPoint</Application>
  <PresentationFormat>Prezentácia na obrazovke (4:3)</PresentationFormat>
  <Paragraphs>164</Paragraphs>
  <Slides>31</Slides>
  <Notes>31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31</vt:i4>
      </vt:variant>
    </vt:vector>
  </HeadingPairs>
  <TitlesOfParts>
    <vt:vector size="32" baseType="lpstr">
      <vt:lpstr>Cestovanie</vt:lpstr>
      <vt:lpstr>Prezentácia programu PowerPoint</vt:lpstr>
      <vt:lpstr>Prezentácia programu PowerPoint</vt:lpstr>
      <vt:lpstr>HMYZ (INSECTA)</vt:lpstr>
      <vt:lpstr>TELO</vt:lpstr>
      <vt:lpstr>Prezentácia programu PowerPoint</vt:lpstr>
      <vt:lpstr>Zložené oko</vt:lpstr>
      <vt:lpstr>Prezentácia programu PowerPoint</vt:lpstr>
      <vt:lpstr>Ústne orgány hmyzu</vt:lpstr>
      <vt:lpstr>Prezentácia programu PowerPoint</vt:lpstr>
      <vt:lpstr>Stavba hlavy</vt:lpstr>
      <vt:lpstr>HRUĎ</vt:lpstr>
      <vt:lpstr>končatiny</vt:lpstr>
      <vt:lpstr>krídla</vt:lpstr>
      <vt:lpstr>Prezentácia programu PowerPoint</vt:lpstr>
      <vt:lpstr>Bezkrídly hmyz (apterygota)</vt:lpstr>
      <vt:lpstr>CHVOSTOSKOKY</vt:lpstr>
      <vt:lpstr>ŠVEHLY</vt:lpstr>
      <vt:lpstr>Švehla obyčajná</vt:lpstr>
      <vt:lpstr>PREMENA </vt:lpstr>
      <vt:lpstr>Prezentácia programu PowerPoint</vt:lpstr>
      <vt:lpstr>Neúplná premena</vt:lpstr>
      <vt:lpstr>Prezentácia programu PowerPoint</vt:lpstr>
      <vt:lpstr>ZMYSLy HMYZU</vt:lpstr>
      <vt:lpstr>Dýchacia sústava</vt:lpstr>
      <vt:lpstr>VYLUčOVACIA SúSTAVA</vt:lpstr>
      <vt:lpstr>Cievna sústava</vt:lpstr>
      <vt:lpstr>mimikry </vt:lpstr>
      <vt:lpstr>Lykožrut smrekový</vt:lpstr>
      <vt:lpstr>Prezentácia programu PowerPoint</vt:lpstr>
      <vt:lpstr>LYKOžRúT LESKLý</vt:lpstr>
      <vt:lpstr>Zdroje: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user</dc:creator>
  <cp:lastModifiedBy>lensk</cp:lastModifiedBy>
  <cp:revision>37</cp:revision>
  <dcterms:created xsi:type="dcterms:W3CDTF">2013-03-04T15:05:10Z</dcterms:created>
  <dcterms:modified xsi:type="dcterms:W3CDTF">2014-11-02T19:42:16Z</dcterms:modified>
</cp:coreProperties>
</file>