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74" r:id="rId18"/>
    <p:sldId id="272" r:id="rId19"/>
    <p:sldId id="279" r:id="rId20"/>
    <p:sldId id="276" r:id="rId21"/>
    <p:sldId id="281" r:id="rId22"/>
    <p:sldId id="269" r:id="rId23"/>
    <p:sldId id="278" r:id="rId24"/>
    <p:sldId id="280" r:id="rId25"/>
    <p:sldId id="277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ekule.science.upjs.sk/chemia/ucebtext/KUCH4/sigma%20a%20pi.htm" TargetMode="External"/><Relationship Id="rId7" Type="http://schemas.openxmlformats.org/officeDocument/2006/relationships/hyperlink" Target="http://kekule.science.upjs.sk/chemia/ucebtext/KUCH4/ionova%20vazba.htm" TargetMode="External"/><Relationship Id="rId2" Type="http://schemas.openxmlformats.org/officeDocument/2006/relationships/hyperlink" Target="http://www.oskole.sk/?id_cat=53&amp;clanok=96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emvazba.moxo.cz/Lekce/lekce2.html" TargetMode="External"/><Relationship Id="rId5" Type="http://schemas.openxmlformats.org/officeDocument/2006/relationships/hyperlink" Target="http://kekule.science.upjs.sk/chemia/ucebtext/KUCH4/definicia.htm" TargetMode="External"/><Relationship Id="rId4" Type="http://schemas.openxmlformats.org/officeDocument/2006/relationships/hyperlink" Target="http://kekule.science.upjs.sk/chemia/ucebtext/KUCH4/vodikova%20vazba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1441" y="2133600"/>
            <a:ext cx="6400800" cy="1470025"/>
          </a:xfrm>
          <a:solidFill>
            <a:srgbClr val="FFFF99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pic>
        <p:nvPicPr>
          <p:cNvPr id="4" name="Obrázok 3" descr="logo_opv_cierno_bie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10009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EU-ESF-VERTICAL-B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41" y="457622"/>
            <a:ext cx="111691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Riešenie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4x 414 kJ.mol</a:t>
            </a:r>
            <a:r>
              <a:rPr lang="sk-SK" baseline="30000" dirty="0" smtClean="0"/>
              <a:t>-1</a:t>
            </a:r>
            <a:r>
              <a:rPr lang="sk-SK" dirty="0" smtClean="0"/>
              <a:t> = 1656 kJ.mol</a:t>
            </a:r>
            <a:r>
              <a:rPr lang="sk-SK" baseline="30000" dirty="0" smtClean="0"/>
              <a:t>-1</a:t>
            </a:r>
          </a:p>
          <a:p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H</a:t>
            </a:r>
          </a:p>
          <a:p>
            <a:pPr algn="ctr">
              <a:buNone/>
            </a:pPr>
            <a:r>
              <a:rPr lang="sk-SK" sz="6000" dirty="0" smtClean="0"/>
              <a:t> H - C -  H</a:t>
            </a:r>
          </a:p>
          <a:p>
            <a:pPr algn="ctr">
              <a:buNone/>
            </a:pPr>
            <a:r>
              <a:rPr lang="sk-SK" sz="6000" dirty="0" smtClean="0"/>
              <a:t>H</a:t>
            </a:r>
            <a:endParaRPr lang="sk-SK" sz="6000" dirty="0"/>
          </a:p>
        </p:txBody>
      </p:sp>
      <p:cxnSp>
        <p:nvCxnSpPr>
          <p:cNvPr id="5" name="Rovná spojnica 4"/>
          <p:cNvCxnSpPr/>
          <p:nvPr/>
        </p:nvCxnSpPr>
        <p:spPr>
          <a:xfrm rot="5400000">
            <a:off x="4382294" y="50665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 rot="5400000">
            <a:off x="4382294" y="3847306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16356015">
            <a:off x="4907118" y="3776743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670545" y="447381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á zložená zátvorka 8"/>
          <p:cNvSpPr/>
          <p:nvPr/>
        </p:nvSpPr>
        <p:spPr>
          <a:xfrm rot="10800000">
            <a:off x="3886200" y="3505200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Pravá zložená zátvorka 9"/>
          <p:cNvSpPr/>
          <p:nvPr/>
        </p:nvSpPr>
        <p:spPr>
          <a:xfrm rot="212765">
            <a:off x="4678927" y="4744214"/>
            <a:ext cx="460248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876800" y="35052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5908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438400" y="3581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5105400" y="4953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414 kJ.mol-1</a:t>
            </a:r>
            <a:endParaRPr lang="sk-SK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lačidlo akcie: Domov 14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sk-SK" dirty="0" smtClean="0"/>
              <a:t>väzbová energia väzby H-O je 463 kJ.mol</a:t>
            </a:r>
            <a:r>
              <a:rPr lang="sk-SK" baseline="30000" dirty="0" smtClean="0"/>
              <a:t>-1</a:t>
            </a:r>
          </a:p>
          <a:p>
            <a:r>
              <a:rPr lang="sk-SK" dirty="0" smtClean="0"/>
              <a:t>aká je väzbová energia potrebná na rozštiepenie všetkých väzieb v molekule vody?</a:t>
            </a:r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b="1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Výsledok__________________ </a:t>
            </a: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95071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Typy chemických väzieb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600200"/>
            <a:ext cx="9220200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/>
              <a:t>Kovalentná</a:t>
            </a:r>
            <a:r>
              <a:rPr lang="sk-SK" dirty="0" smtClean="0"/>
              <a:t> – nepolárna (Cl</a:t>
            </a:r>
            <a:r>
              <a:rPr lang="sk-SK" baseline="-25000" dirty="0" smtClean="0"/>
              <a:t>2</a:t>
            </a:r>
            <a:r>
              <a:rPr lang="sk-SK" dirty="0" smtClean="0"/>
              <a:t>, I</a:t>
            </a:r>
            <a:r>
              <a:rPr lang="sk-SK" baseline="-25000" dirty="0" smtClean="0"/>
              <a:t>2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-  polárna (H</a:t>
            </a:r>
            <a:r>
              <a:rPr lang="sk-SK" baseline="-25000" dirty="0" smtClean="0"/>
              <a:t>2</a:t>
            </a:r>
            <a:r>
              <a:rPr lang="sk-SK" dirty="0" smtClean="0"/>
              <a:t>O, </a:t>
            </a:r>
            <a:r>
              <a:rPr lang="sk-SK" dirty="0" err="1" smtClean="0"/>
              <a:t>HCl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Iónová (</a:t>
            </a:r>
            <a:r>
              <a:rPr lang="sk-SK" dirty="0" err="1" smtClean="0"/>
              <a:t>NaCl</a:t>
            </a:r>
            <a:r>
              <a:rPr lang="sk-SK" dirty="0" smtClean="0"/>
              <a:t>, </a:t>
            </a:r>
            <a:r>
              <a:rPr lang="sk-SK" dirty="0" err="1" smtClean="0"/>
              <a:t>KCl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Väzba v kovoch </a:t>
            </a:r>
          </a:p>
          <a:p>
            <a:r>
              <a:rPr lang="sk-SK" dirty="0" smtClean="0"/>
              <a:t>Koordinačná väzba – v komplexoch</a:t>
            </a:r>
          </a:p>
          <a:p>
            <a:r>
              <a:rPr lang="sk-SK" dirty="0" err="1" smtClean="0"/>
              <a:t>Medzimolekulové</a:t>
            </a:r>
            <a:r>
              <a:rPr lang="sk-SK" dirty="0" smtClean="0"/>
              <a:t> sily: vodíkové väzby (voda, NH</a:t>
            </a:r>
            <a:r>
              <a:rPr lang="sk-SK" baseline="-25000" dirty="0" smtClean="0"/>
              <a:t>3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Waalsove</a:t>
            </a:r>
            <a:r>
              <a:rPr lang="sk-SK" dirty="0" smtClean="0"/>
              <a:t> sily (tuha) 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b="1" dirty="0" smtClean="0"/>
              <a:t>Vznik chemickej väzby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predpokladom je, aby sa voľné atómy k sebe čo najviac </a:t>
            </a:r>
            <a:r>
              <a:rPr lang="sk-SK" dirty="0" smtClean="0"/>
              <a:t>priblížili</a:t>
            </a:r>
            <a:endParaRPr lang="sk-SK" dirty="0" smtClean="0"/>
          </a:p>
          <a:p>
            <a:pPr algn="just"/>
            <a:r>
              <a:rPr lang="sk-SK" dirty="0" smtClean="0"/>
              <a:t>dôjde pritom k priblíženiu atómových jadier a čiastočnému prieniku a spojeniu elektrónových obalov,</a:t>
            </a:r>
          </a:p>
          <a:p>
            <a:pPr algn="just"/>
            <a:r>
              <a:rPr lang="sk-SK" dirty="0"/>
              <a:t>d</a:t>
            </a:r>
            <a:r>
              <a:rPr lang="sk-SK" dirty="0" smtClean="0"/>
              <a:t>ôjde tiež k zvýšeniu elektrónovej hustoty medzi jadrami a elektróny pritiahnu jadrá bližšie k sebe.</a:t>
            </a:r>
          </a:p>
          <a:p>
            <a:endParaRPr lang="sk-SK" dirty="0" smtClean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AutoShape 2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SEhUUEBQRFBQXFRYWGBUXGRsVHBwcFxwaFhUdFxUfHCwgGCYlHRQUITEhJSkuLi4uFx80ODMsNygtLisBCgoKDg0OGxAQGDckICU3NTc3LS0sLDcwLSwsLDcsNzUsNzcsLDcsNzAsLDcsNjUsMjgsLCwsLSwrLzQ3LC8sLP/AABEIALQBGAMBIgACEQEDEQH/xAAbAAEAAgMBAQAAAAAAAAAAAAAAAQQDBQYCB//EAEgQAAEDAQUCCgcGBAQFBQAAAAEAAgMRBBIhYfAFMQYTIjNBUZGhsdIWUlNzgZKyFTJCYnGTFCNy0TR0grRDRKLB4QckY4Px/8QAGQEBAQEBAQEAAAAAAAAAAAAAAAMCAQQF/8QAMxEBAAIAAwUGBAUFAQAAAAAAAAECAxEhEjEyQVEigZGhwfATcdHhBFJhsdIjU4Ki8RT/2gAMAwEAAhEDEQA/APrey9mwmGKsMPNsP3G+qMla+zIfYw/I3+ybJ5iL3bPpCtIKn2ZD7GL5G+VPsyH2MXyNz/KretYKNeOSCr9mQ+xi+Ruf5VilslmaQ10cDSdwLWjLDDrIHxV/XjktbtPZfGyRPvXeLNdxx5QcR1OrdpQ7iQRiAgmzw2WR0jWMgc6J1x4DG1a4tDwDyd5a4H4rP9mQ+xi+Ruf5VyHAbZLY7dtJ4ktDi20NZR0hcCHQxyEubuJBdQHoAAXc68ckFX7Mh9jF8jf7J9mQ+xi+Rv8AZW9eOSa1ggqDZkPsYvkb/ZYmWSzF5YI4b7WtcRcbgHVDfw9N09i1shBtxitDWkPYH2d2I+5zjDjRxBN79CepbOxbMEcjpL73OexjXVxxaSajDCt/cMMNy5Fs270mmWfPX3+3zZBsyH2MXyNy/Kg2ZD7GL5G5flVoa7skGu7JdYVRsyH2MXyNy/Kg2ZD7GL5G5flVoa7skGu7JBV+zIfYxfI3yp9mQ+xi+RvlVoa1RNawQVfsyH2MXyN8qHZkPsYvkbn+VWjrVEOu/JBVOzIfYxfI3P8AKh2ZD7GL5G5/lVo678kOu/JBVOzIfYxfI3P8qHZkPsYvkbnkrR135Idd+SCr9mQ+xi+Rv9k+zIfYxfI3+ytnWqJrWCCp9mQ+xi+Rv9k+zIfYxfI3L8qt68MlGvDJBV+zIfYxfI3L8qfZkPsYvkbl+VWteGSa8MkFX7Mh9jF8jcvyp9mQ+xi+RuX5Va14ZJrwyQVfsyH2MXyN8qn7Mh9jD8jf7K1rWCINXtTZsIhlpDDzbz9xvqnJFa2tzEvu3/SUQNk8xF7tn0hWlV2TzEXu2fSFaQNawUa8clOtYKNeOSBrxyWJ9oaHBhPKNSBSpoN53ZhZdeOSpWrZjJJGyOrVpG6n4XFzMaVFCTuIrWhqg0XBB4Ns2pQj/Fx7sf8Al4guq145LiOA+x4IrdtN8cUbXttLWNcBiGuhikcAeovJdTrK7fXjkgrW62tiu3qkuexgApXluDK/oC8V/wDONW17bjZuq41dgMPutc9xxyY5WrRYI3mr2kkOa4GrhQsN5tKZ406emq1kb+PtFos9oa1zY+LfHSoN17S11SMd98foaLkyzNoiYjqy8IrAZ4Q6E0mjImhd+ZuIBw3OBLT+qtbE2k20wslbUVFHN6WuFA9pzBBCuga0FzVo/wDY2oy7rNaXAS03RzGjWvPUH4NcesNKxbsztPXh/wBWnw+cax6x6x+unN0o13ZINd2S5/a/C+z2a0Ngle1tGX5HFwAYDhG27Sr3PO5jRWgJ6lih2za7SW/wlm4mGorPawWEioqI7OOXiK4vLeuhCo8zpRruyQa7slztjtVovOFCaNtF2vSWy3Y68jDkbt9RivdotNoEwFCG3rODQ1AvOfxlP5YqCA2uOCDfjWqJrWCDWqJrWCAdaoh135Idaoh135IB135Idd+SHXfkh135IB135Idd+SHXfkh135IJOtUTWsEOtUTWsEDXhko14ZKdeGSjXhkga8Mk14ZJrwyTXhkga8Mk14ZJrwyTXhkgnWsETWsEQVdrcxL7t/0lE2tzEvu3/SUQNk8xF7tn0hWlV2TzEXu2fSFaQYpZ2tLQ5wBe660HpNC6g6zRrj8Fh+0YrxZfF4GhFOk0AG7E/wAxnzBc/tq3wzHCSRrmkXHfw8zi17XXrzaNAOLWjMA9arxWuJrg/jJHP410mME4BLuMbjgaXWyUFKVuCvWA6mz7RikN1jwXAnD9C5pph1tcP9J6iptNsax8bHVvSOLW0HU1ziSejBp7QuVsdogjLKSSkNc17ncRNeJbG6MgcjAEvc+nRVw/Fh1UtjjkcyRzQXMN5rukYOHg44FByXAnasMlu2m2OVjnOtLXtANSWshijcR10cCP1C6d9vLXODo3gAgNPJ5RI6BWvTXduBqtHwRaP4zamH/Nx/7eJbThYXCyTOYS1zW3gRgeSamh/So+K1Su1aK9WL22Kzbos7Dthms8MrrodJEx5DdwLm1NK5la22fy9owP3CaGSI/1MIkb3Fy3sLqtaesA9oWj4YC7HFOP+BPHIf6Sbj/+l57FO2kM43DtdNffc34WC2WRkrHRyNDmOaWuaekGizAqRruWlomYnOHyzZfAiOC3PElotcVokqYbQHMcZGUAugyMdde0AA03gDowX02ecRxl7yaMaSTTHAVPQq+19mNtEdx1Wnex7cHMcKXXMPQQqGydqPa8Wa23RNTkSDBswFMW9TutnZgpxM10nuema1xY26xrG+PWPXpv3btHsLbc8U077YXcU/ltb97i3BglDKdFY+9p61n4L7UnFqlZaalsjwW9IjeYo5uLyFyQY7qxu610dgsjmSzvdSkj2Ob10axrTX4gqNm2J0ctoeaUlkY9tN4DYo4zX4sJ+KxWloy15r3/ABGFaL9iNYjx03dMufXJsAoUhFd84Kg671JQ670EHXeh13odd6HXegHXepOu9Qdd6k670AohRA14KNeCnXgmvBBGvBNeCa8E14IGvBTrwUa8FOvBAREQVdrcxL7t/wBJRNrcxL7t/wBJRA2TzEXu2fSFaVXZPMRe7Z9IVpAWktEtpe7ksutE7WtoSDdbeLnOO4tNG7uvrC3etYqNeOaDHZorjQ2891K8pxqTvJxWG0zvbJGGtaWuJDiSQRvxApTDDfT7wVrXjmsMtjjc9sjo2Oe2oa8tBc2ta3XHFvwQcfwJ2m19u2k0MnaXWlrgXRuYOTDEwguIo0mhIBxIx3LqduQ37NM31opB1/hdTBaPgl/jNqf5uP8A28K6h4qCOuo8c1qs5TEs2jarMKPB+W/ZYHdJiYT+t3FWNoWQTRPjdue1zT8RRazgY+tjiB3tvM+Rzm9P6Ld61itY0ZYlo/WWMLtYVc+cR+zS8EbYZLO1snOxEwyDpvR8mvxFD8VuhruXN7T/APZ2j+KFeIlDWWgD8JGEctN9MbrsqHoXRsdWhGIIrUHfuxGKjXoYU6bM7495++YNdyqbT2bHaGXJm1G8GtC0ilHMcDVpHWFbGu7NBruzXZjPSVq2ms5xOUubZb57Fhag+eD8NoY2r2jo46MYn+tvxAW9sNtjmaHwvbI0/iaajo7FnGu7NaO18F4XPMkJks0rsTJC65U9bmfdfv6QsZWru1h6NvCxOPsz1jd3xy7vBvQi50faMPTZ7Y3Otnk7eUw9HUh4U3P8TZbZD+YM45v63oyfBd+JHPQ/8t54Ji3yn00nydEVB13rSwcLbE/AWiJpI3PJjPY6i2sNrY8VY9jh1tcD4Fdi1Z3SlfBxKcVZj5wynXeh13odd+aHXfmtJh13qTrvUHXfmpOu/NAKIdaqmtYoGvBRrwU68M1GvDNA14JrwTXhmmvDNA14KdeCjXhmmvDNBKJrWKIKu1uYl92/6SibW5iX3b/pKIGyeYi92z6QrSq7J5iL3bPpCtIGtYqNeOanWsVGvHNA145rV2+0ytmY1l66buAFQ6ryJKu/DdZR28Vr8FtNeOaa8c0HE8CbXK63bSD4HMabSCXX2m6RDEGtoDU1aA6o3Vou2145rluCX+M2p/m4/wDbxLqdeOaDScFsBaI/UtUoAx3O5Y+pbzWsVo9m8i3WpnrtimGeBjd3tC3mtYq2Px59cp8YR/D8GXTOPCXiSMOBa4VBBBBxBB34VXOss9osRpA02izbxFepJHlGSaPbkcQulGtVUDXdmoTGbd6RbXdPVomcKGYB0Fta71eJce8VHevHpDM7mrDanYb3lsQ7XOr3LoBruzQa7s1zKerOxf8AN5R92gFt2gaUs1naPzTkmmGODEv7RJwZYmj+uR3Vljr47+vX1df6ZrTz8JIQbsV+d4/DCC/Hoq6t0bukrdcK192bF4ivFefL6Mbm7Rpg6wg9f8w92v74uK2n7SwfJL5ll463S/cZDZ29byZX/KKAdqHYL38/arS/8rCIm/8ATj3rfwIjiv4a/bzT1twxbxy+/kpWyyW5w/mu2WR+eN56+ty5+07MjBJlOxAetl+M9rXZLsG8FbKMXRXz1vc5+fS5Xodlws+5DE2mODWjrWZwsDnnPh91aT+Jrw3mv+U/Z82LGg/y52A76QyWx1K4YAVAUOFupSGa2YO6Wyuz/Ewd6+qBoG4Uw/vmpOu/NZ+Hgcqz4/SIU+J+LnfjeX1mXywfbRJo+0YdJaxvi3JWoWbbp953+riq/HvX0k6780Ou/Ndyw+VfO31cmMad+LPhX+L5w6LbZ/ER+hiXh1j22DzjzmHRZdYX0s61VNaxTsfk87fyc2MT+7P+v8WKyl1xt8EOutvCoNDQV3YHFZNeGanXhmo14ZriprwzTXhmmvDNNeGaBrwzTXhmmvDNNeGaCdaxRNaxRBV2tzEvu3/SUTa3MS+7f9JRA2TzEXu2fSFaVXZPMRe7Z9IVpA1rFRrxzU61imvHNBhtN+6eKu3q4Xq0z3Gu5a+dknGQ3hIXAuvOiJEdMRRzS7GtR10u4La68c0J7zTf+u7FBxPArj/47aXGcRc/iW3rt4OvcRFcu1wpdpWvTXoXba8c1y3BL/GbU/zcf+3hXU68c0Gj2keLttmk6JGyQE5nls+lwW91rFarhNZHSQO4vnIyJWf1Rm8BgemhHxVzZtsbNEyVm57Q7t3j4bvgrX7VK26aevv5IU7OJavXX0n9vNZGtVUDXdmpGtVWOedsbS97g1rRUuJoAMMd6jEZrzOT2Nd2a0tu2+LxisrRNKPvcq7GzdzklaD+kVKwCSW3c2Xw2U73/dklGFboOMbc95+K43av/pgwWy9A0cVMLwD2CeON7RUiSJxq5j94c1wc04YgiltmuHxaz06fP6f8Q2rYnBpHXr8vrPd1dvHsEy0dbZXTHfxY5EQ/RgNXf6qrcWaBrAGxta0U3NAA6OgKlYtpR0DQHANa/ooAIXCN9BU7iNyySbUY19w3iaxDAe1JDOn8pWLYlraTPdybphVprEa9ea6NaqmtYqRrVVGtYrCgdaqh135qTrVVB135oB135odd+aHXfmh135oB135odd+aHXfmpOu/NAOtVTWsUOtVTWsUDXhmo14ZqdaxUa8M0DXhmmvDNNeGaa8M0DXhmmvDNNeGaa8M0E61iia1iiCrtbmJfdv+kom1uYl92/6SiBsnmIvds+kK0quyeYi92z6QrSAmvFE14oMVpjLmkNe5hP4m0J7HAjuVGfZz3Pgdxt7ipC43gKmrXtwu0AweBuWzprtWN8oBAJxNaDp/8DEY5oOM4EWWVtu2kXzl4FpaHNLGtvEwxOa6o3UBDadNKnFdvrxXK8Ev8XtT/Nx/7eFdVTXagLnI5RYJHiSossjr7H9Eb3ffa71QTiDuxK6Oip7YZIYJRAI3S3HXGyAlhdQ3Q8DoJVKX2c4ndKeJTaymNJh5te2IIm3nysp0UcHE9V1oxPwWugsz7W9sloYWQNIMcDt7iKUfKMuhnxK5L/0+t0dotLv4WzRMaJJZLQ5zCHREhrYohXBrrwkJu4UZ+ZfRrNamSFwjc1xY4sfQ1uuAaS13UaOaaZha2614N/WfRnYtee3u6R6so13INdykDXYsVogD2OYagOaWkg0OIoaHoUYVlyuwHwTzTR3ThxtLwbSRsr773fdrg44ZEda2FksDJJ5jQNMUsAbdA3MYJR0YYyvrToXmy7GY+WYFrmhjmNZdq3kmFrHCvSKd4yVLg7s+f+Ik/iL12J4cHYjjHcW2Jjs6MaSc35L2Ww8KdqazlpGnh773ipi4sbMWjPOZ1jv3+9cnXBFhslpZI29G5r21c2rTUVYbrhXrDmkEdYWai8b3BQ670IQjXagHXeh13qHdOuteIJ2yND4yHNcKtcDUEGtCD0oMh13odd6Ea7UI12oBRCF4lkDWlziGtaCSSaAAYkkoPaa8F5jeHAOaQQQCCOkGhFF6prsQNeCo27a8EBDZ5ooiRUB7w0066E47leprsVa02uNho8gG6X4+q0tDsadbmimaDRba25ZJojELVZLr3Na+szBRlQZKA1DiQCKHrWTZO37JFCxj7VZLzW8oiVpBdvcRjgCamnRuWxtVqdxb3wsDqMeWnfymg8kswceUKEb1j2ZbXvfIJo2xtFLpOFalwpjv5LWOy4ym8FBbsG0IpwTBJHKAaEscHAHqJBVpQB1AKUFXa3MS+7f9JRNrcxL7t/0lEDZPMRe7Z9IVpVdk8xF7tn0hWkCmtBKa7ckprQUU125IMdps4kaWuvUJ/C5zDhj95pBHaqDtitvscHP5FKVc57sHF+D3EkA1INa1FB0LZ0y1jklMtY5INHa+CFkkkfK+ImSR157hJI2pADRUNcBua0LH6E2L2Lv3ZvOugplrHJKZaxyQc/6E2L2Lv3ZvOnoTYvZO/dm866Gmu3JeJGEggGhIIBoMM6EUQcps7gnsyQv4mE1ry+XMwk1Lamrhexa4V6aLHsfgJYmunwfITO5xBfKy5VrOQKOF6gobxqTe34YbSybDfBKziX0iwL2nDENDCaBtHXrrTjuIJG9bayWS46Q1J4x981pgbrG0GHUwb/8A8DTDgTYvYu/dm86DgTYvYu/dm866ADLWGSAZawyQc+OBNi9k792bzp6FWL2Tv3ZvOugAy1hklNdmSDjOD3AiwiIhrZJP5kpJc6aJwvOL7pZUEUDgASKkUPStn6E2L2Lv3ZvOtvs+yGNtHPMhJLi5wa3ficGtA31OsLNNaCDn/Qmxexd+7N50PAmxexd+7N510BGtBCNduSDnZeBNiof5Tt3tZj3X8ejBUth8CbD/AA8YDZJKNu33PmjJLatNY7wumoxFF10jcDTA0376b8d2KwWKxNiZcYMKud8XEuNBSgxJwHWg054E2L2Lv3ZvOh4E2L2Lv3ZvOugIy1jkhGu3JBz54E2L2Lv3ZvOsNs4CWN8b2iNzC5pbe4yV1KilaF9DSvSunI1oLxNEHAg1od9CR3jFBzGzuBthdFGWsc9pa2j+MmF7AY0v4VVn0JsXsXfuzef9VubDZBFG2NtSGigLjU/E0xWemWsMkGgbwLsYIIidUEHnZt4ofXWxt+zBK4Oc4gBjmUA9ZzH1rkY2q9TLWGSUy1hkgw2KyiNl0Y8pzietz3F7z8znKntXY7Z3Mc4gXMALoP4o37//AKgPiVsqZawySmuzJBhsVn4uNjK1uNa2vXQAf9lnSmtBEFXa3MS+7f8ASUTa3MS+7f8ASUQNk8xF7tn0hWlV2TzEXu2fSFaQKa0FFNduSmmtBRTXbkgUy1jklMtY5JTLWOSUy1jkgUy1jklMtY5JTLWOSUy1jkgmmu3JKa0EprtySmtBAA1oKANdmSkDWgoA12ZIAGWsMkAy1hkgGWsMkAy1hkgAZawyQDXZkgGWsMkA12ZIAGtBKa0EA1oJTWggEa0EI125IRrQQjXbkgEZaxyQjLWOSEZaxyQjLWOSARlrHJCNduSEZaxyQjXbkgkjWglNaCEa0EprQQKa7MlFMtYZKaa7MlFMtYZIFMtYZJTLWGSUy1hklMtYZIFMtYZJTXZklMtYZJTXZkgmmtBEprQRBV2tzEvu3/SUTa3MS+7f9JRA2TzEXu2fSFaVXZPMRe7Z9IVpAREQEREBERAREQEREBERAUE0xO7fj4nqUrxLEHtLXCrXAgjdUEUP6IMLLewloBdVxoAWOFTdLq4t3UY7HdhStVnc8AgdJ3YdWPVgqFp2XxlDI4OLTySWilKEGrdxdQ1ruqBQbwa0nB1pAulraOld9wGplLr1/wBbB5BrvoM6ht5ZQ0tBrVxujAnGjndAwwad/wD3C9rR+jTKEVABpUNbQUDS26G1pTdyTUHlXrwcQt1G2gANMB0Cg+A6P0QekREBERAREQEREBERAREQEREFXa3MS+7f9JRNrcxL7t/0lEDZPMRe7Z9IVpVdk8xF7tn0hWkBERAOu/eh1370RAOu/emvFEQFoZuEzWucy6Lwn4nF11t0M410j3kckBof+tzDA1W+WrfwesxxdGCaEVLnEm83izeN7lckkCtaVNKVQY5OEcIfSo4sRyPfJiLhjeI7rmUrUkTU9y7BYouFUFZeMcI2xyFgea3XXYzK8k3eQW8XOC04jiiTQEK27YNnLg4xNvClDjUEX8a13njpanp4x1a1Kx2jgzZX1vwsNa1qTvJeXE44k8bJjvN5BDOEEV97Xm5dlZE0m9y3OEXRdwo+ZjOq8QK1wGebbcDL96Ro4v7+BwoLxrhiQ0F1BuGO7FeW7Bs4ffEYv3r96877xcX48rHF7vmI3LLNsiB5JdEwlz77sN7iwREv9arOTjhTBBSn4RxicQso80FXVIAc51Git0g4R2hxIOHEOBx3RsvhNDNHE4lzTKAWtuvO9zGDlXB0yM/TlV+46mY8HbMSTxeJvfid+IPDvxYGksmPReXpvB6zCRsghYHtffaRUBruViGg0B/mydH4kC08ILPHJxUkgbJUC6Wu3m4BjSn/ABY/mChvCGzk0a8mgcahjyMCG4G7Qkk0AFSbrqVummS1bEs8hcZImuLjV1amv3fvCuP3GYfkb1BeJOD9mdQuia4gBoJJOADxSpPSJZAesPcDUFBhl4SQiRrGm80xvkdI0OIAFy6G0ab7ncYDdGNASrln2tDI8sY+84BxNGupRoYSQ6lDhMzccamlbrqVpODNlcSXQMN4urWpBvcYXi7WmPHzAjcRK8HAlWbLsmGKR8sbA2R4o59SSRec+mJ9Z7j8UGFnCCzlrXNlaWvF5pANCCKh1aYAipqcCATuBVeLhRAI2vmdxTixj3MIc65fBcASG4HfgaHA4YLLJwasrqDiWgNjbEA0lgDGNkY1oAIpRs0o/wBZWR+wLOWlpibdJeSASBV7XNfTHAkPfWnrOO8oK9p4SwxuPGG5EGg8aQ6l4gvuUu4ODWuc4HcKZ0snbMY4xziGxseyO8bwJkfSjQ27/wDJGBvq5xFARjEuwbO5pa6JpaTIS2pArIHiSgrgXcZJWm++7rKzjZkV0suNLXScaWnlAvDxIHYneHNacqBBgft2AGl8k1aKNY92LyGtAo01xNMqO6jTBs3hJDKS2t1/GSRhtHGoa9rGubyRUOEkTq7qSDHpWX0egq4ta5heSXOjkkjJJdJIcWuFOVNK79XEpYtgQxPa+NtLrSGNwIbUBryD94ktZG3EmgjAFMahtE14bkRAGu7cg13bkCBAGu7ciBEBERBV2tzEvu3/AElE2tzEvu3/AElEHG7P4VzCKMBsWDGdDvVH5lY9LZvVi7HeZSiCPS2b1Yux3mT0tm9WLsd5lKII9LZvVi7HeZPS2b1Yux3mUogj0tm9WLsd5k9LZvVi7HeZSiCPS2b1Yux3mT0tm9WLsd5lKII9LZvVi7HeZPS2b1Yux3mUogj0tm9WLsd5k9LZvVi7HeZSiCPS2b1Yux3mT0tm9WLsd5lKII9LZvVi7HeZPS2b1Yux3mRED0tm9WLsd5k9LZvVi7HeZSiCPS2b1Yux3mT0tm9WLsd5lKII9LZvVi7HeZPS2b1Yux3mUogj0tm9WLsd5k9LZvVi7HeZSiCPS2b1Yux3mT0tm9WLsd5lKII9LZvVi7HeZPS2b1Yux3mUogj0tm9WLsd5k9LZvVi7HeZSiCPS2b1Yux3mT0tm9WLsd5lKIK20OFcxikBbFix/Q71T+ZSi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525963"/>
          </a:xfrm>
          <a:solidFill>
            <a:srgbClr val="FFFF99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pri vzniku väzieb sa uplatňujú </a:t>
            </a:r>
            <a:r>
              <a:rPr lang="sk-SK" b="1" dirty="0" smtClean="0"/>
              <a:t>príťažlivé sily </a:t>
            </a:r>
            <a:r>
              <a:rPr lang="sk-SK" dirty="0" smtClean="0"/>
              <a:t>ale aj </a:t>
            </a:r>
            <a:r>
              <a:rPr lang="sk-SK" b="1" dirty="0" smtClean="0"/>
              <a:t>odpudivé sily </a:t>
            </a:r>
            <a:r>
              <a:rPr lang="sk-SK" dirty="0" smtClean="0"/>
              <a:t>jadier a elektrónov  </a:t>
            </a:r>
          </a:p>
          <a:p>
            <a:r>
              <a:rPr lang="sk-SK" dirty="0" smtClean="0"/>
              <a:t>vzniká spoločný </a:t>
            </a:r>
          </a:p>
          <a:p>
            <a:pPr marL="0" indent="0">
              <a:buNone/>
            </a:pPr>
            <a:r>
              <a:rPr lang="sk-SK" dirty="0" smtClean="0"/>
              <a:t>    väzbový elektrónový pár</a:t>
            </a:r>
            <a:endParaRPr lang="sk-SK" dirty="0"/>
          </a:p>
        </p:txBody>
      </p:sp>
      <p:pic>
        <p:nvPicPr>
          <p:cNvPr id="3074" name="Picture 2" descr="http://t1.gstatic.com/images?q=tbn:ANd9GcRQ6ujbMIhVHoDgHMYcct47QQdtMJzXdjA3z2m97gVf47nNQVcjQbDWGV4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0" y="187785"/>
            <a:ext cx="6292850" cy="1905000"/>
          </a:xfrm>
          <a:prstGeom prst="rect">
            <a:avLst/>
          </a:prstGeom>
          <a:noFill/>
        </p:spPr>
      </p:pic>
      <p:sp>
        <p:nvSpPr>
          <p:cNvPr id="4" name="AutoShape 2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155575" y="-4270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QTERQUExQWFhUXFxsYGRUYFBUYHBwgGBgYGCAgFxccHCghGx0nIB0XIjEiJSkrLjouGyAzODMtNygtLisBCgoKDQwMDgwPFCsZFBksKysrKysrKysrKysrKysrKysrKysrKysrKysrKysrKysrKysrKysrKysrKysrKysrK//AABEIAEsBSAMBIgACEQEDEQH/xAAbAAEAAwEBAQEAAAAAAAAAAAAABAUGAwIBB//EAD4QAAIBAwIEBAIJAAgHAQAAAAECAwAEERIhBRMxQQYiUXFhgQcUMkJSYoKRoRUjMzRDU3KSJGODk8Hw8Rb/xAAUAQEAAAAAAAAAAAAAAAAAAAAA/8QAFBEBAAAAAAAAAAAAAAAAAAAAAP/aAAwDAQACEQMRAD8A/cKUpQKZoTWf4kWuZzbKSsKAG4cEgtq3WJT2yN2PUAqPvbB0fjZkYraR88qSGkL6IlI2I5mDqI9FB6YOK6RWt4d3uIl/LHbnb9TyHPvge1WdvAqKFQBVUYCgAAAdgB0rrQUjxXyZKyQTj8DRtCf+4rOP3SuthxpXflOrQzYzynxlgMZMbA4cDbONxkZAzVtULinDUnTS/Y6lYbMjDoyN2YetBMBr7VRwK8dtcM2OdCQGIGA6sMpIo7BvMMdmVh2q3oFKUoFKVS8auXeRbWFtDuNckg3McecZX87HKqT08x3xig93fGhzGigQzyrsyqwVUPX+tkOy9thlt+leUt71jl5oYx+COFnI95Hcav8AYKn8NsUhjEcahUXoB++Se5J3J+NSqClktr1TlJ4ZB+CSFkz/ANRHOPfQfavVrxsa1inQwSNsoJDI59I5Bsx67EBtulXFR72zSVGjkUMjdVP/AL17g9dqDvmvtUnCLh45WtZWLlV1xSHq6ZwQ350OAT3BU9yKuxQKUpQKUpQcp7hUVmZgqqMsxIAA65JPSqdOKzTf3WIaP86csin4pGBrce+kHsa5QR/XZTI+9tG5ESb4kdDgyOO6hgQo6ZXV6Y0IFBUR2V3g6rpM/ltgAPk0jH+a5s19FuRDcr+QNBIB8AzOjn5rV5SggcM4pHNqC5DocPGw0uh7alPb0I2PYmp9VHGeD8wrLGQlxHnlyY7Hco/4o27j1weoFSeDcQE8QfBVslXQ7lHUlWU+zA/waCdXzNM1n79DdzNBnFvHjnEZzIxAIiyOigEM3rkD1oOp420pK2kXOwSDKz6Icg4OH0kv+kEbEZFdI7S7Jy9zEPypbEY/U0jZ98D2FWsUQUBVACgYAAAAA9AOle6CkaO+j3DwXA/AyNA3ycF1PzUe9d7DjCSOY2DRSjflSAAkDupBIdfipOO9WlV/F+EpcIAxIZTqSRdmRuzIe3/kbGgsM0qq4DfO6tHLgTRHRJgYDbZDqOysN8djkZ2q1oFKUoFKUoFKUoPEjgAk7ADJPtvVT4TQ/VY5GzqmzM3vL5sfIED5VZ3kZZHUdWUgfMEVB8KyBrK1I/yI/wCEAP8ANBaGs3NxaaRHmR4oLZNR5skbSs4XqwUMoVM5wdyQM7VonXII9awz8L+s2Bs+YUuIITCYxIYwTgKGZe6MACD03PfNBorHiEySiG4CEuCY5owyq+NyrIxJRwN8aiCM9MYqdxO/WCJpXzhR0AySTsFUdySQB8TWfigX6xDBE7yGGQzSuzmTRmNkCF+xJOdPpk96s/E8LGDUil2ikjm0AZLCJ1chfzEA4+OKCB/R17JItzzIIZAhQRcl5RhiGxJIJF1HIHQDGT1q14NxIy60kTlzREB0ByNxlWQ4GUYZwfUEdQaoOLcBh4gyXSX91EioF0wXAjj8rMxMilT5vNg5xsBVlwNxNdT3Sf2RjjhRuz8tpXZ19VzIFB76T2waC14pfLBDLM+dEUbyNjc4RSxwO5wK92N0JYkkX7LqGGfQjO9ZL6SOCTS211Kl1PGq2soNugQpJhJGIbILebIU4PTpXvwNwKaKOGV7yeVTCByHEYVcgYxhQ23Tf1oLzivEnV0hgVWmcFstnRGo21vjc77BRjJ7jBNViWd1bPLcFo7nWQ0iCJonARQuITrYEAAkIepJ829dr+ZYb3mSHTHPCkIfoqujyMAzfd1czAPqoHXFV/DeDRcLWSVry7uDIAqxzziUlt8CJdIOo5xtQay0uVkRXQgqwDKR3B6VR8Q4xI3OMTRxQwaubcSqzgFBqYJGGXIUdWJwDkYODVj4ftGitokfGpVGoDoCd8D4Dp8qy/EOG86C5sS7Rz4uDEOYUWUTFnVsffUF9LDfBBzsRkLuPiM0Lxi4MckUpCpPGrR6Wb7KyIWbZtgGB6kDAq9BrJ3VsqpHZo7SSvJE7hpDIY1jdHZiT9keTC/mI+ONYKCl8UDQsM4+1DMh/RIwhcH4aXLe6iruqXxh/dHXu7RoPd5UQfyRV1QeQ1VHifjEtrGsqW7zoG/rRGRrRMHzKn38HGw7ZrO3H0ScLd2doGLMxYnnSjJJJOwb1qk8S/RZYxRr9V4e80rtpGbmVUTbOqRtWdI+AoP0PgfHoLuMSW8gde/qp9GXqp968+JbhktZSuzEBFPo0jLGP5YVmfo++jqPh5MrOZJ2GGILBAPwhc5b3bPrWg8Xr/wpP4ZYHPslxE5/gGgtLK2WONI1GFRQoHwUAUvrpYo2kfZVBY7Z2AzsO5rtVZ4ltWktnVRqYaWC/iKMHx89OPnQVz3l2wRnkgtua2iKJ4XmbJBYB3EijUVUnSBt0ycb2PCeJO7PFMgSaPBbSSVZWzh0J3wcEYO4II361Q8U4al+beeKdwEnV5FErJoCxyKRp+5ICwBzg4zU/gbLJcM8TF4oohCJSdWttZZsP94LgDPTJPpQWHGeJmEIqJzJZG0Rx505OCxLNg6VABJOD2HUiquDh17E8kqywO0hDNByXRSQoXyycxipIA3KkbDapPH5hDNb3Lf2SCSORvwCXQQ5x0UFACewfPQVWQ8Ahtp2v2v7poyXflyXAa3HNyQETTuBnygE9utBMt+Oy3WBaKqadpZJVLctwcGPlqw1yKQc+YAY75rnZLNYqBKyTQtIS0qoY3RpXLapF1MHXU2CQRj0I6QeDnWlzbT67Zrt5ZomU8uQpKTjSxG0ygAldyM96NwlLS3ks0uLi5muThRPKJZFBAVm2A0xqBnJ2z8SBQbVmxWbHFZ5lWVHjt4HYLG0kTSvJqOFbSHUIrbEA5JBHSr27t9cTpnGpCufTIxmsceGi8ghTmPHPA0KzQrKUC8ogEhMbg4yrYwdjQaGw4jKs31e5CaypaOVAQkgXGoaCSUcZB05O24PUC5rNR6XuYIonMgtS7ySFteGZGRY2fu51lsdgoz1FaWgo75eXfW8g6Sq8D/EgGWM/LTKP11eVTcaOZrNB1Mxb5JDJk/uVHzq4FB9pSlApSlApSlB8NUfBn5Mslq3q0sJP3kc5YD1KMSCPRk9avar+McLE6gaijodUci/aRh0I9R2I6EbUE/NQ7/hUM2ObEkhHQsoOPYncVWw8cMPlvVERH+OAeS3x1/4R6eV8fAmruGdXUMjKynoVIIPsR1oPFlaJEgSNFRR0VVCj9gK7ZqNfcShhXVLKkY9XdV/bJ3Pwqnlupbvywq8MBzrnYFJGHpAhGVz/mN07A9QEaLhcF3eyTGGJo4hywxRTzJMgsTtuEwFB33LelapR+1cbO1SJFjjUKijCqOgArvQKUpQeJogylWAZSMEEAgj4g9azNhwyG0vSFijRZwOW4VQVdVw0anGylQGCjbOv1rU1F4lYJPGY5BkHBGDggqchlPUMDgg0EkVGv8Ah8UyhZY0kAOQHUNg+oyNjVUnE5Lby3YLICcXKKSuO3OUZ5ZxsW+zkZ8ucC3tL2OVQ0ciOp6MjKw/cGg82HDooRpijSME5IVQuT6nHX51KrhdXccalpHVFHVmYKB7knAqnfi0lx5bQEKTvdMp0Ad+SD/at2BHl75OMEPV0/PvEjG6WxEkh7cwg8tD8QCZD+j1q9FQ+GcPSCMIg2ySSTlmLHLMx7sTuTUygUpSgVHvrVZY3jb7LqVPswxUilBUeHb0vHy5NpoTy5B6kdHH5XXDD3x1Bq2NVPFeGOzieBgk6jTkjKuufsSjqR3B6g777g87bxFGCEuB9XlJxpkICsf+XL9l/kc+oFBKvOB28ra5IInY9WZFJPucbj3qfGgUAAAAbAAYA9hRXB3BqDxDjUEOBJIoY/ZjHmdv9Ea5ZvkKCZPIqqWYgKBkk7AAdc57YrN+GeCwsXuvq8aGR9UQ5agqg2VgMeVn+2e/mA7V3NrLdkc1TFbg5ELY1ykHbnY+ynfR1O2SMFToFFBwvLNJVKSorod9LAMNvgaofC9pHbSzWwREcEyIwADSRM22T1bQToP6T94VpqreMcKEwUhiksZLRygbqSMbj7ykbFe/7YCxqFf8IhmIMsMchHQsoJHsewqvi49yvLeLyW6c3cwN8RJ0Qn8L4PXGcZq6imVgGUgg7gggg+xHWg+WtskahI0VFHRVAUD2Arpmot/xSGAZmlSMdtTAZ+AHc/AVTyvLejSgeC3J88jApJIPwxqd41PdzvjoBnNB14Y3PunuP8ONTDEfUlsysPUZVFB/I3rV9XK1t1jRURQqKAqqBgAAYAArrQKUpQKUpQKUpQKUpQfCu1ZO9hshfR2ptV5k0bS61VVGEIBDYIJO/pWtNfn/AIq4G1zxi0/t0jFtKDNEWXB1jAMmCBnfY+lBbeG5rR7q7ihtlSS1ZEeQonmLqWGlt2xgd8VqNNYL6OuFPb3vFVYSlDLDokl1EyAI+TrI8+DtkVvxQKUpQVniLiotrW4m8paKGSUIWxqKIzAfPGK6cH4iJoYpPKGdFYqDnGQD71S+OPCUF3BO5t45Lr6u6QuwGQ2lygBOw87Zr34S8I21qkUiW8cc/LCu6gZyQNWT33FBpqUpQKyviIWcU9sstsrPcycpXVVBBwW87ZBxgH1rVVhfpI4W9xPwxVEukXJLyRAgoNBGrWAdG+NzQWVnFZrftbLbKJUhWbmFVOzMygAklgcqa0+KwfhzgTW3GZsG4kjNpHiWUs/m5kmVEmANhg4+Nb2gClKUHzNVHiXjws0SR4pXjLYd411csY+04G+nOBtWbn+jNHdm/pDia6iTpW7AUZJOFHL2HoKo/E/gdbaNdF1xm4kkbQkaXQwSR99uXhFxnc0H6bw3iMc8ayQusiN0ZTkf/fhUuvzv6M/AMlhqllmfW43gVsxjP4jjzv8AHb2r9EoFc5oVcFWUMp6hgCP2NdKUFR/+YtO1vGP9I0j9htUyx4XDDnlRJHnrpUAn3I3NS6UHzFZ7jviI295ZwEJon5mp2JGnQuRg5xv8a0RrI+K/Dhur2xdo0kgi5vMDYI8y4XynrvQTuFeITNf3NsAhSGOJ1dTkkya8g7420itBWCThX9HXN/dRJBDA0UCpk6V1Kz6squ+fMMAbk4G1bLhNw8kEUkict3jRmTVq0syglc98HIz8KCSUB67/AAqrfw1aEk/V4wSckqunPvpxVtSggWXBbeI6o4Y0b8QQav8Ad1qcFr7SgUpSgUpSgUpSgUpSgUpSgUpSgUpSgUpSgUpSgUpSgUpSgUpSgUpSgUpSgUpSgUpSgUpSgUpSg43Vssi6XVXU48rAEbb9Dt1r3DEFUKoCqBgKBgADYADtXulApSlApSlApSlApSlApSlB/9k="/>
          <p:cNvSpPr>
            <a:spLocks noChangeAspect="1" noChangeArrowheads="1"/>
          </p:cNvSpPr>
          <p:nvPr/>
        </p:nvSpPr>
        <p:spPr bwMode="auto">
          <a:xfrm>
            <a:off x="307975" y="-274638"/>
            <a:ext cx="391477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http://www.komenskeho66.cz/materialy/chemie/WEB-CHEMIE8/obrazky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19790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0/0c/Kovalentny_vod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0" y="5007148"/>
            <a:ext cx="3188110" cy="18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5" action="ppaction://hlinksldjump" highlightClick="1"/>
          </p:cNvPr>
          <p:cNvSpPr/>
          <p:nvPr/>
        </p:nvSpPr>
        <p:spPr>
          <a:xfrm>
            <a:off x="8654845" y="61009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hlinkClick r:id="rId6"/>
          </p:cNvPr>
          <p:cNvSpPr/>
          <p:nvPr/>
        </p:nvSpPr>
        <p:spPr>
          <a:xfrm>
            <a:off x="7910619" y="390820"/>
            <a:ext cx="66556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	KOVALENTNÁ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0719" y="1371601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je </a:t>
            </a:r>
            <a:r>
              <a:rPr lang="sk-SK" sz="2800" dirty="0"/>
              <a:t>tvorená dvoma elektrónmi, ktoré majú  opačné </a:t>
            </a:r>
            <a:r>
              <a:rPr lang="sk-SK" sz="2800" dirty="0" err="1" smtClean="0"/>
              <a:t>spiny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má </a:t>
            </a:r>
            <a:r>
              <a:rPr lang="sk-SK" sz="2800" b="1" dirty="0"/>
              <a:t>smerový</a:t>
            </a:r>
            <a:r>
              <a:rPr lang="sk-SK" sz="2800" dirty="0"/>
              <a:t> </a:t>
            </a:r>
            <a:r>
              <a:rPr lang="sk-SK" sz="2800" dirty="0" smtClean="0"/>
              <a:t>charakter</a:t>
            </a:r>
          </a:p>
          <a:p>
            <a:pPr algn="just"/>
            <a:r>
              <a:rPr lang="sk-SK" sz="2800" dirty="0" smtClean="0"/>
              <a:t>názov je </a:t>
            </a:r>
            <a:r>
              <a:rPr lang="sk-SK" sz="2800" dirty="0" smtClean="0"/>
              <a:t>odvodený od toho, že pri </a:t>
            </a:r>
            <a:r>
              <a:rPr lang="sk-SK" sz="2800" dirty="0"/>
              <a:t>chemickej väzbe atómy </a:t>
            </a:r>
            <a:r>
              <a:rPr lang="sk-SK" sz="2800" dirty="0" err="1"/>
              <a:t>zdieľajú</a:t>
            </a:r>
            <a:r>
              <a:rPr lang="sk-SK" sz="2800" dirty="0"/>
              <a:t> </a:t>
            </a:r>
            <a:r>
              <a:rPr lang="sk-SK" sz="2800" dirty="0" smtClean="0"/>
              <a:t>väzbové </a:t>
            </a:r>
            <a:r>
              <a:rPr lang="sk-SK" sz="2800" dirty="0"/>
              <a:t>valenčné </a:t>
            </a:r>
            <a:r>
              <a:rPr lang="sk-SK" sz="2800" dirty="0" smtClean="0"/>
              <a:t>elektróny (</a:t>
            </a:r>
            <a:r>
              <a:rPr lang="sk-SK" sz="2800" dirty="0"/>
              <a:t>predpona ,,</a:t>
            </a:r>
            <a:r>
              <a:rPr lang="sk-SK" sz="2800" dirty="0" err="1"/>
              <a:t>ko</a:t>
            </a:r>
            <a:r>
              <a:rPr lang="sk-SK" sz="2800" dirty="0"/>
              <a:t>“)</a:t>
            </a:r>
            <a:endParaRPr lang="sk-SK" sz="2800" dirty="0" smtClean="0"/>
          </a:p>
          <a:p>
            <a:pPr marL="0" indent="0" algn="just">
              <a:buNone/>
            </a:pPr>
            <a:r>
              <a:rPr lang="sk-SK" sz="2800" b="1" u="sng" dirty="0" err="1" smtClean="0"/>
              <a:t>Kovalentná</a:t>
            </a:r>
            <a:r>
              <a:rPr lang="sk-SK" sz="2800" b="1" u="sng" dirty="0" smtClean="0"/>
              <a:t> </a:t>
            </a:r>
            <a:r>
              <a:rPr lang="sk-SK" sz="2800" b="1" u="sng" dirty="0"/>
              <a:t>väzba môže byť:</a:t>
            </a:r>
          </a:p>
          <a:p>
            <a:r>
              <a:rPr lang="sk-SK" sz="2800" b="1" dirty="0"/>
              <a:t>Jednoduchá</a:t>
            </a:r>
            <a:r>
              <a:rPr lang="sk-SK" sz="2800" dirty="0"/>
              <a:t> – napríklad v molekule Cl</a:t>
            </a:r>
            <a:r>
              <a:rPr lang="sk-SK" sz="2800" baseline="-25000" dirty="0"/>
              <a:t>2 </a:t>
            </a:r>
            <a:r>
              <a:rPr lang="sk-SK" sz="2800" dirty="0"/>
              <a:t>( </a:t>
            </a:r>
            <a:r>
              <a:rPr lang="sk-SK" sz="2800" dirty="0" err="1"/>
              <a:t>Cl-Cl</a:t>
            </a:r>
            <a:r>
              <a:rPr lang="sk-SK" sz="2800" dirty="0"/>
              <a:t>)</a:t>
            </a:r>
          </a:p>
          <a:p>
            <a:r>
              <a:rPr lang="sk-SK" sz="2800" b="1" dirty="0"/>
              <a:t>Dvojitá </a:t>
            </a:r>
            <a:r>
              <a:rPr lang="sk-SK" sz="2800" dirty="0"/>
              <a:t>– napríklad v molekule O</a:t>
            </a:r>
            <a:r>
              <a:rPr lang="sk-SK" sz="2800" baseline="-25000" dirty="0"/>
              <a:t>2</a:t>
            </a:r>
            <a:r>
              <a:rPr lang="sk-SK" sz="2800" dirty="0"/>
              <a:t> (O=O</a:t>
            </a:r>
            <a:r>
              <a:rPr lang="sk-SK" sz="2800" dirty="0" smtClean="0"/>
              <a:t>) </a:t>
            </a:r>
            <a:endParaRPr lang="sk-SK" sz="2800" dirty="0"/>
          </a:p>
          <a:p>
            <a:r>
              <a:rPr lang="sk-SK" sz="2800" b="1" dirty="0"/>
              <a:t>Trojitá </a:t>
            </a:r>
            <a:r>
              <a:rPr lang="sk-SK" sz="2800" dirty="0"/>
              <a:t>– napríklad v molekule </a:t>
            </a:r>
            <a:r>
              <a:rPr lang="sk-SK" sz="2800" dirty="0" smtClean="0"/>
              <a:t>N</a:t>
            </a:r>
            <a:r>
              <a:rPr lang="sk-SK" sz="2800" baseline="-25000" dirty="0" smtClean="0"/>
              <a:t>2 </a:t>
            </a:r>
            <a:r>
              <a:rPr lang="sk-SK" sz="2800" dirty="0" smtClean="0"/>
              <a:t>    (N≡N</a:t>
            </a:r>
            <a:r>
              <a:rPr lang="sk-SK" sz="2800" dirty="0" smtClean="0"/>
              <a:t>)</a:t>
            </a:r>
          </a:p>
          <a:p>
            <a:pPr marL="0" indent="0">
              <a:buNone/>
            </a:pPr>
            <a:r>
              <a:rPr lang="sk-SK" sz="2800" dirty="0" smtClean="0"/>
              <a:t>  - </a:t>
            </a:r>
            <a:r>
              <a:rPr lang="sk-SK" sz="2800" dirty="0" err="1" smtClean="0"/>
              <a:t>väzbovosť</a:t>
            </a:r>
            <a:r>
              <a:rPr lang="sk-SK" sz="2800" dirty="0" smtClean="0"/>
              <a:t> </a:t>
            </a:r>
            <a:endParaRPr lang="sk-SK" sz="2800" dirty="0"/>
          </a:p>
          <a:p>
            <a:endParaRPr lang="sk-SK" sz="2800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7433132" y="358140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6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b="1" dirty="0" err="1" smtClean="0"/>
              <a:t>Elektronegativita</a:t>
            </a:r>
            <a:r>
              <a:rPr lang="sk-SK" b="1" dirty="0" smtClean="0"/>
              <a:t> - X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schopnosť priťahovať </a:t>
            </a:r>
            <a:r>
              <a:rPr lang="sk-SK" dirty="0" smtClean="0"/>
              <a:t>k </a:t>
            </a:r>
            <a:r>
              <a:rPr lang="sk-SK" dirty="0"/>
              <a:t>sebe </a:t>
            </a:r>
            <a:r>
              <a:rPr lang="sk-SK" dirty="0" smtClean="0"/>
              <a:t>väzbové elektróny</a:t>
            </a:r>
          </a:p>
          <a:p>
            <a:pPr algn="just"/>
            <a:r>
              <a:rPr lang="sk-SK" dirty="0" smtClean="0"/>
              <a:t>hodnoty </a:t>
            </a:r>
            <a:r>
              <a:rPr lang="sk-SK" dirty="0" err="1"/>
              <a:t>elektronegativity</a:t>
            </a:r>
            <a:r>
              <a:rPr lang="sk-SK" dirty="0"/>
              <a:t> pre jednotlivé prvky určil </a:t>
            </a:r>
            <a:r>
              <a:rPr lang="sk-SK" dirty="0" err="1"/>
              <a:t>Pauling</a:t>
            </a:r>
            <a:r>
              <a:rPr lang="sk-SK" dirty="0"/>
              <a:t> a </a:t>
            </a:r>
            <a:r>
              <a:rPr lang="sk-SK" dirty="0" err="1" smtClean="0"/>
              <a:t>Mulliken</a:t>
            </a:r>
            <a:endParaRPr lang="sk-SK" dirty="0" smtClean="0"/>
          </a:p>
          <a:p>
            <a:pPr algn="just"/>
            <a:r>
              <a:rPr lang="sk-SK" dirty="0" smtClean="0"/>
              <a:t>čím </a:t>
            </a:r>
            <a:r>
              <a:rPr lang="sk-SK" dirty="0"/>
              <a:t>má prvok vyššiu hodnotu </a:t>
            </a:r>
            <a:r>
              <a:rPr lang="sk-SK" dirty="0" err="1"/>
              <a:t>elektronegativity</a:t>
            </a:r>
            <a:r>
              <a:rPr lang="sk-SK" dirty="0"/>
              <a:t>, tým má vyššiu schopnosť pútať väzbový elektrónový </a:t>
            </a:r>
            <a:r>
              <a:rPr lang="sk-SK" dirty="0" smtClean="0"/>
              <a:t>pár</a:t>
            </a:r>
          </a:p>
          <a:p>
            <a:pPr algn="just"/>
            <a:r>
              <a:rPr lang="sk-SK" dirty="0" smtClean="0"/>
              <a:t>rozdiel </a:t>
            </a:r>
            <a:r>
              <a:rPr lang="sk-SK" dirty="0"/>
              <a:t>hodnôt </a:t>
            </a:r>
            <a:r>
              <a:rPr lang="sk-SK" dirty="0" err="1"/>
              <a:t>elektronegativít</a:t>
            </a:r>
            <a:r>
              <a:rPr lang="sk-SK" dirty="0"/>
              <a:t> viazaných prvkov určuje či je väzba:</a:t>
            </a: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56523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3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5161624"/>
            <a:ext cx="8485239" cy="1143000"/>
          </a:xfrm>
        </p:spPr>
        <p:txBody>
          <a:bodyPr/>
          <a:lstStyle/>
          <a:p>
            <a:r>
              <a:rPr lang="sk-SK" dirty="0" smtClean="0"/>
              <a:t>0               0,4                                1,7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4239" y="304800"/>
            <a:ext cx="8229600" cy="3763963"/>
          </a:xfrm>
        </p:spPr>
        <p:txBody>
          <a:bodyPr>
            <a:normAutofit/>
          </a:bodyPr>
          <a:lstStyle/>
          <a:p>
            <a:r>
              <a:rPr lang="sk-SK" b="1" dirty="0"/>
              <a:t>Nepolárna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 </a:t>
            </a:r>
            <a:r>
              <a:rPr lang="sk-SK" dirty="0" smtClean="0"/>
              <a:t>0, 0,4</a:t>
            </a:r>
            <a:r>
              <a:rPr lang="sk-SK" dirty="0"/>
              <a:t>). </a:t>
            </a:r>
            <a:r>
              <a:rPr lang="sk-SK" dirty="0" smtClean="0"/>
              <a:t>Napr. </a:t>
            </a:r>
            <a:r>
              <a:rPr lang="sk-SK" dirty="0"/>
              <a:t>O</a:t>
            </a:r>
            <a:r>
              <a:rPr lang="sk-SK" baseline="-25000" dirty="0"/>
              <a:t>2</a:t>
            </a:r>
            <a:r>
              <a:rPr lang="sk-SK" dirty="0"/>
              <a:t>, </a:t>
            </a:r>
            <a:r>
              <a:rPr lang="sk-SK" dirty="0" smtClean="0"/>
              <a:t>Cl</a:t>
            </a:r>
            <a:r>
              <a:rPr lang="sk-SK" baseline="-25000" dirty="0" smtClean="0"/>
              <a:t>2</a:t>
            </a:r>
            <a:endParaRPr lang="sk-SK" dirty="0"/>
          </a:p>
          <a:p>
            <a:r>
              <a:rPr lang="sk-SK" b="1" dirty="0"/>
              <a:t>Polárna –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</a:t>
            </a:r>
            <a:r>
              <a:rPr lang="sk-SK" dirty="0" smtClean="0"/>
              <a:t>v intervale </a:t>
            </a:r>
            <a:r>
              <a:rPr lang="sk-SK" dirty="0"/>
              <a:t>&lt;0,4 – 1,7). </a:t>
            </a:r>
            <a:r>
              <a:rPr lang="sk-SK" dirty="0" smtClean="0"/>
              <a:t>Napr. H</a:t>
            </a:r>
            <a:r>
              <a:rPr lang="sk-SK" baseline="-25000" dirty="0" smtClean="0"/>
              <a:t>2</a:t>
            </a:r>
            <a:r>
              <a:rPr lang="sk-SK" dirty="0" smtClean="0"/>
              <a:t>O</a:t>
            </a:r>
            <a:endParaRPr lang="sk-SK" dirty="0"/>
          </a:p>
          <a:p>
            <a:r>
              <a:rPr lang="sk-SK" b="1" dirty="0"/>
              <a:t>Iónová - </a:t>
            </a:r>
            <a:r>
              <a:rPr lang="sk-SK" dirty="0"/>
              <a:t>rozdiel </a:t>
            </a:r>
            <a:r>
              <a:rPr lang="sk-SK" dirty="0" err="1"/>
              <a:t>elektronegativít</a:t>
            </a:r>
            <a:r>
              <a:rPr lang="sk-SK" dirty="0"/>
              <a:t> </a:t>
            </a:r>
            <a:r>
              <a:rPr lang="el-GR" dirty="0" smtClean="0"/>
              <a:t>Δ</a:t>
            </a:r>
            <a:r>
              <a:rPr lang="sk-SK" dirty="0"/>
              <a:t>X je väčší ako 1,7. </a:t>
            </a:r>
            <a:r>
              <a:rPr lang="sk-SK" dirty="0" smtClean="0"/>
              <a:t>Napr. </a:t>
            </a:r>
            <a:r>
              <a:rPr lang="sk-SK" dirty="0" err="1" smtClean="0"/>
              <a:t>NaCl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750939" y="4800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á zložená zátvorka 6"/>
          <p:cNvSpPr/>
          <p:nvPr/>
        </p:nvSpPr>
        <p:spPr>
          <a:xfrm rot="5400000">
            <a:off x="1569558" y="4049422"/>
            <a:ext cx="762000" cy="2399237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5453132" y="2601621"/>
            <a:ext cx="762000" cy="5294839"/>
          </a:xfrm>
          <a:prstGeom prst="rightBrace">
            <a:avLst>
              <a:gd name="adj1" fmla="val 8333"/>
              <a:gd name="adj2" fmla="val 516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62232" y="3946064"/>
            <a:ext cx="3355258" cy="923330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nepolárna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507658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polárna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05600" y="3894306"/>
            <a:ext cx="27295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iónová</a:t>
            </a:r>
            <a:endParaRPr lang="sk-SK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lačidlo akcie: Domov 12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6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132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smtClean="0"/>
              <a:t>Sigma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na spojnici jadier,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kekule.science.upjs.sk/chemia/ucebtext/KUCH4/images/sigma%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3" y="1981200"/>
            <a:ext cx="54045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6" descr="data:image/jpeg;base64,/9j/4AAQSkZJRgABAQAAAQABAAD/2wCEAAkGBxQQEhUSEBQQEBEQEBUQFxQRFhgYEBoQFBcWFhQRFxgYHCoiGRomGxQWIjEiJSorLy4yGCAzODMtNyotLisBCgoKDg0OGhAQGzQkICE3NCwrLCs3KywsLC0sNzg2NCwsLCwsLDcsLCwrMCwtLC4yLSwsNzcsLC4sNCwsLDQsLP/AABEIAKgBLAMBIgACEQEDEQH/xAAbAAEAAwEBAQEAAAAAAAAAAAAABAUGAQMCB//EADoQAAIBAwMDAwMBBAgHAQAAAAECAAMREgQhMQUTQQYiUTJhcYEjM5GhFBUWQlJicsEkNGNzkrKzB//EABgBAQEBAQEAAAAAAAAAAAAAAAACBAED/8QAIxEBAAICAQMFAQEAAAAAAAAAAAECAxESBBMxISIyQVFhFP/aAAwDAQACEQMRAD8A/cYiICIiAieOp1K0xk7BRxc/PgD5P2E+dJq0qglGDWNiOGB+CDuD+Yc3G9JEREOkTzr1lRSzkKoFyTsJF0nVKdVsVJDWvi6sjEDkqHAyAuNxxcRpybRE6ToiIdIiICIiAiIgIiICIiAiJ516oRWZtlRSx/AFzA9Imc/rasB3WFPEDM0rHILa5GeX1W+1vH3mhRri44O/6SrVmvl44s9Mu+E+H1ERJexERAREQEREBERAREQEREBERApuvUmyp1AGdaYcEKLkFsbVLDc2Cldt/f8AmROn1GFTu9ur2u2ULYm5OQKnA+4hbNuB/fP3mkiXznjxZ56as5e79ov9YUsDUzQU1+piwCrbkMT9J+xnx0/qtHUAmjUSoF+rE7j8g7j9ZnvX3TjWROyudVXzZEHvakAwubchWIIB+Nt5R+hukPUrd16bCgqMp7ikK7kiyYtzYgm9tiPzIaGu6rqhWULQDV2WorWp/uyFIvdzZLjkC97qJH0lF6lWmcKiLSqFyzrib4MuCg7m+fI2sDvNGotOy4vMRMPC/T0vkrknzBERIe5ERAREQEREBERAREQE4wvsfO07OEwM+nRx3TRzY0VpK2BAysWZe2X8pZQOL/eaACZCl6z051J/edtkSkKtv2eQZt7Xyx9w91v5bzXidmZnyimOtPjGtuxETiyIiAiIgIiICIiAiIgIiIELqeu7IFhm7tiq3sOCSSbGwAHx8fMj9P6mzP26iqGYEqyk4nG11IPB3v5vY8SR1PQ94CxwdGyVrXF7EEEXFwQTtcfykLouiYkVqhUkZKqoDiN8SxJ3LHH7WBI35lxx4/1mt3u9Gvj9rqRtXqcbKgyqMNh4A8ux8KP58CNVqcSEQZVGGw8AeXY+FH8+BO6XTBL3JZ23ZjyT/sB4HiQ0ml0+FyTk7G7MeSf9gPA8Tw6J+5H+up/9Hkf1DVYCmoJValXBmUkG2LFVuN1uwAv+nmQ+lDt1lp09kZHZkH0gCxFQDge4225yv4lxSZryZ7dTWuWMWvWWjiIkNBERAREQEREBERAREQPOvWVFLOyoo3LMQFH5J4nFrqVzDKUtlkCCtvm/xKX1B7aiPUsKSo1mP0JUuLsx4W67An4Yf3t4/TdN3lrimbUq1MKGA9jVSGu6+GFioJGxtbxL4e3e2b/RPe7XH68rAeoKXlawViArdtrMzGwAA3FyR9QHM+tZWd6bZKKFNlKkucqpDbWVENrm9h7ib+JVaqhUK41ENJclyclSPqG1PElmc8LsN7fiX2noszdyrsR9CeEB8n5cjk+OB5JXiIn0d6bJkvWZyV1L88pehdSxCPglIixfK74HYjED67eOAfJm/FepSFnTuKP79L6gP81Mm/8A45X+BLCDIaFM3qBOVSq9MXvUUDHbkhScmAt4H8ZbowIBFiDvtxb5mcTptamO0ihgoxSoW9uA2XMfVla3AN7ci+17oNMKVNKa3IpItME8kKAAT99pd4rERpmwXzWm3cjX4kRESGkiIgIiICIiAiIgInhq9WlJcqjBRew+S3hVA3Y7cDeRE63SbZGLv5pqrGqL8F0tkg+7ACHNxvST1DX09OhqVmCIPJudzsAANyT8DeU3QuvU61PChd6oLexgy2BYkO1x9NjyPxzI3q7puo1lJe2gTtP3BTZx3G9rKVNvYpGVx7jf7Sq9IdB1NKr32p9sKjIEqNZnytf6b2AtfcbkDjmHW40umwBJJZ23ZjyT/sB4HiSJAbq1Nf3t6BAvaqLX+yncOfspPI+Z3SdTp1WxUsGtkA6MhKi1yMgL8j8XjTk2iJ1tKr0VdSrqrKwsVYAqR8EHmeWk0NOlftoqZG5xG5/J8yTEGiIiHSIiAiIgIiICIiAiIgROq/uKv/Zf/wBTOrWCUlZjYBF+5uQAAAOSTsAOZkv/ANC6y6MmnpPgHps1QqRmVNlCX5Ubkkix4seZ8+geptWdqddzUagitSLkXCtkrC3LEAfUbmxIvubhrdPRZyKlUWYfQnIQHa58FyOT4vYeS0yIgIiICIiAiIgIiICIiAiIgIiIFN1yi2VOooZ1QOrKguQXwIqWG5tgRtc+/wDM8ukUXNU1bOidrD3AqXYsCDidxjZrXG/cMvol8548WeemrOXu/ZERIaFb1zStUpjAZNTqLUC7e7G/t32vvcX8gSBoqDvVRsKlNaTFyzjEk4suAHJ+q9+NuTNDEqLzEaeF+npfJGSfMEREl7kREBERAREQEREBBiIFF1PWVDVNJGNNUpo5KhcyXLgD3AgKMfi5PxY3dNV6xda1So4plQAtkUqVv7yliXvlcXC2x23k/X9MWsQxLo4Fg9M2bHmxBBDD8g28Wnto9GtFcUvuciSSWLbDIk8nYfwA4EuZrx1r1Zq48sZptNvb+I2q6Hp6tPtvSTAEsAoxIY8spWxBPkg7xpeiUKVPtpTUJln8tnYAPkfdlYD3XvtLGJDSoepdykyU0quEqBicrM4xx9iud98r73NlNiJ9dJ1Dir2izOjUy4yN2Uqyi2XJBy83PtP6Wms0i1VxcXANxYkMDxkCNwdzuPmfGi6elG+AN2tdmJZzbgFm3sLnb7mXyjjrXqzTiyTmi/L2/iXERIaSIiAiIgIiICIiAiIgIiICIlT6g6iaCpg9Gm9Rio7wOHFyxOa4gC5PzsBuRAtomV1XXqpVsUIsX3SwdDTq4BWzYKS6e9bkCwO52JhjrzjVgFhTRBXpuSWNIf8AIkVXRmBFjUdftck8NA20TIUfVjnElaRDDTtYE3Ir6ipQYA38YBr/AHt9550vV9UjJkoKO13cQXzFqlBGpPkBi4NVx53X8iBs4mR1PWHfTatt0NMK6OpZD7tgvuPtIKW8c7gG8l/2gckBVVvcgO1iS1Y0qtEe42ekoyYnYg3FhuA0cT8/T1NV1TaKmxSiNV/R6tVULB8a+l1TmjlkCpWrRpi+27oPs1rpPUdV2oJhTQahVYs9/Yxo1qj0GF7mpTaioa9v3q7A7QNXExmi9YVHp06jrSXuUtNUKgMWB1GnqVSlgbkq9O3FyDawO5l9N667exwiWFVgzZWqBWb6DkcbLix3IswttvA1ETM9B689Z6KYAJU0y1D9V1qduhUxyY+4HukX/wAp3JvbTQEREBESq9QdRNBFKPRR3fBe8DgWIJ3OS4gWuTvsCACSIFrEyX9qancKBU7WaoK5Rwi3bUpd1JuVLUKaggi/fU7ixPF65VpGsEU1iK2pZbkm70RQx0aG4s79x8f9B2+A10TH/wBrXsfbR+pxldsFRNTV0/de1zgQiG+1subbjqeqKjYq4pK1Tu0/2ebBalOrRpDmxIIrE3ONsbmwvYNfEyFXrbj+hVWPZFXS1XqKxJpof2HvdSQWC3b7i5PzJNX1HUDKMECvXFE5Xun7cURlvuWRu4trbA88wNNExHTuvPWqGqzJZU06hVLdukahqrVqVAH9y3VeeLruLXk6j6kqsQGWlTPfoUCrXLftkDZ8j72Ftx8EGBqYmE1HrKr2C4poag0dHVhEz3dqeoqPp7g7G+mtf/qAWPm2/r5iVuqr/wAc2mKHMVFxFaxNvqLKiOABxUHOxIaWJTemurPqlqF1C9uqqKQCA6NRo1g4BJt++K8ndT+BcwEREBERAREQEREBOETsQOWi07EDlotOxA5aLTsQOWi07EDlotOxA5adiICIiAnCJ2IHLRadiBy0WnYgctFp2IHLRadiBy0WnYgctOxEBERAREQEREBERAREQEREBERAREQEREBERAREQEREBERAREQEREBERAREQEREBERAREQEREBERAREQE+alQKCzEKoFySbAD5JM+pT+o6ZIptYtTSoWYAE2OJCOQOQD/C4PidiNzpGS01rNojeljpdZTqjKk6VFva6EEX+Np7zO9I/aVu5T3QU2V3H0tuuCg8MRZjtxv8AMl+punVNRS7dIqpOXuYkEXpuqMpHBDlD+htY2M7aNTpGDJOSkWmNLLvryCCC2G2/uBsV283B/hPWZXT+naqLgGRffqHyUkEVK1bupqBtu6i62Pzza4PlT6BqRY3p3yotfuPe9PVvWffHzRfD+XEl7NfPDV6paS5VDiuSrf8AzOwRRt8swH6yq1/RGepVemy0+7SXE2OY1Ch0FS/xgwG2+15D1np+q4ADIF7gqCmScKZFWjUshtvtSccC2e20DQUdajuyK13phWYWOyuWCnfwSjfwkiZDQ9B1KVDUPZa9NKVmdmsVbUnug4A5L3kAsRcF+NjLv09oHoU2SoVJNQuApuqhgt1Gw/vZHYeYFpERAREQEREBERAREQEREBERAREQEREBERAREQEREBERAREQEh9U6jT01M1KzYqDbgkljwoA3JkyZ31t0V9XSTtWL0qmYUmwYFSpAPht9r/cbXuAmdE6/R1eXaLBkAJRxiwB4PwR+CZZVq6pbNlTIhRkQLseFF+TMX6J9OVqNU1669q1NqaoWUuSxUktiSABiLb+fFt9J17pP9KQJmUFmBst7hhYHkWINj8fbggPeh1SlUCMjo61HampBG7ISG5O9ip4nsmtpsQFqUySQAAwJJIyAG/+Hf8AEpqfpuwVe4SoxBGPK06xr07e72tkbE+R8bSPovSrU+2O6h7S6RNqRFxpDUP+PbLufpbzfYLnXdXpUlZi6thldUZS/sIDgC/jIX+Lw/VqYfAHK6dwMpUoRmKZW9+ciBKrqPpjumowq4dw1CLpkB3VpK1/cL/uQRxzPOr6WZix7q2eo1QDtHYnUpqbfXv9GP63+0C50vWKLpmXRB5FRlVgMmUEi+1yjW+bSfMv/ZZzSNE1/wBm5dmAp8tUWqjbs5IXGopsPKfDMs0mnp4qq84qFv8AgWvA9IiICIiAiIgIiICIiAiIgIiICIiAiIgIiICI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2" name="Picture 8" descr="http://www.oskole.sk/userfiles/image/ch%C3%A9mia/MO/alkany/alkany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55"/>
          <a:stretch/>
        </p:blipFill>
        <p:spPr bwMode="auto">
          <a:xfrm>
            <a:off x="5346290" y="4173178"/>
            <a:ext cx="3810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4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2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8988" y="5334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 err="1" smtClean="0"/>
              <a:t>Pí</a:t>
            </a:r>
            <a:r>
              <a:rPr lang="sk-SK" b="1" dirty="0" smtClean="0"/>
              <a:t> väzba </a:t>
            </a:r>
            <a:r>
              <a:rPr lang="sk-SK" dirty="0" smtClean="0"/>
              <a:t>– vzniká prekrytím </a:t>
            </a:r>
            <a:r>
              <a:rPr lang="sk-SK" dirty="0" err="1" smtClean="0"/>
              <a:t>orbitálov</a:t>
            </a:r>
            <a:r>
              <a:rPr lang="sk-SK" dirty="0" smtClean="0"/>
              <a:t> kolmo na spojnicu jadier, nie je možná voľná rotácia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kekule.science.upjs.sk/chemia/ucebtext/KUCH4/images/sigma%2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65" y="2209800"/>
            <a:ext cx="465048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oskole.sk/userfiles/image/Zofia/J%C3%BAn%20-%202012/Ch%C3%A9mia/Alk%C3%A9ny%20II_,%20MO_html_m6b788d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45" y="3886200"/>
            <a:ext cx="3552755" cy="27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4" name="BlokTextu 3">
            <a:hlinkClick r:id="rId2" action="ppaction://hlinksldjump"/>
          </p:cNvPr>
          <p:cNvSpPr txBox="1"/>
          <p:nvPr/>
        </p:nvSpPr>
        <p:spPr>
          <a:xfrm>
            <a:off x="762000" y="1905000"/>
            <a:ext cx="4267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Typy chemických väzieb</a:t>
            </a:r>
            <a:endParaRPr lang="sk-SK" sz="3200" b="1" dirty="0"/>
          </a:p>
        </p:txBody>
      </p:sp>
      <p:sp>
        <p:nvSpPr>
          <p:cNvPr id="5" name="BlokTextu 4">
            <a:hlinkClick r:id="rId3" action="ppaction://hlinksldjump"/>
          </p:cNvPr>
          <p:cNvSpPr txBox="1"/>
          <p:nvPr/>
        </p:nvSpPr>
        <p:spPr>
          <a:xfrm>
            <a:off x="762000" y="2743200"/>
            <a:ext cx="3168240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Kovalentná</a:t>
            </a:r>
            <a:r>
              <a:rPr lang="sk-SK" sz="3200" b="1" dirty="0" smtClean="0"/>
              <a:t> väzba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792480" y="3530025"/>
            <a:ext cx="277915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Väzba v kovoch</a:t>
            </a:r>
            <a:endParaRPr lang="sk-SK" sz="32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94938" y="4419600"/>
            <a:ext cx="2809808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Vodíkové väzby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92479" y="5253006"/>
            <a:ext cx="3971793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Van</a:t>
            </a:r>
            <a:r>
              <a:rPr lang="sk-SK" sz="3200" b="1" dirty="0" smtClean="0"/>
              <a:t> </a:t>
            </a:r>
            <a:r>
              <a:rPr lang="sk-SK" sz="3200" b="1" dirty="0" smtClean="0"/>
              <a:t>der </a:t>
            </a:r>
            <a:r>
              <a:rPr lang="sk-SK" sz="3200" b="1" dirty="0" err="1" smtClean="0"/>
              <a:t>Waalsove</a:t>
            </a:r>
            <a:r>
              <a:rPr lang="sk-SK" sz="3200" b="1" dirty="0" smtClean="0"/>
              <a:t> sily </a:t>
            </a:r>
            <a:endParaRPr lang="sk-SK" sz="3200" b="1" dirty="0"/>
          </a:p>
        </p:txBody>
      </p:sp>
      <p:sp>
        <p:nvSpPr>
          <p:cNvPr id="3" name="Sedemcípa hviezda 2"/>
          <p:cNvSpPr/>
          <p:nvPr/>
        </p:nvSpPr>
        <p:spPr>
          <a:xfrm>
            <a:off x="6934200" y="990600"/>
            <a:ext cx="1676400" cy="1676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PSP</a:t>
            </a:r>
            <a:endParaRPr lang="sk-SK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lačidlo akcie: Domov 9">
            <a:hlinkClick r:id="" action="ppaction://hlinkshowjump?jump=firstslide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Iónová väzba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sk-SK" dirty="0"/>
              <a:t>e</a:t>
            </a:r>
            <a:r>
              <a:rPr lang="sk-SK" dirty="0" smtClean="0"/>
              <a:t>xtrémny prípad </a:t>
            </a:r>
            <a:r>
              <a:rPr lang="sk-SK" dirty="0" err="1" smtClean="0"/>
              <a:t>kovalentnej</a:t>
            </a:r>
            <a:r>
              <a:rPr lang="sk-SK" dirty="0" smtClean="0"/>
              <a:t> väzby</a:t>
            </a:r>
          </a:p>
          <a:p>
            <a:r>
              <a:rPr lang="sk-SK" dirty="0"/>
              <a:t>p</a:t>
            </a:r>
            <a:r>
              <a:rPr lang="sk-SK" dirty="0" smtClean="0"/>
              <a:t>osun väzbového el. páru k prvku s vyššou X</a:t>
            </a:r>
          </a:p>
          <a:p>
            <a:r>
              <a:rPr lang="sk-SK" dirty="0" smtClean="0"/>
              <a:t>nemá smerový charakter</a:t>
            </a:r>
          </a:p>
          <a:p>
            <a:r>
              <a:rPr lang="sk-SK" dirty="0"/>
              <a:t>v</a:t>
            </a:r>
            <a:r>
              <a:rPr lang="sk-SK" dirty="0" smtClean="0"/>
              <a:t>znikajú nabité častice: katióny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anióny</a:t>
            </a:r>
          </a:p>
          <a:p>
            <a:endParaRPr lang="sk-SK" dirty="0"/>
          </a:p>
        </p:txBody>
      </p:sp>
      <p:pic>
        <p:nvPicPr>
          <p:cNvPr id="2050" name="Picture 2" descr="http://kekule.science.upjs.sk/chemia/ucebtext/KUCH4/images/ionova5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798"/>
            <a:ext cx="5741311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kekule.science.upjs.sk/chemia/ucebtext/KUCH4/images/ionova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8135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Autofit/>
          </a:bodyPr>
          <a:lstStyle/>
          <a:p>
            <a:r>
              <a:rPr lang="sk-SK" sz="1400" dirty="0" smtClean="0"/>
              <a:t>Počet väzbových párov toho istého atómu udáva </a:t>
            </a:r>
            <a:r>
              <a:rPr lang="sk-SK" sz="1400" b="1" dirty="0" err="1" smtClean="0"/>
              <a:t>väzbovosť</a:t>
            </a:r>
            <a:r>
              <a:rPr lang="sk-SK" sz="1400" b="1" dirty="0" smtClean="0"/>
              <a:t>,</a:t>
            </a:r>
            <a:r>
              <a:rPr lang="sk-SK" sz="1400" dirty="0" smtClean="0"/>
              <a:t> teda napríklad </a:t>
            </a:r>
            <a:r>
              <a:rPr lang="sk-SK" sz="1400" dirty="0" err="1" smtClean="0"/>
              <a:t>Cl</a:t>
            </a:r>
            <a:r>
              <a:rPr lang="sk-SK" sz="1400" dirty="0" smtClean="0"/>
              <a:t> – </a:t>
            </a:r>
            <a:r>
              <a:rPr lang="sk-SK" sz="1400" dirty="0" err="1" smtClean="0"/>
              <a:t>Cl</a:t>
            </a:r>
            <a:r>
              <a:rPr lang="sk-SK" sz="1400" dirty="0" smtClean="0"/>
              <a:t>, chlór je v molekule Cl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jednoväzbový – je viazaný jednou väzbou, kyslík v molekule O</a:t>
            </a:r>
            <a:r>
              <a:rPr lang="sk-SK" sz="1400" baseline="-25000" dirty="0" smtClean="0"/>
              <a:t>2</a:t>
            </a:r>
            <a:r>
              <a:rPr lang="sk-SK" sz="1400" dirty="0" smtClean="0"/>
              <a:t> je dvojväzbový – je viazaný dvojitou väzbou, dusík v molekule N</a:t>
            </a:r>
            <a:r>
              <a:rPr lang="sk-SK" sz="1400" baseline="-25000" dirty="0" smtClean="0"/>
              <a:t>3</a:t>
            </a:r>
            <a:r>
              <a:rPr lang="sk-SK" sz="1400" dirty="0" smtClean="0"/>
              <a:t> je trojväzbový, pretože sa viaže trojitou väzbou, v molekule metánu CH</a:t>
            </a:r>
            <a:r>
              <a:rPr lang="sk-SK" sz="1400" baseline="-25000" dirty="0" smtClean="0"/>
              <a:t>4</a:t>
            </a:r>
            <a:r>
              <a:rPr lang="sk-SK" sz="1400" dirty="0" smtClean="0"/>
              <a:t> je uhlík 4 – väzbový pretože sa viaže so 4 väzbami a vodík je jednoväzbový.</a:t>
            </a:r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endParaRPr lang="sk-SK" sz="1400" dirty="0" smtClean="0"/>
          </a:p>
          <a:p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sz="1400" dirty="0" smtClean="0"/>
              <a:t>Iónová väzba sa chápe ako extrémny prípad polárnej </a:t>
            </a:r>
            <a:r>
              <a:rPr lang="sk-SK" sz="1400" dirty="0" err="1" smtClean="0"/>
              <a:t>kovalentnej</a:t>
            </a:r>
            <a:r>
              <a:rPr lang="sk-SK" sz="1400" dirty="0" smtClean="0"/>
              <a:t> väzby. Iónová väzba nie je smerovo orientovaná. </a:t>
            </a:r>
          </a:p>
          <a:p>
            <a:r>
              <a:rPr lang="sk-SK" sz="1400" dirty="0" smtClean="0"/>
              <a:t> </a:t>
            </a:r>
          </a:p>
          <a:p>
            <a:r>
              <a:rPr lang="sk-SK" sz="1400" dirty="0" smtClean="0"/>
              <a:t>Napríklad </a:t>
            </a:r>
            <a:r>
              <a:rPr lang="sk-SK" sz="1400" dirty="0" err="1" smtClean="0"/>
              <a:t>NaCl</a:t>
            </a:r>
            <a:r>
              <a:rPr lang="sk-SK" sz="1400" dirty="0" smtClean="0"/>
              <a:t>. Molekula </a:t>
            </a:r>
            <a:r>
              <a:rPr lang="sk-SK" sz="1400" dirty="0" err="1" smtClean="0"/>
              <a:t>NaCl</a:t>
            </a:r>
            <a:r>
              <a:rPr lang="sk-SK" sz="1400" dirty="0" smtClean="0"/>
              <a:t> je tvorená iónmi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a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. Medzi vzniknutými iónmi sú silné elektrostatické príťažlivé sily, ktoré sú podstatou vzniku iónovej väzby Na</a:t>
            </a:r>
            <a:r>
              <a:rPr lang="sk-SK" sz="1400" baseline="30000" dirty="0" smtClean="0"/>
              <a:t>+</a:t>
            </a:r>
            <a:r>
              <a:rPr lang="sk-SK" sz="1400" dirty="0" smtClean="0"/>
              <a:t> + </a:t>
            </a:r>
            <a:r>
              <a:rPr lang="sk-SK" sz="1400" dirty="0" err="1" smtClean="0"/>
              <a:t>Cl</a:t>
            </a:r>
            <a:r>
              <a:rPr lang="sk-SK" sz="1400" baseline="30000" dirty="0" smtClean="0"/>
              <a:t>-</a:t>
            </a:r>
            <a:r>
              <a:rPr lang="sk-SK" sz="1400" dirty="0" smtClean="0"/>
              <a:t> </a:t>
            </a:r>
            <a:r>
              <a:rPr lang="sk-SK" sz="1400" b="1" dirty="0" smtClean="0"/>
              <a:t>→ </a:t>
            </a:r>
            <a:r>
              <a:rPr lang="sk-SK" sz="1400" dirty="0" err="1" smtClean="0"/>
              <a:t>NaCl</a:t>
            </a:r>
            <a:r>
              <a:rPr lang="sk-SK" sz="1400" dirty="0" smtClean="0"/>
              <a:t>. Väzbový elektrónový pár patrí výlučne </a:t>
            </a:r>
            <a:r>
              <a:rPr lang="sk-SK" sz="1400" dirty="0" err="1" smtClean="0"/>
              <a:t>elektronegatívnejšiemu</a:t>
            </a:r>
            <a:r>
              <a:rPr lang="sk-SK" sz="1400" dirty="0" smtClean="0"/>
              <a:t> atómu.</a:t>
            </a:r>
          </a:p>
          <a:p>
            <a:endParaRPr lang="sk-SK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290" y="152400"/>
            <a:ext cx="8229600" cy="1143000"/>
          </a:xfrm>
        </p:spPr>
        <p:txBody>
          <a:bodyPr/>
          <a:lstStyle/>
          <a:p>
            <a:r>
              <a:rPr lang="sk-SK" dirty="0" smtClean="0"/>
              <a:t>	</a:t>
            </a:r>
            <a:r>
              <a:rPr lang="sk-SK" b="1" dirty="0" smtClean="0"/>
              <a:t>Vodíkové väzby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826" y="1066800"/>
            <a:ext cx="8534400" cy="5410200"/>
          </a:xfrm>
        </p:spPr>
        <p:txBody>
          <a:bodyPr>
            <a:normAutofit/>
          </a:bodyPr>
          <a:lstStyle/>
          <a:p>
            <a:r>
              <a:rPr lang="sk-SK" dirty="0" smtClean="0"/>
              <a:t>Vodíkové mostíky, 20-30 kJ.mol</a:t>
            </a:r>
            <a:r>
              <a:rPr lang="sk-SK" baseline="30000" dirty="0" smtClean="0"/>
              <a:t>-1</a:t>
            </a:r>
          </a:p>
          <a:p>
            <a:r>
              <a:rPr lang="sk-SK" dirty="0"/>
              <a:t>Označuje sa bodkovaním: H – F...H – F...H – F</a:t>
            </a:r>
          </a:p>
          <a:p>
            <a:r>
              <a:rPr lang="sk-SK" dirty="0" smtClean="0"/>
              <a:t>Medzi silne </a:t>
            </a:r>
            <a:r>
              <a:rPr lang="sk-SK" dirty="0" err="1" smtClean="0"/>
              <a:t>elektronegatívnym</a:t>
            </a:r>
            <a:r>
              <a:rPr lang="sk-SK" dirty="0" smtClean="0"/>
              <a:t> prvkom </a:t>
            </a:r>
            <a:r>
              <a:rPr lang="sk-SK" b="1" dirty="0" smtClean="0"/>
              <a:t>F,O,N</a:t>
            </a:r>
            <a:r>
              <a:rPr lang="sk-SK" dirty="0" smtClean="0"/>
              <a:t> a </a:t>
            </a:r>
            <a:r>
              <a:rPr lang="sk-SK" b="1" dirty="0" smtClean="0"/>
              <a:t>vodíkom</a:t>
            </a:r>
          </a:p>
          <a:p>
            <a:r>
              <a:rPr lang="sk-SK" dirty="0" smtClean="0"/>
              <a:t>Dôsledkom je, zvýšenie </a:t>
            </a:r>
            <a:r>
              <a:rPr lang="sk-SK" dirty="0"/>
              <a:t>teploty topenia a </a:t>
            </a:r>
            <a:r>
              <a:rPr lang="sk-SK" dirty="0" smtClean="0"/>
              <a:t>varu</a:t>
            </a:r>
          </a:p>
          <a:p>
            <a:r>
              <a:rPr lang="sk-SK" dirty="0" smtClean="0"/>
              <a:t>voda je v bežných podmienkach kvapalná </a:t>
            </a:r>
          </a:p>
          <a:p>
            <a:r>
              <a:rPr lang="sk-SK" dirty="0"/>
              <a:t>s</a:t>
            </a:r>
            <a:r>
              <a:rPr lang="sk-SK" dirty="0" smtClean="0"/>
              <a:t>ú v ľade, NH</a:t>
            </a:r>
            <a:r>
              <a:rPr lang="sk-SK" baseline="-25000" dirty="0" smtClean="0"/>
              <a:t>3</a:t>
            </a:r>
            <a:r>
              <a:rPr lang="sk-SK" dirty="0" smtClean="0"/>
              <a:t>, DNA, sek. štruktúre bielkovín</a:t>
            </a:r>
          </a:p>
          <a:p>
            <a:r>
              <a:rPr lang="sk-SK" dirty="0" smtClean="0"/>
              <a:t>nie sú vo vodnej pare, </a:t>
            </a:r>
            <a:r>
              <a:rPr lang="sk-SK" dirty="0" err="1" smtClean="0"/>
              <a:t>HCl</a:t>
            </a:r>
            <a:endParaRPr lang="sk-SK" dirty="0"/>
          </a:p>
        </p:txBody>
      </p:sp>
      <p:pic>
        <p:nvPicPr>
          <p:cNvPr id="3074" name="Picture 2" descr="https://encrypted-tbn0.gstatic.com/images?q=tbn:ANd9GcT7RGtK6Pe2YwcTmJm_CUKvXVNzYiB32S54XJCXmzf5jcUrT-e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3872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6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Van</a:t>
            </a:r>
            <a:r>
              <a:rPr lang="sk-SK" b="1" dirty="0" smtClean="0"/>
              <a:t> der </a:t>
            </a:r>
            <a:r>
              <a:rPr lang="sk-SK" b="1" dirty="0" err="1" smtClean="0"/>
              <a:t>Waalsove</a:t>
            </a:r>
            <a:r>
              <a:rPr lang="sk-SK" b="1" dirty="0" smtClean="0"/>
              <a:t> sily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Vzájomné pôsobenie medzi čiastkovými nábojmi na atómoch v molekulách</a:t>
            </a:r>
          </a:p>
          <a:p>
            <a:r>
              <a:rPr lang="sk-SK" dirty="0" smtClean="0"/>
              <a:t>Tvoria sa dočasné dipóly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8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>
                <a:hlinkClick r:id="rId2"/>
              </a:rPr>
              <a:t>http://www.oskole.sk/?</a:t>
            </a:r>
            <a:r>
              <a:rPr lang="sk-SK" dirty="0" smtClean="0">
                <a:hlinkClick r:id="rId2"/>
              </a:rPr>
              <a:t>id_cat=53&amp;clanok=9699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kekule.science.upjs.sk/chemia/ucebtext/KUCH4/sigma%20a%20pi.htm</a:t>
            </a:r>
            <a:endParaRPr lang="sk-SK" dirty="0" smtClean="0"/>
          </a:p>
          <a:p>
            <a:r>
              <a:rPr lang="sk-SK" dirty="0">
                <a:hlinkClick r:id="rId4"/>
              </a:rPr>
              <a:t>http://</a:t>
            </a:r>
            <a:r>
              <a:rPr lang="sk-SK" dirty="0" smtClean="0">
                <a:hlinkClick r:id="rId4"/>
              </a:rPr>
              <a:t>kekule.science.upjs.sk/chemia/ucebtext/KUCH4/vodikova%20vazba.htm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kekule.science.upjs.sk/chemia/ucebtext/KUCH4/definicia.htm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chemvazba.moxo.cz/Lekce/lekce2.html</a:t>
            </a:r>
            <a:endParaRPr lang="sk-SK" dirty="0" smtClean="0"/>
          </a:p>
          <a:p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kekule.science.upjs.sk/chemia/ucebtext/KUCH4/ionova%20vazba.htm</a:t>
            </a:r>
            <a:endParaRPr lang="sk-SK" dirty="0" smtClean="0"/>
          </a:p>
          <a:p>
            <a:endParaRPr lang="sk-SK" b="1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22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Medzi látky patria:</a:t>
            </a:r>
            <a:br>
              <a:rPr lang="sk-SK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chemicky čisté látky = chemické indivíduá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zmesi 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Chemicky čisté látky sa delia na: </a:t>
            </a:r>
          </a:p>
          <a:p>
            <a:r>
              <a:rPr lang="sk-SK" dirty="0" smtClean="0"/>
              <a:t>prvky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r>
              <a:rPr lang="sk-SK" dirty="0" smtClean="0"/>
              <a:t>zlúčeniny – </a:t>
            </a:r>
            <a:r>
              <a:rPr lang="sk-SK" dirty="0" err="1" smtClean="0"/>
              <a:t>pr</a:t>
            </a:r>
            <a:r>
              <a:rPr lang="sk-SK" dirty="0" smtClean="0"/>
              <a:t>. ...</a:t>
            </a:r>
          </a:p>
          <a:p>
            <a:endParaRPr lang="sk-SK" dirty="0" smtClean="0"/>
          </a:p>
          <a:p>
            <a:r>
              <a:rPr lang="sk-SK" dirty="0" smtClean="0"/>
              <a:t>Čoho je viac? 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543800" y="2819400"/>
            <a:ext cx="914400" cy="3170099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sk-SK" sz="2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000" dirty="0"/>
              <a:t>p</a:t>
            </a:r>
            <a:r>
              <a:rPr lang="sk-SK" sz="4000" dirty="0" smtClean="0"/>
              <a:t>oznáme 118 prvkov (PSP) </a:t>
            </a:r>
          </a:p>
          <a:p>
            <a:r>
              <a:rPr lang="sk-SK" sz="4000" dirty="0" smtClean="0"/>
              <a:t>počet zlúčenín je niekoľko miliónov</a:t>
            </a:r>
          </a:p>
          <a:p>
            <a:endParaRPr lang="sk-SK" sz="4000" dirty="0" smtClean="0"/>
          </a:p>
          <a:p>
            <a:r>
              <a:rPr lang="sk-SK" sz="4000" dirty="0" smtClean="0">
                <a:solidFill>
                  <a:srgbClr val="FF0000"/>
                </a:solidFill>
              </a:rPr>
              <a:t>Za normálnych podmienok voľné atómy obsahujú iba vzácne plyny!!!  </a:t>
            </a:r>
            <a:endParaRPr lang="sk-SK" sz="4000" dirty="0">
              <a:solidFill>
                <a:srgbClr val="FF0000"/>
              </a:solidFill>
            </a:endParaRPr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b="1" u="sng" dirty="0" smtClean="0"/>
              <a:t>Atóm</a:t>
            </a:r>
            <a:r>
              <a:rPr lang="sk-SK" sz="3600" dirty="0" smtClean="0"/>
              <a:t> = prvok (H, O, </a:t>
            </a:r>
            <a:r>
              <a:rPr lang="sk-SK" sz="3600" dirty="0" err="1" smtClean="0"/>
              <a:t>Cl</a:t>
            </a:r>
            <a:r>
              <a:rPr lang="sk-SK" sz="3600" dirty="0" smtClean="0"/>
              <a:t>, S, Ne...)  - PSP</a:t>
            </a:r>
          </a:p>
          <a:p>
            <a:endParaRPr lang="sk-SK" sz="3600" dirty="0" smtClean="0"/>
          </a:p>
          <a:p>
            <a:r>
              <a:rPr lang="sk-SK" sz="3600" b="1" u="sng" dirty="0" smtClean="0"/>
              <a:t>Molekula</a:t>
            </a:r>
            <a:r>
              <a:rPr lang="sk-SK" sz="3600" dirty="0" smtClean="0"/>
              <a:t> – vzniká zlúčením </a:t>
            </a:r>
            <a:r>
              <a:rPr lang="sk-SK" sz="3600" dirty="0" err="1" smtClean="0"/>
              <a:t>atómov-prvkov</a:t>
            </a:r>
            <a:r>
              <a:rPr lang="sk-SK" sz="3600" dirty="0" smtClean="0"/>
              <a:t>  </a:t>
            </a:r>
          </a:p>
          <a:p>
            <a:endParaRPr lang="sk-SK" sz="3600" dirty="0" smtClean="0"/>
          </a:p>
          <a:p>
            <a:r>
              <a:rPr lang="sk-SK" sz="3600" dirty="0" smtClean="0"/>
              <a:t>Jednoprvkové molekuly – Cl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, O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 </a:t>
            </a:r>
          </a:p>
          <a:p>
            <a:r>
              <a:rPr lang="sk-SK" sz="3600" dirty="0" smtClean="0"/>
              <a:t>Viacprvkové – </a:t>
            </a:r>
            <a:r>
              <a:rPr lang="sk-SK" sz="3600" dirty="0" err="1" smtClean="0"/>
              <a:t>HCl</a:t>
            </a:r>
            <a:r>
              <a:rPr lang="sk-SK" sz="3600" dirty="0" smtClean="0"/>
              <a:t>, HNO</a:t>
            </a:r>
            <a:r>
              <a:rPr lang="sk-SK" sz="3600" baseline="-25000" dirty="0" smtClean="0"/>
              <a:t>3, </a:t>
            </a:r>
            <a:r>
              <a:rPr lang="sk-SK" sz="3600" dirty="0" smtClean="0"/>
              <a:t>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O....</a:t>
            </a:r>
            <a:endParaRPr lang="sk-SK" sz="3600" baseline="-25000" dirty="0" smtClean="0"/>
          </a:p>
          <a:p>
            <a:endParaRPr lang="sk-SK" sz="3600" dirty="0"/>
          </a:p>
        </p:txBody>
      </p:sp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8200" y="6019800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Chemická väzba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/>
              <a:t>= sily, ktorými sú </a:t>
            </a:r>
            <a:r>
              <a:rPr lang="sk-SK" sz="3600" dirty="0" err="1" smtClean="0"/>
              <a:t>pútané</a:t>
            </a:r>
            <a:r>
              <a:rPr lang="sk-SK" sz="3600" dirty="0" smtClean="0"/>
              <a:t> atómy v molekulách - prvky v zlúčeninách</a:t>
            </a:r>
          </a:p>
          <a:p>
            <a:endParaRPr lang="sk-SK" sz="3600" dirty="0" smtClean="0"/>
          </a:p>
          <a:p>
            <a:r>
              <a:rPr lang="sk-SK" sz="3600" dirty="0" smtClean="0"/>
              <a:t>Pri tvorbe chemických väzieb sa energia _______________</a:t>
            </a:r>
          </a:p>
          <a:p>
            <a:r>
              <a:rPr lang="sk-SK" sz="3600" dirty="0" smtClean="0"/>
              <a:t>Pri zániku chemických väzieb je potrebné energiu __________  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60210" y="6177116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POZOR! Energia ktorú potrebujeme na vznik aj zánik </a:t>
            </a:r>
            <a:r>
              <a:rPr lang="sk-SK" b="1" dirty="0" err="1" smtClean="0"/>
              <a:t>chem</a:t>
            </a:r>
            <a:r>
              <a:rPr lang="sk-SK" b="1" dirty="0" smtClean="0"/>
              <a:t>. väzby má rovnakú hodnotu!!!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38862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algn="just"/>
            <a:r>
              <a:rPr lang="sk-SK" sz="4000" dirty="0" smtClean="0"/>
              <a:t>energia potrebná na rozštiepenie chemickej väzby sa nazýva </a:t>
            </a:r>
            <a:r>
              <a:rPr lang="sk-SK" sz="4000" b="1" dirty="0" err="1" smtClean="0"/>
              <a:t>disociačná</a:t>
            </a:r>
            <a:r>
              <a:rPr lang="sk-SK" sz="4000" b="1" dirty="0" smtClean="0"/>
              <a:t> = väzbová energia</a:t>
            </a:r>
          </a:p>
          <a:p>
            <a:pPr algn="just"/>
            <a:r>
              <a:rPr lang="sk-SK" sz="4000" dirty="0"/>
              <a:t>j</a:t>
            </a:r>
            <a:r>
              <a:rPr lang="sk-SK" sz="4000" dirty="0" smtClean="0"/>
              <a:t>e uvedená v tabuľkách a je prepočítaná na 1 mol väzieb</a:t>
            </a:r>
          </a:p>
          <a:p>
            <a:pPr algn="just"/>
            <a:r>
              <a:rPr lang="sk-SK" sz="4000" dirty="0" smtClean="0"/>
              <a:t>jednotkou je  </a:t>
            </a:r>
            <a:r>
              <a:rPr lang="sk-SK" sz="4000" b="1" dirty="0" smtClean="0"/>
              <a:t>kJ.mol</a:t>
            </a:r>
            <a:r>
              <a:rPr lang="sk-SK" sz="4000" b="1" baseline="30000" dirty="0" smtClean="0"/>
              <a:t>-1</a:t>
            </a:r>
            <a:r>
              <a:rPr lang="sk-SK" sz="4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Platí, že: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just"/>
            <a:r>
              <a:rPr lang="sk-SK" dirty="0" smtClean="0"/>
              <a:t>Čím väčšia je hodnota väzbovej = </a:t>
            </a:r>
            <a:r>
              <a:rPr lang="sk-SK" dirty="0" err="1" smtClean="0"/>
              <a:t>disociačnej</a:t>
            </a:r>
            <a:r>
              <a:rPr lang="sk-SK" dirty="0" smtClean="0"/>
              <a:t> energie, tým je väzba silnejšia a stálejšia</a:t>
            </a:r>
          </a:p>
          <a:p>
            <a:endParaRPr lang="sk-SK" dirty="0" smtClean="0"/>
          </a:p>
          <a:p>
            <a:pPr algn="just"/>
            <a:r>
              <a:rPr lang="sk-SK" dirty="0" smtClean="0"/>
              <a:t>Hodnota </a:t>
            </a:r>
            <a:r>
              <a:rPr lang="sk-SK" dirty="0" err="1" smtClean="0"/>
              <a:t>disociačnej</a:t>
            </a:r>
            <a:r>
              <a:rPr lang="sk-SK" dirty="0" smtClean="0"/>
              <a:t> energie závisí od susedných väzieb – preto sú v tabuľkách uvedené ich priemerné hodnoty!!!</a:t>
            </a:r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470490" y="6091084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Príklad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dirty="0" smtClean="0"/>
              <a:t>zlúčenina CH</a:t>
            </a:r>
            <a:r>
              <a:rPr lang="sk-SK" sz="4800" baseline="-25000" dirty="0" smtClean="0"/>
              <a:t>4</a:t>
            </a:r>
          </a:p>
          <a:p>
            <a:endParaRPr lang="sk-SK" sz="4800" baseline="-25000" dirty="0" smtClean="0"/>
          </a:p>
          <a:p>
            <a:r>
              <a:rPr lang="sk-SK" sz="4000" dirty="0" smtClean="0"/>
              <a:t>Väzba C-H má hodnotu 414 kJ.mol</a:t>
            </a:r>
            <a:r>
              <a:rPr lang="sk-SK" sz="4000" baseline="30000" dirty="0" smtClean="0"/>
              <a:t>-1</a:t>
            </a:r>
          </a:p>
          <a:p>
            <a:endParaRPr lang="sk-SK" sz="4000" baseline="30000" dirty="0" smtClean="0"/>
          </a:p>
          <a:p>
            <a:r>
              <a:rPr lang="sk-SK" sz="4800" baseline="30000" dirty="0" smtClean="0"/>
              <a:t>Aká je hodnota </a:t>
            </a:r>
            <a:r>
              <a:rPr lang="sk-SK" sz="4800" baseline="30000" dirty="0" err="1" smtClean="0"/>
              <a:t>disociačnej</a:t>
            </a:r>
            <a:r>
              <a:rPr lang="sk-SK" sz="4800" baseline="30000" dirty="0" smtClean="0"/>
              <a:t> energie potrebnej na rozštiepenie všetkých väzieb v molekule metánu?</a:t>
            </a:r>
            <a:endParaRPr lang="sk-SK" sz="4800" baseline="300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45462" y="6140245"/>
            <a:ext cx="533400" cy="609600"/>
          </a:xfrm>
          <a:prstGeom prst="actionButtonHom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773</Words>
  <Application>Microsoft Office PowerPoint</Application>
  <PresentationFormat>Prezentácia na obrazovke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26" baseType="lpstr">
      <vt:lpstr>Motív Office</vt:lpstr>
      <vt:lpstr>Typy chemických väzieb</vt:lpstr>
      <vt:lpstr>Obsah</vt:lpstr>
      <vt:lpstr>   Medzi látky patria:   </vt:lpstr>
      <vt:lpstr>Prezentácia programu PowerPoint</vt:lpstr>
      <vt:lpstr>Prezentácia programu PowerPoint</vt:lpstr>
      <vt:lpstr>Chemická väzba</vt:lpstr>
      <vt:lpstr>POZOR! Energia ktorú potrebujeme na vznik aj zánik chem. väzby má rovnakú hodnotu!!! </vt:lpstr>
      <vt:lpstr>Platí, že:</vt:lpstr>
      <vt:lpstr>Príklad</vt:lpstr>
      <vt:lpstr>Riešenie</vt:lpstr>
      <vt:lpstr>Príklad</vt:lpstr>
      <vt:lpstr>Typy chemických väzieb</vt:lpstr>
      <vt:lpstr>Vznik chemickej väzby:</vt:lpstr>
      <vt:lpstr>Prezentácia programu PowerPoint</vt:lpstr>
      <vt:lpstr> KOVALENTNÁ VÄZBA</vt:lpstr>
      <vt:lpstr>Elektronegativita - X</vt:lpstr>
      <vt:lpstr>0               0,4                                1,7</vt:lpstr>
      <vt:lpstr>Sigma väzba – vzniká prekrytím orbitálov na spojnici jadier, je možná voľná rotácia</vt:lpstr>
      <vt:lpstr>Pí väzba – vzniká prekrytím orbitálov kolmo na spojnicu jadier, nie je možná voľná rotácia</vt:lpstr>
      <vt:lpstr>Iónová väzba</vt:lpstr>
      <vt:lpstr>Prezentácia programu PowerPoint</vt:lpstr>
      <vt:lpstr>Prezentácia programu PowerPoint</vt:lpstr>
      <vt:lpstr> Vodíkové väzby</vt:lpstr>
      <vt:lpstr>Van der Waalsove sily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Chemická väzba</dc:title>
  <dc:creator>lensk</dc:creator>
  <cp:lastModifiedBy>lensk</cp:lastModifiedBy>
  <cp:revision>37</cp:revision>
  <dcterms:modified xsi:type="dcterms:W3CDTF">2014-10-22T19:38:07Z</dcterms:modified>
</cp:coreProperties>
</file>