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FD87137-04F4-E941-BC92-C64690FEB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Macedónia a helenistický </a:t>
            </a:r>
            <a:r>
              <a:rPr lang="sk-SK" dirty="0" smtClean="0"/>
              <a:t>svet – Filip II. Macedónsky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01EA6908-EFB4-494F-8461-1D6B631E8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5600" y="3717032"/>
            <a:ext cx="6815669" cy="1320802"/>
          </a:xfrm>
        </p:spPr>
        <p:txBody>
          <a:bodyPr>
            <a:normAutofit/>
          </a:bodyPr>
          <a:lstStyle/>
          <a:p>
            <a:r>
              <a:rPr lang="sk-SK" dirty="0" smtClean="0"/>
              <a:t>Pre 6. </a:t>
            </a:r>
            <a:r>
              <a:rPr lang="sk-SK" smtClean="0"/>
              <a:t>ročník </a:t>
            </a:r>
            <a:r>
              <a:rPr lang="sk-SK" smtClean="0"/>
              <a:t>ZŠ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51233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C7C74BBC-30AE-5A43-90B2-898B92E6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Vzostup Macedónie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02C17B57-EBD4-4E42-9CB0-A5B78BB1B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Po peloponézskej vojne = </a:t>
            </a:r>
            <a:r>
              <a:rPr lang="sk-SK" sz="2800" b="1" dirty="0"/>
              <a:t>grécke mestské štáty = </a:t>
            </a:r>
            <a:r>
              <a:rPr lang="sk-SK" sz="2800" b="1" dirty="0">
                <a:solidFill>
                  <a:srgbClr val="FF0000"/>
                </a:solidFill>
              </a:rPr>
              <a:t>vyčerpané</a:t>
            </a:r>
            <a:r>
              <a:rPr lang="sk-SK" sz="2800" b="1" dirty="0">
                <a:solidFill>
                  <a:schemeClr val="tx2"/>
                </a:solidFill>
              </a:rPr>
              <a:t> =&gt; </a:t>
            </a:r>
            <a:r>
              <a:rPr lang="sk-SK" sz="2800" dirty="0">
                <a:solidFill>
                  <a:schemeClr val="tx2"/>
                </a:solidFill>
              </a:rPr>
              <a:t>v gréckej politike sa začala presadzovať </a:t>
            </a:r>
            <a:r>
              <a:rPr lang="sk-SK" sz="2800" b="1" dirty="0">
                <a:solidFill>
                  <a:srgbClr val="FF0000"/>
                </a:solidFill>
              </a:rPr>
              <a:t>Macedónia</a:t>
            </a:r>
            <a:r>
              <a:rPr lang="sk-SK" sz="2800" dirty="0">
                <a:solidFill>
                  <a:srgbClr val="FF0000"/>
                </a:solidFill>
              </a:rPr>
              <a:t>, </a:t>
            </a:r>
            <a:r>
              <a:rPr lang="sk-SK" sz="2800" dirty="0">
                <a:solidFill>
                  <a:schemeClr val="tx1"/>
                </a:solidFill>
              </a:rPr>
              <a:t>nachádzala sa na severe Grécka </a:t>
            </a:r>
          </a:p>
          <a:p>
            <a:r>
              <a:rPr lang="sk-SK" sz="2800" dirty="0">
                <a:solidFill>
                  <a:schemeClr val="tx1"/>
                </a:solidFill>
              </a:rPr>
              <a:t> Starovekí </a:t>
            </a:r>
            <a:r>
              <a:rPr lang="sk-SK" sz="2800" dirty="0" err="1">
                <a:solidFill>
                  <a:schemeClr val="tx1"/>
                </a:solidFill>
              </a:rPr>
              <a:t>Macedonci</a:t>
            </a:r>
            <a:r>
              <a:rPr lang="sk-SK" sz="2800" dirty="0">
                <a:solidFill>
                  <a:schemeClr val="tx1"/>
                </a:solidFill>
              </a:rPr>
              <a:t> boli </a:t>
            </a:r>
            <a:r>
              <a:rPr lang="sk-SK" sz="2800" b="1" dirty="0">
                <a:solidFill>
                  <a:schemeClr val="tx1"/>
                </a:solidFill>
              </a:rPr>
              <a:t>Gréci</a:t>
            </a:r>
            <a:r>
              <a:rPr lang="sk-SK" sz="2800" dirty="0">
                <a:solidFill>
                  <a:schemeClr val="tx1"/>
                </a:solidFill>
              </a:rPr>
              <a:t>...</a:t>
            </a:r>
          </a:p>
          <a:p>
            <a:r>
              <a:rPr lang="sk-SK" sz="2800" b="1" dirty="0">
                <a:solidFill>
                  <a:schemeClr val="tx1"/>
                </a:solidFill>
              </a:rPr>
              <a:t>Macedónia</a:t>
            </a:r>
            <a:r>
              <a:rPr lang="sk-SK" sz="2800" dirty="0">
                <a:solidFill>
                  <a:schemeClr val="tx1"/>
                </a:solidFill>
              </a:rPr>
              <a:t> toho času = </a:t>
            </a:r>
            <a:r>
              <a:rPr lang="sk-SK" sz="2800" b="1" dirty="0">
                <a:solidFill>
                  <a:schemeClr val="tx1"/>
                </a:solidFill>
              </a:rPr>
              <a:t>kráľovstvo</a:t>
            </a:r>
            <a:endParaRPr lang="sk-SK" sz="2800" b="1" dirty="0">
              <a:solidFill>
                <a:schemeClr val="tx2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309786" y="5357826"/>
            <a:ext cx="35495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Samotní Gréci pokladali Macedóncov</a:t>
            </a:r>
          </a:p>
          <a:p>
            <a:r>
              <a:rPr lang="sk-SK" dirty="0" smtClean="0"/>
              <a:t>za svojich „zaostalejších príbuzných“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5645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D4FDC70F-8F64-F542-91F4-8F8DC3C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Filip II. Macedónsky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C13B484-44ED-EA42-B08D-E2E8AB02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b="1" dirty="0"/>
              <a:t>Rozmach </a:t>
            </a:r>
            <a:r>
              <a:rPr lang="sk-SK" sz="2800" b="1" dirty="0" smtClean="0"/>
              <a:t>Macedónie </a:t>
            </a:r>
            <a:r>
              <a:rPr lang="sk-SK" sz="2800" dirty="0"/>
              <a:t>= za vlády kráľa </a:t>
            </a:r>
            <a:r>
              <a:rPr lang="sk-SK" sz="2800" b="1" dirty="0">
                <a:solidFill>
                  <a:srgbClr val="FF0000"/>
                </a:solidFill>
              </a:rPr>
              <a:t>Filipa II. Macedónskeho</a:t>
            </a:r>
            <a:r>
              <a:rPr lang="sk-SK" sz="2800" b="1" dirty="0"/>
              <a:t> (382 – 336 pred Kr.)</a:t>
            </a:r>
          </a:p>
          <a:p>
            <a:r>
              <a:rPr lang="sk-SK" sz="2800" dirty="0"/>
              <a:t>Bol to výborný vojak aj </a:t>
            </a:r>
            <a:r>
              <a:rPr lang="sk-SK" sz="2800" b="1" dirty="0"/>
              <a:t>reformátor </a:t>
            </a:r>
            <a:r>
              <a:rPr lang="sk-SK" sz="2800" b="1" dirty="0">
                <a:sym typeface="Wingdings" pitchFamily="2" charset="2"/>
              </a:rPr>
              <a:t> </a:t>
            </a:r>
            <a:r>
              <a:rPr lang="sk-SK" sz="2800" dirty="0">
                <a:sym typeface="Wingdings" pitchFamily="2" charset="2"/>
              </a:rPr>
              <a:t>na kráľovský dvor pozýval </a:t>
            </a:r>
            <a:r>
              <a:rPr lang="sk-SK" sz="2800" b="1" dirty="0">
                <a:sym typeface="Wingdings" pitchFamily="2" charset="2"/>
              </a:rPr>
              <a:t>učiteľov, vedcov aj filozofov...=&gt; napomáhali vzostupu Macedónie</a:t>
            </a:r>
            <a:endParaRPr lang="sk-SK" sz="2800" dirty="0"/>
          </a:p>
        </p:txBody>
      </p:sp>
      <p:pic>
        <p:nvPicPr>
          <p:cNvPr id="4098" name="Picture 2" descr="https://upload.wikimedia.org/wikipedia/commons/thumb/8/88/Philip_II_of_Macedon_CdM.jpg/220px-Philip_II_of_Macedon_Cd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776" y="4500571"/>
            <a:ext cx="2381224" cy="23574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317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1AD44FBE-3748-DC49-8AAE-548B32DA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Aristoteles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126D02A0-4946-E54E-94E5-2E2D003D389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Zástupný text 3">
            <a:extLst>
              <a:ext uri="{FF2B5EF4-FFF2-40B4-BE49-F238E27FC236}">
                <a16:creationId xmlns="" xmlns:a16="http://schemas.microsoft.com/office/drawing/2014/main" id="{6E96365D-73CD-834A-9D92-53CAFAFD7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/>
              <a:t>Jeden z najväčších filozofov staroveku tiež pôsobil na kráľovskom dvore Filipa II. Macedónskeho </a:t>
            </a:r>
          </a:p>
          <a:p>
            <a:r>
              <a:rPr lang="sk-SK"/>
              <a:t>Zakladateľ logiky a iných vied...</a:t>
            </a:r>
          </a:p>
          <a:p>
            <a:r>
              <a:rPr lang="sk-SK"/>
              <a:t>Známe sú jeho výroky ako napr. „</a:t>
            </a:r>
            <a:r>
              <a:rPr lang="sk-SK" i="1"/>
              <a:t>Vzdelanie má horké korienky, ale sladké ovocie.“</a:t>
            </a:r>
            <a:endParaRPr lang="sk-SK"/>
          </a:p>
        </p:txBody>
      </p:sp>
      <p:pic>
        <p:nvPicPr>
          <p:cNvPr id="3074" name="Picture 2" descr="Aristoteles –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264" y="1071546"/>
            <a:ext cx="3055985" cy="47149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39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478E0599-BECB-C14F-8953-A9CDB577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Korintský spolok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="" xmlns:a16="http://schemas.microsoft.com/office/drawing/2014/main" id="{0065C5C0-2FF5-CB4E-A1D9-C9FF6019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Macedónsky kráľ Filip II. Macedónsky využil oslabenie Atén a Sparty </a:t>
            </a:r>
            <a:r>
              <a:rPr lang="sk-SK" sz="2800" dirty="0">
                <a:sym typeface="Wingdings" pitchFamily="2" charset="2"/>
              </a:rPr>
              <a:t> na </a:t>
            </a:r>
            <a:r>
              <a:rPr lang="sk-SK" sz="2800" b="1" dirty="0">
                <a:sym typeface="Wingdings" pitchFamily="2" charset="2"/>
              </a:rPr>
              <a:t>oslabené Grécko zaútočil a v roku </a:t>
            </a:r>
            <a:r>
              <a:rPr lang="sk-SK" sz="2800" b="1" dirty="0">
                <a:solidFill>
                  <a:srgbClr val="FF0000"/>
                </a:solidFill>
                <a:sym typeface="Wingdings" pitchFamily="2" charset="2"/>
              </a:rPr>
              <a:t>338 pred Kr</a:t>
            </a:r>
            <a:r>
              <a:rPr lang="sk-SK" sz="2800" b="1" dirty="0">
                <a:sym typeface="Wingdings" pitchFamily="2" charset="2"/>
              </a:rPr>
              <a:t>. ho </a:t>
            </a:r>
            <a:r>
              <a:rPr lang="sk-SK" sz="2800" b="1" dirty="0">
                <a:solidFill>
                  <a:srgbClr val="FF0000"/>
                </a:solidFill>
                <a:sym typeface="Wingdings" pitchFamily="2" charset="2"/>
              </a:rPr>
              <a:t>v bitke pri </a:t>
            </a:r>
            <a:r>
              <a:rPr lang="sk-SK" sz="2800" b="1" dirty="0" err="1">
                <a:solidFill>
                  <a:srgbClr val="FF0000"/>
                </a:solidFill>
                <a:sym typeface="Wingdings" pitchFamily="2" charset="2"/>
              </a:rPr>
              <a:t>Chairnoei</a:t>
            </a:r>
            <a:r>
              <a:rPr lang="sk-SK" sz="2800" b="1" dirty="0">
                <a:solidFill>
                  <a:srgbClr val="FF0000"/>
                </a:solidFill>
                <a:sym typeface="Wingdings" pitchFamily="2" charset="2"/>
              </a:rPr>
              <a:t> porazil </a:t>
            </a:r>
            <a:r>
              <a:rPr lang="sk-SK" sz="2800" b="1" dirty="0">
                <a:sym typeface="Wingdings" pitchFamily="2" charset="2"/>
              </a:rPr>
              <a:t>=&gt; zjednotil grécke mestské štáty pod vládou Macedónie </a:t>
            </a:r>
            <a:r>
              <a:rPr lang="sk-SK" sz="2800" dirty="0">
                <a:sym typeface="Wingdings" pitchFamily="2" charset="2"/>
              </a:rPr>
              <a:t>(bez Sparty)</a:t>
            </a:r>
          </a:p>
          <a:p>
            <a:r>
              <a:rPr lang="sk-SK" sz="2800" dirty="0">
                <a:sym typeface="Wingdings" pitchFamily="2" charset="2"/>
              </a:rPr>
              <a:t>Vytvorili tzv. </a:t>
            </a:r>
            <a:r>
              <a:rPr lang="sk-SK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Korintsky spolok </a:t>
            </a:r>
            <a:r>
              <a:rPr lang="sk-SK" sz="2800" b="1" dirty="0">
                <a:sym typeface="Wingdings" pitchFamily="2" charset="2"/>
              </a:rPr>
              <a:t> </a:t>
            </a:r>
            <a:r>
              <a:rPr lang="sk-SK" sz="2800" dirty="0">
                <a:sym typeface="Wingdings" pitchFamily="2" charset="2"/>
              </a:rPr>
              <a:t>proti </a:t>
            </a:r>
            <a:r>
              <a:rPr lang="sk-SK" sz="2800" b="1" dirty="0">
                <a:sym typeface="Wingdings" pitchFamily="2" charset="2"/>
              </a:rPr>
              <a:t>Perzskej ríši</a:t>
            </a:r>
            <a:r>
              <a:rPr lang="sk-SK" sz="2800" dirty="0">
                <a:sym typeface="Wingdings" pitchFamily="2" charset="2"/>
              </a:rPr>
              <a:t>...</a:t>
            </a:r>
            <a:endParaRPr lang="sk-SK" sz="2800" dirty="0"/>
          </a:p>
        </p:txBody>
      </p:sp>
      <p:sp>
        <p:nvSpPr>
          <p:cNvPr id="4" name="BlokTextu 3"/>
          <p:cNvSpPr txBox="1"/>
          <p:nvPr/>
        </p:nvSpPr>
        <p:spPr>
          <a:xfrm>
            <a:off x="3667108" y="5429264"/>
            <a:ext cx="492468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Čo samotné grécke mestské štáty s nadšením privítali</a:t>
            </a:r>
            <a:endParaRPr lang="sk-SK" dirty="0"/>
          </a:p>
        </p:txBody>
      </p:sp>
      <p:cxnSp>
        <p:nvCxnSpPr>
          <p:cNvPr id="6" name="Rovná spojovacia šípka 5"/>
          <p:cNvCxnSpPr>
            <a:endCxn id="4" idx="0"/>
          </p:cNvCxnSpPr>
          <p:nvPr/>
        </p:nvCxnSpPr>
        <p:spPr>
          <a:xfrm rot="10800000" flipV="1">
            <a:off x="6129450" y="4857760"/>
            <a:ext cx="1823939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hronologický prehľad udalostí | HistoryWeb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16" y="0"/>
            <a:ext cx="4724384" cy="24288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489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Korintský spolok</a:t>
            </a:r>
            <a:endParaRPr lang="sk-SK" dirty="0"/>
          </a:p>
        </p:txBody>
      </p:sp>
      <p:pic>
        <p:nvPicPr>
          <p:cNvPr id="25602" name="Picture 2" descr="Map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50" y="2500306"/>
            <a:ext cx="6715172" cy="3714776"/>
          </a:xfrm>
          <a:prstGeom prst="rect">
            <a:avLst/>
          </a:prstGeom>
          <a:noFill/>
        </p:spPr>
      </p:pic>
      <p:pic>
        <p:nvPicPr>
          <p:cNvPr id="25604" name="Picture 4" descr="Státní zna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96330" y="928670"/>
            <a:ext cx="1928826" cy="1333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AAD3A33-C53C-B141-8397-E94951CE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Úkladná vražda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DD95CC93-8BB3-814C-8433-5F7556AD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Filip II. chcel, aby členovia Korintského spolku spolupracovali v hospodárskom aj kultúrnom živote.</a:t>
            </a:r>
          </a:p>
          <a:p>
            <a:r>
              <a:rPr lang="sk-SK" sz="2800" dirty="0" smtClean="0"/>
              <a:t>Spolok </a:t>
            </a:r>
            <a:r>
              <a:rPr lang="sk-SK" sz="2800" b="1" dirty="0" smtClean="0"/>
              <a:t>zakázal</a:t>
            </a:r>
            <a:r>
              <a:rPr lang="sk-SK" sz="2800" dirty="0" smtClean="0"/>
              <a:t> </a:t>
            </a:r>
            <a:r>
              <a:rPr lang="sk-SK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vnútrogrécke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vojny </a:t>
            </a:r>
            <a:r>
              <a:rPr lang="sk-SK" sz="2800" dirty="0" smtClean="0"/>
              <a:t>a svojich členov 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chránil pred nebezpečenstvom zvonka</a:t>
            </a:r>
          </a:p>
          <a:p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Filip II. 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zomrel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neslávne, 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rukami atentátnikov 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svadbe svojej dcéry </a:t>
            </a:r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 roku 336 pred Kr</a:t>
            </a: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sk-SK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sk-SK" sz="2800" dirty="0"/>
          </a:p>
        </p:txBody>
      </p:sp>
      <p:pic>
        <p:nvPicPr>
          <p:cNvPr id="1026" name="Picture 2" descr="zarko baseski — Neon Cart Art Blog — The Neon C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9404" y="0"/>
            <a:ext cx="1952596" cy="24288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1922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írodný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249</Words>
  <Application>Microsoft Office PowerPoint</Application>
  <PresentationFormat>Vlastná</PresentationFormat>
  <Paragraphs>24</Paragraphs>
  <Slides>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Prírodný</vt:lpstr>
      <vt:lpstr>Macedónia a helenistický svet – Filip II. Macedónsky</vt:lpstr>
      <vt:lpstr>Vzostup Macedónie </vt:lpstr>
      <vt:lpstr>Filip II. Macedónsky </vt:lpstr>
      <vt:lpstr>Aristoteles</vt:lpstr>
      <vt:lpstr>Korintský spolok</vt:lpstr>
      <vt:lpstr>Korintský spolok</vt:lpstr>
      <vt:lpstr>Úkladná vražda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Macedónia a helenistický svet</dc:title>
  <dc:creator>Branislav Benčič</dc:creator>
  <cp:lastModifiedBy>Raduz</cp:lastModifiedBy>
  <cp:revision>6</cp:revision>
  <dcterms:created xsi:type="dcterms:W3CDTF">2020-12-13T12:00:09Z</dcterms:created>
  <dcterms:modified xsi:type="dcterms:W3CDTF">2021-01-18T19:03:38Z</dcterms:modified>
</cp:coreProperties>
</file>